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8" r:id="rId3"/>
    <p:sldId id="257" r:id="rId4"/>
    <p:sldId id="258" r:id="rId5"/>
    <p:sldId id="259" r:id="rId6"/>
    <p:sldId id="260" r:id="rId7"/>
    <p:sldId id="263" r:id="rId8"/>
    <p:sldId id="264" r:id="rId9"/>
    <p:sldId id="265" r:id="rId10"/>
    <p:sldId id="266" r:id="rId11"/>
    <p:sldId id="269" r:id="rId12"/>
    <p:sldId id="270"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7" autoAdjust="0"/>
    <p:restoredTop sz="78508" autoAdjust="0"/>
  </p:normalViewPr>
  <p:slideViewPr>
    <p:cSldViewPr>
      <p:cViewPr>
        <p:scale>
          <a:sx n="80" d="100"/>
          <a:sy n="80" d="100"/>
        </p:scale>
        <p:origin x="-990" y="4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47299-C579-4C6B-A438-594B6AE85798}" type="datetimeFigureOut">
              <a:rPr lang="en-US" smtClean="0"/>
              <a:pPr/>
              <a:t>7/29/2011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2026C-DD55-4BA8-BAA3-121B1B2BDADA}" type="slidenum">
              <a:rPr lang="en-US" smtClean="0"/>
              <a:pPr/>
              <a:t>‹#›</a:t>
            </a:fld>
            <a:endParaRPr lang="en-US"/>
          </a:p>
        </p:txBody>
      </p:sp>
    </p:spTree>
    <p:extLst>
      <p:ext uri="{BB962C8B-B14F-4D97-AF65-F5344CB8AC3E}">
        <p14:creationId xmlns:p14="http://schemas.microsoft.com/office/powerpoint/2010/main" val="277482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От 1978 година Форевър Ливинг Продъктс е лидер в мрежовата индустрия по отношение на  предоставяне на подробна информация за бонусите на своите дистрибутори. След многобройни подобрения и усъвършенствания, справката за бонуси се е превърнала в ценен инструмент за изграждане на бизнес. Тя ви предлага информация, с чиято помощ можете да следите напредъка си в различни състезания и програми за стимулиране, съдържа списък с активните дистрибутори, от които печелите и описва подробно как се изчисляват вашите точки и бонуси. Настоящото обучение ще ви помогне да разберете различните елементи на новата справка за бонуси на ФЛП.</a:t>
            </a:r>
            <a:endParaRPr lang="en-US" baseline="0" dirty="0" smtClean="0"/>
          </a:p>
        </p:txBody>
      </p:sp>
      <p:sp>
        <p:nvSpPr>
          <p:cNvPr id="4" name="Slide Number Placeholder 3"/>
          <p:cNvSpPr>
            <a:spLocks noGrp="1"/>
          </p:cNvSpPr>
          <p:nvPr>
            <p:ph type="sldNum" sz="quarter" idx="10"/>
          </p:nvPr>
        </p:nvSpPr>
        <p:spPr/>
        <p:txBody>
          <a:bodyPr/>
          <a:lstStyle/>
          <a:p>
            <a:fld id="{7812026C-DD55-4BA8-BAA3-121B1B2BDA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Последният раздел е „Лидерски бонус”. Той показва дейността на Мениджърите от вашия екип. В зависимост от тази дейност се определят и изискванията към вас за квалификация за Лидерски бонус през следващия месец. Всеки ред започва с дистрибуторските номера и имената на Мениджърите ви от първа линия, последвани от името на Мениджъра от съответната група, който е реализирал най-много бонусни точки през месеца, както и реалните бонусни точки в неговата справка за бонуси. Следващите колони посочват на колко поколения под вас се намира Мениджърът, дали е бил активен или не, статутът му на Признат Мениджър и дали е Наследен или Прехвърлен Мениджър. След тези подробности ще откриете общия брой мениджърски линии, в които Мениджър е реализирал поне 25 бонусни точки през месеца. Именно този брой се използва за определяне на изискването за квалификацията ви за Лидерски бонус през следващия месец. Информацията е последвана от обяснение какво е било изискването ви за квалификация за Лидерски бонус през настоящия месец. Последното изречение от този раздел ви съобщава точното условие, което трябва да изпълните, за да се квалифицирате за получаване на Лидерски бонус през следващия месец.</a:t>
            </a:r>
            <a:endParaRPr lang="en-US" dirty="0"/>
          </a:p>
        </p:txBody>
      </p:sp>
      <p:sp>
        <p:nvSpPr>
          <p:cNvPr id="4" name="Slide Number Placeholder 3"/>
          <p:cNvSpPr>
            <a:spLocks noGrp="1"/>
          </p:cNvSpPr>
          <p:nvPr>
            <p:ph type="sldNum" sz="quarter" idx="10"/>
          </p:nvPr>
        </p:nvSpPr>
        <p:spPr/>
        <p:txBody>
          <a:bodyPr/>
          <a:lstStyle/>
          <a:p>
            <a:fld id="{7812026C-DD55-4BA8-BAA3-121B1B2BDA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Можете да изберете да получавате своята справка за бонуси онлайн. Ако предпочетете този метод, ще имате достъп до нея около 10 дни по-рано от обикновено. Ако искате да получавате справката си за бонуси на хартия, тя ще ви бъде изпращана по обикновена поща на 15-то число от месеца следващ този, за който е информацията в справката. За да изберете да получавате справката си онлайн, просто влезте в своя профил във www.foreverliving.com, изберете „Предпочитания за справка за бонуси” и отбележете избора си.</a:t>
            </a:r>
            <a:endParaRPr lang="en-US" dirty="0" smtClean="0"/>
          </a:p>
        </p:txBody>
      </p:sp>
      <p:sp>
        <p:nvSpPr>
          <p:cNvPr id="4" name="Slide Number Placeholder 3"/>
          <p:cNvSpPr>
            <a:spLocks noGrp="1"/>
          </p:cNvSpPr>
          <p:nvPr>
            <p:ph type="sldNum" sz="quarter" idx="10"/>
          </p:nvPr>
        </p:nvSpPr>
        <p:spPr/>
        <p:txBody>
          <a:bodyPr/>
          <a:lstStyle/>
          <a:p>
            <a:fld id="{7812026C-DD55-4BA8-BAA3-121B1B2BDA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заключение ви съветваме да се запознаете внимателно със съдържанието на своята справка за бонуси и да я преглеждате всеки месец. Тя може да ви предостави ценна информация за развитието на вашия бизнес и да ви разкрие областите, в които е нужно да концентрирате повече усилия. Пожелаваме ви много успехи в изграждането на вашия бизнес с ФЛП!</a:t>
            </a:r>
            <a:endParaRPr lang="en-US" dirty="0" smtClean="0"/>
          </a:p>
        </p:txBody>
      </p:sp>
      <p:sp>
        <p:nvSpPr>
          <p:cNvPr id="4" name="Slide Number Placeholder 3"/>
          <p:cNvSpPr>
            <a:spLocks noGrp="1"/>
          </p:cNvSpPr>
          <p:nvPr>
            <p:ph type="sldNum" sz="quarter" idx="10"/>
          </p:nvPr>
        </p:nvSpPr>
        <p:spPr/>
        <p:txBody>
          <a:bodyPr/>
          <a:lstStyle/>
          <a:p>
            <a:fld id="{7812026C-DD55-4BA8-BAA3-121B1B2BDADA}"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Справката за бонуси е разделена на няколко основни части: поръчки, бонуси, бонусни точки, програми за стимулиране, лидерски бонуси.</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Ще опишем всяка една от тях, както и различните им компоненти.</a:t>
            </a:r>
            <a:endParaRPr lang="en-US" dirty="0" smtClean="0"/>
          </a:p>
        </p:txBody>
      </p:sp>
      <p:sp>
        <p:nvSpPr>
          <p:cNvPr id="4" name="Slide Number Placeholder 3"/>
          <p:cNvSpPr>
            <a:spLocks noGrp="1"/>
          </p:cNvSpPr>
          <p:nvPr>
            <p:ph type="sldNum" sz="quarter" idx="10"/>
          </p:nvPr>
        </p:nvSpPr>
        <p:spPr/>
        <p:txBody>
          <a:bodyPr/>
          <a:lstStyle/>
          <a:p>
            <a:fld id="{7812026C-DD55-4BA8-BAA3-121B1B2BDA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Раздел “ПОРЪЧКИ” съдържа информация за всяка заявка, която формира печалба или бонус за вас. Всеки ред представлява една поръчка и дава обща информация като дата, дистрибуторски номер и име човека, който я е направил, както и нейния номер. Следва стойността на поръчката по препоръчителни цени за продажба, върху която се изчислява бонуса или печалбата от нея. След това е изписан процентът, който получавате според нивото ви в маркетинговият план в момента на правене на поръчката.</a:t>
            </a:r>
            <a:endParaRPr lang="en-US" dirty="0"/>
          </a:p>
        </p:txBody>
      </p:sp>
      <p:sp>
        <p:nvSpPr>
          <p:cNvPr id="4" name="Slide Number Placeholder 3"/>
          <p:cNvSpPr>
            <a:spLocks noGrp="1"/>
          </p:cNvSpPr>
          <p:nvPr>
            <p:ph type="sldNum" sz="quarter" idx="10"/>
          </p:nvPr>
        </p:nvSpPr>
        <p:spPr/>
        <p:txBody>
          <a:bodyPr/>
          <a:lstStyle/>
          <a:p>
            <a:fld id="{7812026C-DD55-4BA8-BAA3-121B1B2BDA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След общата информация е показано разпределението на бонусните точки от всяка поръчка.</a:t>
            </a:r>
          </a:p>
          <a:p>
            <a:r>
              <a:rPr lang="ru-RU" dirty="0" smtClean="0"/>
              <a:t>Лични бонусни точки (Personal CC) са тези от вашите лични поръчки.</a:t>
            </a:r>
          </a:p>
          <a:p>
            <a:r>
              <a:rPr lang="ru-RU" dirty="0" smtClean="0"/>
              <a:t>Бонусни точки от нови дистрибутори (NewDist CC) идват от поръчките на всички ваши сътрудници на ниво Нов Дистрибутор, при условие, че между вас и тях няма друг дистрибутор на ниво Асистент Супервайзор или по-високо. </a:t>
            </a:r>
          </a:p>
          <a:p>
            <a:r>
              <a:rPr lang="ru-RU" dirty="0" smtClean="0"/>
              <a:t>Транзитни (PassThru CC) са бонусните точки от поръчки на дистрибутори, които са в екипа на неактивен Мениджър под вас. </a:t>
            </a:r>
          </a:p>
          <a:p>
            <a:r>
              <a:rPr lang="ru-RU" dirty="0" smtClean="0"/>
              <a:t>Немениджърски бонусни точки (Non-Mgr CC) са тези, които идват от поръчки на дистрибутори, над които няма друг Мениджър освен вас. </a:t>
            </a:r>
          </a:p>
          <a:p>
            <a:r>
              <a:rPr lang="ru-RU" dirty="0" smtClean="0"/>
              <a:t>Лидерските бонусни точки (LdrShip CC) се генерират от всички поръчки на вашите Активни Мениджъри и техните групи. Те се разпределят по следния начин – 40% от обема на вашите Мениджъри от първа линия, 20% от втора линия и 10% от Мениджърите от трета линия.</a:t>
            </a:r>
            <a:endParaRPr lang="en-US" dirty="0"/>
          </a:p>
        </p:txBody>
      </p:sp>
      <p:sp>
        <p:nvSpPr>
          <p:cNvPr id="4" name="Slide Number Placeholder 3"/>
          <p:cNvSpPr>
            <a:spLocks noGrp="1"/>
          </p:cNvSpPr>
          <p:nvPr>
            <p:ph type="sldNum" sz="quarter" idx="10"/>
          </p:nvPr>
        </p:nvSpPr>
        <p:spPr/>
        <p:txBody>
          <a:bodyPr/>
          <a:lstStyle/>
          <a:p>
            <a:fld id="{7812026C-DD55-4BA8-BAA3-121B1B2BDA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b="0" dirty="0" smtClean="0"/>
              <a:t>След описанието на бонусните точки, следва подробна информация за бонусите. </a:t>
            </a:r>
          </a:p>
          <a:p>
            <a:r>
              <a:rPr lang="ru-RU" b="0" dirty="0" smtClean="0"/>
              <a:t>Личен бонус (Personal Bonus) получавате за поръчки, направени лично. </a:t>
            </a:r>
          </a:p>
          <a:p>
            <a:r>
              <a:rPr lang="ru-RU" b="0" dirty="0" smtClean="0"/>
              <a:t>Бонус от нови дистрибутори (NewDist Bonus) получавате за всички поръчки на нови дистрибутори от вашата група, когато между вас и тях няма друг сътрудник на ниво Асистент Супервайзор или по-високо.</a:t>
            </a:r>
          </a:p>
          <a:p>
            <a:r>
              <a:rPr lang="ru-RU" b="0" dirty="0" smtClean="0"/>
              <a:t>Групов бонус (Group Bonus) получавате за поръчките на всички дистрибутори от вашата структура, които не са на ниво Мениджър.</a:t>
            </a:r>
          </a:p>
          <a:p>
            <a:r>
              <a:rPr lang="ru-RU" b="0" dirty="0" smtClean="0"/>
              <a:t>Лидерският бонус (LdrShip Bonus) се генерира от поръчките на всички Активни Мениджъри във вашата мрежа и техните групи.</a:t>
            </a:r>
            <a:endParaRPr lang="en-US" b="0" dirty="0"/>
          </a:p>
        </p:txBody>
      </p:sp>
      <p:sp>
        <p:nvSpPr>
          <p:cNvPr id="4" name="Slide Number Placeholder 3"/>
          <p:cNvSpPr>
            <a:spLocks noGrp="1"/>
          </p:cNvSpPr>
          <p:nvPr>
            <p:ph type="sldNum" sz="quarter" idx="10"/>
          </p:nvPr>
        </p:nvSpPr>
        <p:spPr/>
        <p:txBody>
          <a:bodyPr/>
          <a:lstStyle/>
          <a:p>
            <a:fld id="{7812026C-DD55-4BA8-BAA3-121B1B2BDA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Плащане (Paid Cycle) показва датата, на която се изплащат вашите бонуси. За България в тази колона винаги се появява само числото 3, което означава, че бонусите се превеждат по банков път единствено на 15-о число от месеца следващ този, през който е направена поръчката. За да не получите бонусите си със закъснение, не забравяйте да предоставите своята банкова сметка (IBAN) на служителите в офиса на ФЛП България.</a:t>
            </a:r>
          </a:p>
          <a:p>
            <a:endParaRPr lang="en-US" dirty="0" smtClean="0"/>
          </a:p>
          <a:p>
            <a:r>
              <a:rPr lang="ru-RU" dirty="0" smtClean="0"/>
              <a:t>Следващата колона показва печалбата от Нови Дистрибутори, която получавате за всички поръчки, направени от вашите лично спонсорирани дистрибутори по цени за нови дистрибутори. Последната колона сумира всички бонуси и печалби от съответния ред. </a:t>
            </a:r>
            <a:endParaRPr lang="en-US" dirty="0" smtClean="0"/>
          </a:p>
          <a:p>
            <a:endParaRPr lang="en-US" dirty="0" smtClean="0"/>
          </a:p>
          <a:p>
            <a:r>
              <a:rPr lang="bg-BG" dirty="0" smtClean="0"/>
              <a:t>Ако</a:t>
            </a:r>
            <a:r>
              <a:rPr lang="bg-BG" baseline="0" dirty="0" smtClean="0"/>
              <a:t> имате екип както в България, така и в Македония, първо в справката ще виждате изредени поръчките направени от вашите дистрибутори тук, подредени по азбучен ред на фамилиите им. След тях има междинни суми на бонусните точки, общата стойност на поръчките по цени за клиенти и вашия бонус в евро и в лева. После са показани поръчките на дистрибуторите ви в Македония, които също са сумирани в края, а бонусът ви е даден в евро и в македонски денари.</a:t>
            </a:r>
            <a:endParaRPr lang="en-US" dirty="0" smtClean="0"/>
          </a:p>
          <a:p>
            <a:endParaRPr lang="en-US" dirty="0" smtClean="0"/>
          </a:p>
          <a:p>
            <a:r>
              <a:rPr lang="ru-RU" dirty="0" smtClean="0"/>
              <a:t>Непосредствено след описанието на поръчките от двете държави са показани общите бонусни точки за месеца, общият брой дистрибутори в рекапитулацията и вашето ниво към момента на приключване.</a:t>
            </a:r>
            <a:endParaRPr lang="en-US" dirty="0"/>
          </a:p>
        </p:txBody>
      </p:sp>
      <p:sp>
        <p:nvSpPr>
          <p:cNvPr id="4" name="Slide Number Placeholder 3"/>
          <p:cNvSpPr>
            <a:spLocks noGrp="1"/>
          </p:cNvSpPr>
          <p:nvPr>
            <p:ph type="sldNum" sz="quarter" idx="10"/>
          </p:nvPr>
        </p:nvSpPr>
        <p:spPr/>
        <p:txBody>
          <a:bodyPr/>
          <a:lstStyle/>
          <a:p>
            <a:fld id="{7812026C-DD55-4BA8-BAA3-121B1B2BDA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В случай, че са правени някакви корекции на бонуса ви – добавяне или изваждане на суми, те ще бъдат описани под нивото ви към момента на приключване. Такава корекция може да бъде премия от дългосрочната програма за стимулиране, която се прибавя към общия ви бонус.</a:t>
            </a:r>
            <a:endParaRPr lang="en-US" dirty="0"/>
          </a:p>
        </p:txBody>
      </p:sp>
      <p:sp>
        <p:nvSpPr>
          <p:cNvPr id="4" name="Slide Number Placeholder 3"/>
          <p:cNvSpPr>
            <a:spLocks noGrp="1"/>
          </p:cNvSpPr>
          <p:nvPr>
            <p:ph type="sldNum" sz="quarter" idx="10"/>
          </p:nvPr>
        </p:nvSpPr>
        <p:spPr/>
        <p:txBody>
          <a:bodyPr/>
          <a:lstStyle/>
          <a:p>
            <a:fld id="{7812026C-DD55-4BA8-BAA3-121B1B2BDA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Следва раздел „Бонусни точки”. Тук са обобщени бонусните точки, генерирани през месеца. Комбинирани са така, че да покажат резултатите ви при различните квалификации. Вашите лични точки (Personal CC) и тези от нови дистрибутори (New Distributor CC) се събират, за да определят дали сте активен с четири бонусни точки. След това се събират вашите немениджърски (Non-Manager CC) и лични точки (Personal CC), за да се отчете дали сте се квалифицирали за Лидерски бонус. Лидерските ви бонусни точки (Leadership CC) са тези, които получавате като процент от обема на групите на Активните Мениджъри от вашия екип. Транзитни (Pass Through CC) са бонусните точки, които идват от дистрибутори, намиращи се в групата на неактивен Мениджър под вас. Накрая са сумирани общите ви точки за месеца (Total CC This Month) и точките, натрупани от началото на отчетната година до момента (Calendar YTD Total CC (Jan-Dec).</a:t>
            </a:r>
            <a:endParaRPr lang="en-US" dirty="0"/>
          </a:p>
        </p:txBody>
      </p:sp>
      <p:sp>
        <p:nvSpPr>
          <p:cNvPr id="4" name="Slide Number Placeholder 3"/>
          <p:cNvSpPr>
            <a:spLocks noGrp="1"/>
          </p:cNvSpPr>
          <p:nvPr>
            <p:ph type="sldNum" sz="quarter" idx="10"/>
          </p:nvPr>
        </p:nvSpPr>
        <p:spPr/>
        <p:txBody>
          <a:bodyPr/>
          <a:lstStyle/>
          <a:p>
            <a:fld id="{7812026C-DD55-4BA8-BAA3-121B1B2BDA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Следват програми за стимулиране. Тук се проследява напредъкът ви в различните допълнителни програми за стимулиране като тази за разпределение на печалбата и квалификацията за Международно супер рали.</a:t>
            </a:r>
            <a:endParaRPr lang="en-US" dirty="0"/>
          </a:p>
        </p:txBody>
      </p:sp>
      <p:sp>
        <p:nvSpPr>
          <p:cNvPr id="4" name="Slide Number Placeholder 3"/>
          <p:cNvSpPr>
            <a:spLocks noGrp="1"/>
          </p:cNvSpPr>
          <p:nvPr>
            <p:ph type="sldNum" sz="quarter" idx="10"/>
          </p:nvPr>
        </p:nvSpPr>
        <p:spPr/>
        <p:txBody>
          <a:bodyPr/>
          <a:lstStyle/>
          <a:p>
            <a:fld id="{7812026C-DD55-4BA8-BAA3-121B1B2BDA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7670B-8325-478C-83E0-101D9D7376B8}"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7670B-8325-478C-83E0-101D9D7376B8}"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7670B-8325-478C-83E0-101D9D7376B8}"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7670B-8325-478C-83E0-101D9D7376B8}"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7670B-8325-478C-83E0-101D9D7376B8}" type="datetimeFigureOut">
              <a:rPr lang="en-US" smtClean="0"/>
              <a:pPr/>
              <a:t>7/29/2011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7670B-8325-478C-83E0-101D9D7376B8}" type="datetimeFigureOut">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7670B-8325-478C-83E0-101D9D7376B8}" type="datetimeFigureOut">
              <a:rPr lang="en-US" smtClean="0"/>
              <a:pPr/>
              <a:t>7/29/2011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7670B-8325-478C-83E0-101D9D7376B8}" type="datetimeFigureOut">
              <a:rPr lang="en-US" smtClean="0"/>
              <a:pPr/>
              <a:t>7/29/2011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7670B-8325-478C-83E0-101D9D7376B8}" type="datetimeFigureOut">
              <a:rPr lang="en-US" smtClean="0"/>
              <a:pPr/>
              <a:t>7/29/2011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7670B-8325-478C-83E0-101D9D7376B8}" type="datetimeFigureOut">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7670B-8325-478C-83E0-101D9D7376B8}" type="datetimeFigureOut">
              <a:rPr lang="en-US" smtClean="0"/>
              <a:pPr/>
              <a:t>7/29/2011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B6735-7CA8-4B21-A1DD-0FA8585F1E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7670B-8325-478C-83E0-101D9D7376B8}" type="datetimeFigureOut">
              <a:rPr lang="en-US" smtClean="0"/>
              <a:pPr/>
              <a:t>7/29/2011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B6735-7CA8-4B21-A1DD-0FA8585F1EB2}" type="slidenum">
              <a:rPr lang="en-US" smtClean="0"/>
              <a:pPr/>
              <a:t>‹#›</a:t>
            </a:fld>
            <a:endParaRPr lang="en-US"/>
          </a:p>
        </p:txBody>
      </p:sp>
      <p:pic>
        <p:nvPicPr>
          <p:cNvPr id="7" name="Picture 6" descr="Feathered Eagle.jpg"/>
          <p:cNvPicPr>
            <a:picLocks noChangeAspect="1"/>
          </p:cNvPicPr>
          <p:nvPr userDrawn="1"/>
        </p:nvPicPr>
        <p:blipFill>
          <a:blip r:embed="rId13"/>
          <a:stretch>
            <a:fillRect/>
          </a:stretch>
        </p:blipFill>
        <p:spPr>
          <a:xfrm>
            <a:off x="8154894" y="381000"/>
            <a:ext cx="555811" cy="609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2.pn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2.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xml"/><Relationship Id="rId7" Type="http://schemas.openxmlformats.org/officeDocument/2006/relationships/notesSlide" Target="../notesSlides/notesSlide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tags" Target="../tags/tag17.xml"/><Relationship Id="rId10" Type="http://schemas.openxmlformats.org/officeDocument/2006/relationships/image" Target="../media/image9.jpg"/><Relationship Id="rId4" Type="http://schemas.openxmlformats.org/officeDocument/2006/relationships/tags" Target="../tags/tag16.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66590800.jpg"/>
          <p:cNvPicPr>
            <a:picLocks noChangeAspect="1"/>
          </p:cNvPicPr>
          <p:nvPr/>
        </p:nvPicPr>
        <p:blipFill>
          <a:blip r:embed="rId4"/>
          <a:stretch>
            <a:fillRect/>
          </a:stretch>
        </p:blipFill>
        <p:spPr>
          <a:xfrm>
            <a:off x="121067" y="2639568"/>
            <a:ext cx="9015220" cy="4370832"/>
          </a:xfrm>
          <a:prstGeom prst="rect">
            <a:avLst/>
          </a:prstGeom>
        </p:spPr>
      </p:pic>
      <p:sp>
        <p:nvSpPr>
          <p:cNvPr id="2" name="Title 1"/>
          <p:cNvSpPr>
            <a:spLocks noGrp="1"/>
          </p:cNvSpPr>
          <p:nvPr>
            <p:ph type="ctrTitle"/>
          </p:nvPr>
        </p:nvSpPr>
        <p:spPr>
          <a:xfrm>
            <a:off x="1032794" y="4468368"/>
            <a:ext cx="6858000" cy="1143000"/>
          </a:xfrm>
        </p:spPr>
        <p:txBody>
          <a:bodyPr/>
          <a:lstStyle/>
          <a:p>
            <a:r>
              <a:rPr lang="bg-BG" spc="300" dirty="0" smtClean="0"/>
              <a:t>СПРАВКАТА ЗА БОНУСИ</a:t>
            </a:r>
            <a:endParaRPr lang="en-US" spc="300" dirty="0"/>
          </a:p>
        </p:txBody>
      </p:sp>
      <p:sp>
        <p:nvSpPr>
          <p:cNvPr id="3" name="Subtitle 2"/>
          <p:cNvSpPr>
            <a:spLocks noGrp="1"/>
          </p:cNvSpPr>
          <p:nvPr>
            <p:ph type="subTitle" idx="1"/>
          </p:nvPr>
        </p:nvSpPr>
        <p:spPr>
          <a:xfrm>
            <a:off x="1261394" y="5382768"/>
            <a:ext cx="6400800" cy="685800"/>
          </a:xfrm>
        </p:spPr>
        <p:txBody>
          <a:bodyPr/>
          <a:lstStyle/>
          <a:p>
            <a:r>
              <a:rPr lang="bg-BG" dirty="0" smtClean="0"/>
              <a:t>Ценен инструмент за бизнес</a:t>
            </a:r>
            <a:endParaRPr lang="en-US" dirty="0"/>
          </a:p>
        </p:txBody>
      </p:sp>
      <p:sp>
        <p:nvSpPr>
          <p:cNvPr id="5" name="TextBox 4"/>
          <p:cNvSpPr txBox="1"/>
          <p:nvPr/>
        </p:nvSpPr>
        <p:spPr>
          <a:xfrm>
            <a:off x="2165791" y="2133600"/>
            <a:ext cx="6462731" cy="523220"/>
          </a:xfrm>
          <a:prstGeom prst="rect">
            <a:avLst/>
          </a:prstGeom>
          <a:noFill/>
        </p:spPr>
        <p:txBody>
          <a:bodyPr wrap="none" rtlCol="0">
            <a:spAutoFit/>
          </a:bodyPr>
          <a:lstStyle/>
          <a:p>
            <a:r>
              <a:rPr lang="bg-BG" sz="2800" spc="300" dirty="0" smtClean="0"/>
              <a:t>ИЗЧИСЛЕНИЕ НА Б.Т. И БОНУСИТЕ</a:t>
            </a:r>
            <a:endParaRPr lang="en-US" sz="2800" spc="300" dirty="0"/>
          </a:p>
        </p:txBody>
      </p:sp>
      <p:sp>
        <p:nvSpPr>
          <p:cNvPr id="6" name="TextBox 5"/>
          <p:cNvSpPr txBox="1"/>
          <p:nvPr/>
        </p:nvSpPr>
        <p:spPr>
          <a:xfrm>
            <a:off x="2165791" y="1567542"/>
            <a:ext cx="5824993" cy="523220"/>
          </a:xfrm>
          <a:prstGeom prst="rect">
            <a:avLst/>
          </a:prstGeom>
          <a:noFill/>
        </p:spPr>
        <p:txBody>
          <a:bodyPr wrap="none" rtlCol="0">
            <a:spAutoFit/>
          </a:bodyPr>
          <a:lstStyle/>
          <a:p>
            <a:r>
              <a:rPr lang="bg-BG" sz="2800" spc="300" dirty="0" smtClean="0"/>
              <a:t>ДИСТРИБУТОРСКА АКТИВНОСТ</a:t>
            </a:r>
            <a:endParaRPr lang="en-US" sz="2800" spc="300" dirty="0"/>
          </a:p>
        </p:txBody>
      </p:sp>
      <p:sp>
        <p:nvSpPr>
          <p:cNvPr id="8" name="TextBox 7"/>
          <p:cNvSpPr txBox="1"/>
          <p:nvPr/>
        </p:nvSpPr>
        <p:spPr>
          <a:xfrm>
            <a:off x="2165791" y="1028700"/>
            <a:ext cx="4958858" cy="523220"/>
          </a:xfrm>
          <a:prstGeom prst="rect">
            <a:avLst/>
          </a:prstGeom>
          <a:noFill/>
        </p:spPr>
        <p:txBody>
          <a:bodyPr wrap="none" rtlCol="0">
            <a:spAutoFit/>
          </a:bodyPr>
          <a:lstStyle/>
          <a:p>
            <a:r>
              <a:rPr lang="bg-BG" sz="2800" spc="300" dirty="0" smtClean="0"/>
              <a:t>ПРОСЛЕДЯВА НАПРЕДЪКА</a:t>
            </a:r>
            <a:endParaRPr lang="en-US" sz="2800" spc="300" dirty="0"/>
          </a:p>
        </p:txBody>
      </p:sp>
      <p:sp>
        <p:nvSpPr>
          <p:cNvPr id="9" name="TextBox 8"/>
          <p:cNvSpPr txBox="1"/>
          <p:nvPr/>
        </p:nvSpPr>
        <p:spPr>
          <a:xfrm>
            <a:off x="2165791" y="457200"/>
            <a:ext cx="3985963" cy="523220"/>
          </a:xfrm>
          <a:prstGeom prst="rect">
            <a:avLst/>
          </a:prstGeom>
          <a:noFill/>
        </p:spPr>
        <p:txBody>
          <a:bodyPr wrap="none" rtlCol="0">
            <a:spAutoFit/>
          </a:bodyPr>
          <a:lstStyle/>
          <a:p>
            <a:r>
              <a:rPr lang="bg-BG" sz="2800" spc="300" dirty="0" smtClean="0"/>
              <a:t>ЦЕНЕН ИНСТРУМЕНТ</a:t>
            </a:r>
            <a:endParaRPr lang="en-US" sz="2800" spc="3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01207144400168-600_Page_5.png"/>
          <p:cNvPicPr>
            <a:picLocks noChangeAspect="1"/>
          </p:cNvPicPr>
          <p:nvPr>
            <p:custDataLst>
              <p:tags r:id="rId2"/>
            </p:custDataLst>
          </p:nvPr>
        </p:nvPicPr>
        <p:blipFill>
          <a:blip r:embed="rId6"/>
          <a:srcRect l="2525" t="42352" r="46462" b="24967"/>
          <a:stretch>
            <a:fillRect/>
          </a:stretch>
        </p:blipFill>
        <p:spPr>
          <a:xfrm>
            <a:off x="762000" y="2438400"/>
            <a:ext cx="7696200" cy="3810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676400" y="3031588"/>
            <a:ext cx="5486400" cy="138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4600" y="457200"/>
            <a:ext cx="5638799" cy="523220"/>
          </a:xfrm>
          <a:prstGeom prst="rect">
            <a:avLst/>
          </a:prstGeom>
          <a:noFill/>
        </p:spPr>
        <p:txBody>
          <a:bodyPr wrap="square" rtlCol="0">
            <a:spAutoFit/>
          </a:bodyPr>
          <a:lstStyle/>
          <a:p>
            <a:pPr algn="ctr"/>
            <a:r>
              <a:rPr lang="bg-BG" sz="2800" dirty="0" smtClean="0"/>
              <a:t>ЛИДЕРСКИ БОНУС</a:t>
            </a:r>
            <a:endParaRPr lang="en-US" sz="2800" dirty="0"/>
          </a:p>
        </p:txBody>
      </p:sp>
      <p:pic>
        <p:nvPicPr>
          <p:cNvPr id="8" name="Picture 7" descr="20101207144400168-600_Page_5.png"/>
          <p:cNvPicPr>
            <a:picLocks noChangeAspect="1"/>
          </p:cNvPicPr>
          <p:nvPr>
            <p:custDataLst>
              <p:tags r:id="rId3"/>
            </p:custDataLst>
          </p:nvPr>
        </p:nvPicPr>
        <p:blipFill>
          <a:blip r:embed="rId6"/>
          <a:srcRect l="654" t="-102" r="1201" b="-169"/>
          <a:stretch>
            <a:fillRect/>
          </a:stretch>
        </p:blipFill>
        <p:spPr>
          <a:xfrm>
            <a:off x="228600" y="188776"/>
            <a:ext cx="2270426" cy="1792424"/>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76228" y="838201"/>
            <a:ext cx="2169316" cy="621506"/>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20101207144400168-600_Page_5.png"/>
          <p:cNvPicPr>
            <a:picLocks noChangeAspect="1"/>
          </p:cNvPicPr>
          <p:nvPr/>
        </p:nvPicPr>
        <p:blipFill>
          <a:blip r:embed="rId6"/>
          <a:srcRect l="53857" t="67992" r="5550" b="30047"/>
          <a:stretch>
            <a:fillRect/>
          </a:stretch>
        </p:blipFill>
        <p:spPr>
          <a:xfrm>
            <a:off x="828368" y="5572432"/>
            <a:ext cx="6124136" cy="228600"/>
          </a:xfrm>
          <a:prstGeom prst="rect">
            <a:avLst/>
          </a:prstGeom>
        </p:spPr>
      </p:pic>
      <p:pic>
        <p:nvPicPr>
          <p:cNvPr id="11" name="Picture 10" descr="20101207144400168-600_Page_5.png"/>
          <p:cNvPicPr>
            <a:picLocks noChangeAspect="1"/>
          </p:cNvPicPr>
          <p:nvPr/>
        </p:nvPicPr>
        <p:blipFill>
          <a:blip r:embed="rId6"/>
          <a:srcRect l="53309" t="65198" r="19692" b="33191"/>
          <a:stretch>
            <a:fillRect/>
          </a:stretch>
        </p:blipFill>
        <p:spPr>
          <a:xfrm>
            <a:off x="808704" y="5254283"/>
            <a:ext cx="4073315" cy="187872"/>
          </a:xfrm>
          <a:prstGeom prst="rect">
            <a:avLst/>
          </a:prstGeom>
        </p:spPr>
      </p:pic>
      <p:sp>
        <p:nvSpPr>
          <p:cNvPr id="12" name="Rectangle 11"/>
          <p:cNvSpPr/>
          <p:nvPr/>
        </p:nvSpPr>
        <p:spPr>
          <a:xfrm>
            <a:off x="762000" y="4648200"/>
            <a:ext cx="2057400" cy="3810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00" y="2743200"/>
            <a:ext cx="838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76400" y="2971800"/>
            <a:ext cx="5638800" cy="1528624"/>
          </a:xfrm>
          <a:prstGeom prst="rect">
            <a:avLst/>
          </a:prstGeom>
          <a:noFill/>
        </p:spPr>
        <p:txBody>
          <a:bodyPr wrap="square" rtlCol="0">
            <a:spAutoFit/>
          </a:bodyPr>
          <a:lstStyle/>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DION, JOY	DION, JOY	26.401	1	Y	</a:t>
            </a:r>
            <a:r>
              <a:rPr lang="en-US" sz="1000" dirty="0" err="1" smtClean="0">
                <a:latin typeface="Courier New" pitchFamily="49" charset="0"/>
                <a:cs typeface="Courier New" pitchFamily="49" charset="0"/>
              </a:rPr>
              <a:t>Y</a:t>
            </a:r>
            <a:r>
              <a:rPr lang="en-US" sz="1000" dirty="0" smtClean="0">
                <a:latin typeface="Courier New" pitchFamily="49" charset="0"/>
                <a:cs typeface="Courier New" pitchFamily="49" charset="0"/>
              </a:rPr>
              <a:t>	N</a:t>
            </a:r>
          </a:p>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SAMUELSON, B	SAMUELSON, B	14.445	1	N	Y	N</a:t>
            </a:r>
          </a:p>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GARNDER, JUN	DAVIS, ROY	137.956	6	Y	</a:t>
            </a:r>
            <a:r>
              <a:rPr lang="en-US" sz="1000" dirty="0" err="1" smtClean="0">
                <a:latin typeface="Courier New" pitchFamily="49" charset="0"/>
                <a:cs typeface="Courier New" pitchFamily="49" charset="0"/>
              </a:rPr>
              <a:t>Y</a:t>
            </a:r>
            <a:r>
              <a:rPr lang="en-US" sz="1000" dirty="0" smtClean="0">
                <a:latin typeface="Courier New" pitchFamily="49" charset="0"/>
                <a:cs typeface="Courier New" pitchFamily="49" charset="0"/>
              </a:rPr>
              <a:t>	N</a:t>
            </a:r>
          </a:p>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EDWARDS, CHR	EDWARDS, CHR	269.430	1	Y	</a:t>
            </a:r>
            <a:r>
              <a:rPr lang="en-US" sz="1000" dirty="0" err="1" smtClean="0">
                <a:latin typeface="Courier New" pitchFamily="49" charset="0"/>
                <a:cs typeface="Courier New" pitchFamily="49" charset="0"/>
              </a:rPr>
              <a:t>Y</a:t>
            </a:r>
            <a:r>
              <a:rPr lang="en-US" sz="1000" dirty="0" smtClean="0">
                <a:latin typeface="Courier New" pitchFamily="49" charset="0"/>
                <a:cs typeface="Courier New" pitchFamily="49" charset="0"/>
              </a:rPr>
              <a:t>	N</a:t>
            </a:r>
          </a:p>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RAMOS, JAIME	RAMOS, JAIME	10.887	1	Y	</a:t>
            </a:r>
            <a:r>
              <a:rPr lang="en-US" sz="1000" dirty="0" err="1" smtClean="0">
                <a:latin typeface="Courier New" pitchFamily="49" charset="0"/>
                <a:cs typeface="Courier New" pitchFamily="49" charset="0"/>
              </a:rPr>
              <a:t>Y</a:t>
            </a:r>
            <a:r>
              <a:rPr lang="en-US" sz="1000" dirty="0" smtClean="0">
                <a:latin typeface="Courier New" pitchFamily="49" charset="0"/>
                <a:cs typeface="Courier New" pitchFamily="49" charset="0"/>
              </a:rPr>
              <a:t>	N</a:t>
            </a:r>
          </a:p>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BLANCHETT, TR	SPENCER, LIND	359.087	2	Y	</a:t>
            </a:r>
            <a:r>
              <a:rPr lang="en-US" sz="1000" dirty="0" err="1" smtClean="0">
                <a:latin typeface="Courier New" pitchFamily="49" charset="0"/>
                <a:cs typeface="Courier New" pitchFamily="49" charset="0"/>
              </a:rPr>
              <a:t>Y</a:t>
            </a:r>
            <a:r>
              <a:rPr lang="en-US" sz="1000" dirty="0" smtClean="0">
                <a:latin typeface="Courier New" pitchFamily="49" charset="0"/>
                <a:cs typeface="Courier New" pitchFamily="49" charset="0"/>
              </a:rPr>
              <a:t>	N</a:t>
            </a:r>
          </a:p>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HUMPHRIEY, H	HUMPHREY, H	0.000	1	N	Y	</a:t>
            </a:r>
            <a:r>
              <a:rPr lang="en-US" sz="1000" dirty="0" err="1" smtClean="0">
                <a:latin typeface="Courier New" pitchFamily="49" charset="0"/>
                <a:cs typeface="Courier New" pitchFamily="49" charset="0"/>
              </a:rPr>
              <a:t>Y</a:t>
            </a:r>
            <a:endParaRPr lang="en-US" sz="1000" dirty="0" smtClean="0">
              <a:latin typeface="Courier New" pitchFamily="49" charset="0"/>
              <a:cs typeface="Courier New" pitchFamily="49" charset="0"/>
            </a:endParaRPr>
          </a:p>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JONES, SIMON	JONES, SIMON	9.223	1	Y	</a:t>
            </a:r>
            <a:r>
              <a:rPr lang="en-US" sz="1000" dirty="0" err="1" smtClean="0">
                <a:latin typeface="Courier New" pitchFamily="49" charset="0"/>
                <a:cs typeface="Courier New" pitchFamily="49" charset="0"/>
              </a:rPr>
              <a:t>Y</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Y</a:t>
            </a:r>
            <a:endParaRPr lang="en-US" sz="1000" dirty="0">
              <a:latin typeface="Courier New" pitchFamily="49" charset="0"/>
              <a:cs typeface="Courier New" pitchFamily="49" charset="0"/>
            </a:endParaRPr>
          </a:p>
        </p:txBody>
      </p:sp>
      <p:sp>
        <p:nvSpPr>
          <p:cNvPr id="5" name="Rectangle 4"/>
          <p:cNvSpPr/>
          <p:nvPr/>
        </p:nvSpPr>
        <p:spPr>
          <a:xfrm>
            <a:off x="5889171" y="2971800"/>
            <a:ext cx="1197429" cy="15240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8200" y="5105400"/>
            <a:ext cx="7620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90600" y="5063334"/>
            <a:ext cx="7467600" cy="887422"/>
          </a:xfrm>
          <a:prstGeom prst="rect">
            <a:avLst/>
          </a:prstGeom>
          <a:noFill/>
        </p:spPr>
        <p:txBody>
          <a:bodyPr wrap="square" rtlCol="0">
            <a:spAutoFit/>
          </a:bodyPr>
          <a:lstStyle/>
          <a:p>
            <a:pPr>
              <a:lnSpc>
                <a:spcPts val="1350"/>
              </a:lnSpc>
              <a:spcAft>
                <a:spcPts val="600"/>
              </a:spcAft>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November Recap: You had 2 Leadership Managers in October and as a result 8 Personal/Non-Manager CC were required to qualify for Leadership Bonus for November.</a:t>
            </a:r>
          </a:p>
          <a:p>
            <a:pPr>
              <a:lnSpc>
                <a:spcPts val="1350"/>
              </a:lnSpc>
              <a:tabLst>
                <a:tab pos="1828800" algn="l"/>
                <a:tab pos="3713163" algn="dec"/>
                <a:tab pos="4225925" algn="ctr"/>
                <a:tab pos="4516438" algn="ctr"/>
                <a:tab pos="4806950" algn="ctr"/>
                <a:tab pos="5140325" algn="ctr"/>
              </a:tabLst>
            </a:pPr>
            <a:r>
              <a:rPr lang="en-US" sz="1000" dirty="0" smtClean="0">
                <a:latin typeface="Courier New" pitchFamily="49" charset="0"/>
                <a:cs typeface="Courier New" pitchFamily="49" charset="0"/>
              </a:rPr>
              <a:t>December Requirement: You have 4 Leadership Managers in November and as a result you must be active with 4 Personal/Non-Manager CC to qualify for Leadership Bonus in the month of December.</a:t>
            </a:r>
            <a:endParaRPr lang="en-US" sz="1000" dirty="0">
              <a:latin typeface="Courier New" pitchFamily="49" charset="0"/>
              <a:cs typeface="Courier New" pitchFamily="49" charset="0"/>
            </a:endParaRPr>
          </a:p>
        </p:txBody>
      </p:sp>
      <p:sp>
        <p:nvSpPr>
          <p:cNvPr id="13" name="Rectangle 12"/>
          <p:cNvSpPr/>
          <p:nvPr/>
        </p:nvSpPr>
        <p:spPr>
          <a:xfrm>
            <a:off x="990600" y="5097696"/>
            <a:ext cx="7467600" cy="3810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5529944"/>
            <a:ext cx="7467600" cy="3810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07571" y="2438400"/>
            <a:ext cx="206829"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0" y="2971995"/>
            <a:ext cx="5061857" cy="15240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ourier New" pitchFamily="49" charset="0"/>
              <a:cs typeface="Courier New" pitchFamily="49"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0" presetClass="entr"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0" presetClass="entr"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P spid="5" grpId="1" animBg="1"/>
      <p:bldP spid="13" grpId="0" animBg="1"/>
      <p:bldP spid="13" grpId="1" animBg="1"/>
      <p:bldP spid="14"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nline Recap.png"/>
          <p:cNvPicPr>
            <a:picLocks noChangeAspect="1"/>
          </p:cNvPicPr>
          <p:nvPr/>
        </p:nvPicPr>
        <p:blipFill>
          <a:blip r:embed="rId4"/>
          <a:srcRect b="29906"/>
          <a:stretch>
            <a:fillRect/>
          </a:stretch>
        </p:blipFill>
        <p:spPr>
          <a:xfrm>
            <a:off x="1066800" y="649839"/>
            <a:ext cx="7315200" cy="6208161"/>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2255" t="16483" r="23555" b="13478"/>
          <a:stretch/>
        </p:blipFill>
        <p:spPr bwMode="auto">
          <a:xfrm>
            <a:off x="1143000" y="1849016"/>
            <a:ext cx="7050833" cy="4856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1400175" y="3571875"/>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457200"/>
            <a:ext cx="7924800" cy="523220"/>
          </a:xfrm>
          <a:prstGeom prst="rect">
            <a:avLst/>
          </a:prstGeom>
          <a:noFill/>
        </p:spPr>
        <p:txBody>
          <a:bodyPr wrap="square" rtlCol="0">
            <a:spAutoFit/>
          </a:bodyPr>
          <a:lstStyle/>
          <a:p>
            <a:pPr algn="ctr"/>
            <a:r>
              <a:rPr lang="bg-BG" sz="2800" dirty="0" smtClean="0"/>
              <a:t>СПРАВКА ЗА БОНУСИ ОНЛАЙН</a:t>
            </a:r>
            <a:endParaRPr lang="en-US" sz="2800" dirty="0"/>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209" t="27215" r="31506" b="3846"/>
          <a:stretch/>
        </p:blipFill>
        <p:spPr bwMode="auto">
          <a:xfrm>
            <a:off x="344905" y="1486483"/>
            <a:ext cx="8494295" cy="478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762000" y="5324475"/>
            <a:ext cx="2971800" cy="438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65191228.jpg"/>
          <p:cNvPicPr>
            <a:picLocks noChangeAspect="1"/>
          </p:cNvPicPr>
          <p:nvPr/>
        </p:nvPicPr>
        <p:blipFill>
          <a:blip r:embed="rId4"/>
          <a:stretch>
            <a:fillRect/>
          </a:stretch>
        </p:blipFill>
        <p:spPr>
          <a:xfrm>
            <a:off x="2272256" y="0"/>
            <a:ext cx="6871742" cy="6857999"/>
          </a:xfrm>
          <a:prstGeom prst="rect">
            <a:avLst/>
          </a:prstGeom>
        </p:spPr>
      </p:pic>
      <p:pic>
        <p:nvPicPr>
          <p:cNvPr id="3" name="Picture 2" descr="Full Recap First Page Slide 2.png"/>
          <p:cNvPicPr>
            <a:picLocks noChangeAspect="1"/>
          </p:cNvPicPr>
          <p:nvPr/>
        </p:nvPicPr>
        <p:blipFill>
          <a:blip r:embed="rId5"/>
          <a:srcRect l="3623" t="868" r="1551"/>
          <a:stretch>
            <a:fillRect/>
          </a:stretch>
        </p:blipFill>
        <p:spPr>
          <a:xfrm rot="60000">
            <a:off x="3685601" y="3217550"/>
            <a:ext cx="4124254" cy="3283157"/>
          </a:xfrm>
          <a:prstGeom prst="rect">
            <a:avLst/>
          </a:prstGeom>
        </p:spPr>
      </p:pic>
      <p:sp>
        <p:nvSpPr>
          <p:cNvPr id="4" name="Rectangle 3"/>
          <p:cNvSpPr/>
          <p:nvPr/>
        </p:nvSpPr>
        <p:spPr>
          <a:xfrm rot="60000">
            <a:off x="3658605" y="3161430"/>
            <a:ext cx="4267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65191228.jpg"/>
          <p:cNvPicPr>
            <a:picLocks noChangeAspect="1"/>
          </p:cNvPicPr>
          <p:nvPr/>
        </p:nvPicPr>
        <p:blipFill>
          <a:blip r:embed="rId4"/>
          <a:stretch>
            <a:fillRect/>
          </a:stretch>
        </p:blipFill>
        <p:spPr>
          <a:xfrm>
            <a:off x="2272256" y="0"/>
            <a:ext cx="6871742" cy="6857999"/>
          </a:xfrm>
          <a:prstGeom prst="rect">
            <a:avLst/>
          </a:prstGeom>
        </p:spPr>
      </p:pic>
      <p:pic>
        <p:nvPicPr>
          <p:cNvPr id="3" name="Picture 2" descr="Full Recap First Page Slide 2.png"/>
          <p:cNvPicPr>
            <a:picLocks noChangeAspect="1"/>
          </p:cNvPicPr>
          <p:nvPr/>
        </p:nvPicPr>
        <p:blipFill>
          <a:blip r:embed="rId5"/>
          <a:srcRect l="3623" t="868" r="1551"/>
          <a:stretch>
            <a:fillRect/>
          </a:stretch>
        </p:blipFill>
        <p:spPr>
          <a:xfrm rot="60000">
            <a:off x="3685601" y="3217550"/>
            <a:ext cx="4124254" cy="3283157"/>
          </a:xfrm>
          <a:prstGeom prst="rect">
            <a:avLst/>
          </a:prstGeom>
        </p:spPr>
      </p:pic>
      <p:sp>
        <p:nvSpPr>
          <p:cNvPr id="4" name="TextBox 3"/>
          <p:cNvSpPr txBox="1"/>
          <p:nvPr/>
        </p:nvSpPr>
        <p:spPr>
          <a:xfrm>
            <a:off x="381000" y="1143000"/>
            <a:ext cx="1926746" cy="523220"/>
          </a:xfrm>
          <a:prstGeom prst="rect">
            <a:avLst/>
          </a:prstGeom>
          <a:noFill/>
        </p:spPr>
        <p:txBody>
          <a:bodyPr wrap="none" rtlCol="0">
            <a:spAutoFit/>
          </a:bodyPr>
          <a:lstStyle/>
          <a:p>
            <a:r>
              <a:rPr lang="bg-BG" sz="2800" spc="300" dirty="0" smtClean="0"/>
              <a:t>ПОРЪЧКИ</a:t>
            </a:r>
            <a:endParaRPr lang="en-US" sz="2800" spc="300" dirty="0"/>
          </a:p>
        </p:txBody>
      </p:sp>
      <p:sp>
        <p:nvSpPr>
          <p:cNvPr id="5" name="TextBox 4"/>
          <p:cNvSpPr txBox="1"/>
          <p:nvPr/>
        </p:nvSpPr>
        <p:spPr>
          <a:xfrm>
            <a:off x="381000" y="2438400"/>
            <a:ext cx="2031325" cy="523220"/>
          </a:xfrm>
          <a:prstGeom prst="rect">
            <a:avLst/>
          </a:prstGeom>
          <a:noFill/>
        </p:spPr>
        <p:txBody>
          <a:bodyPr wrap="none" rtlCol="0">
            <a:spAutoFit/>
          </a:bodyPr>
          <a:lstStyle/>
          <a:p>
            <a:r>
              <a:rPr lang="bg-BG" sz="2800" spc="300" dirty="0" smtClean="0"/>
              <a:t>ПЛАЩАНЕ</a:t>
            </a:r>
            <a:endParaRPr lang="en-US" sz="2800" spc="300" dirty="0"/>
          </a:p>
        </p:txBody>
      </p:sp>
      <p:sp>
        <p:nvSpPr>
          <p:cNvPr id="7" name="TextBox 6"/>
          <p:cNvSpPr txBox="1"/>
          <p:nvPr/>
        </p:nvSpPr>
        <p:spPr>
          <a:xfrm>
            <a:off x="381000" y="1767840"/>
            <a:ext cx="3273397" cy="523220"/>
          </a:xfrm>
          <a:prstGeom prst="rect">
            <a:avLst/>
          </a:prstGeom>
          <a:noFill/>
        </p:spPr>
        <p:txBody>
          <a:bodyPr wrap="none" rtlCol="0">
            <a:spAutoFit/>
          </a:bodyPr>
          <a:lstStyle/>
          <a:p>
            <a:r>
              <a:rPr lang="bg-BG" sz="2800" spc="300" dirty="0" smtClean="0"/>
              <a:t>БОНУСНИ ТОЧКИ</a:t>
            </a:r>
            <a:endParaRPr lang="en-US" sz="2800" spc="300" dirty="0"/>
          </a:p>
        </p:txBody>
      </p:sp>
      <p:sp>
        <p:nvSpPr>
          <p:cNvPr id="8" name="TextBox 7"/>
          <p:cNvSpPr txBox="1"/>
          <p:nvPr/>
        </p:nvSpPr>
        <p:spPr>
          <a:xfrm>
            <a:off x="381000" y="3068164"/>
            <a:ext cx="2900474" cy="954107"/>
          </a:xfrm>
          <a:prstGeom prst="rect">
            <a:avLst/>
          </a:prstGeom>
          <a:noFill/>
        </p:spPr>
        <p:txBody>
          <a:bodyPr wrap="none" rtlCol="0">
            <a:spAutoFit/>
          </a:bodyPr>
          <a:lstStyle/>
          <a:p>
            <a:r>
              <a:rPr lang="bg-BG" sz="2800" spc="300" dirty="0" smtClean="0"/>
              <a:t>ПРОГРАМИ ЗА </a:t>
            </a:r>
            <a:br>
              <a:rPr lang="bg-BG" sz="2800" spc="300" dirty="0" smtClean="0"/>
            </a:br>
            <a:r>
              <a:rPr lang="bg-BG" sz="2800" spc="300" dirty="0" smtClean="0"/>
              <a:t>СТИМУЛИРАНЕ</a:t>
            </a:r>
            <a:endParaRPr lang="en-US" sz="2800" spc="300" dirty="0"/>
          </a:p>
        </p:txBody>
      </p:sp>
      <p:sp>
        <p:nvSpPr>
          <p:cNvPr id="9" name="TextBox 8"/>
          <p:cNvSpPr txBox="1"/>
          <p:nvPr/>
        </p:nvSpPr>
        <p:spPr>
          <a:xfrm>
            <a:off x="381000" y="457200"/>
            <a:ext cx="3759106" cy="523220"/>
          </a:xfrm>
          <a:prstGeom prst="rect">
            <a:avLst/>
          </a:prstGeom>
          <a:noFill/>
        </p:spPr>
        <p:txBody>
          <a:bodyPr wrap="none" rtlCol="0">
            <a:spAutoFit/>
          </a:bodyPr>
          <a:lstStyle/>
          <a:p>
            <a:r>
              <a:rPr lang="bg-BG" sz="2800" spc="300" dirty="0" smtClean="0"/>
              <a:t>ЛИДЕРСКИ БОНУСИ</a:t>
            </a:r>
            <a:endParaRPr lang="en-US" sz="2800" spc="300" dirty="0"/>
          </a:p>
        </p:txBody>
      </p:sp>
      <p:sp>
        <p:nvSpPr>
          <p:cNvPr id="11" name="Rectangle 10"/>
          <p:cNvSpPr/>
          <p:nvPr/>
        </p:nvSpPr>
        <p:spPr>
          <a:xfrm rot="60000">
            <a:off x="3658605" y="3161430"/>
            <a:ext cx="426788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01207144400168-600_Page_1.png"/>
          <p:cNvPicPr>
            <a:picLocks noChangeAspect="1"/>
          </p:cNvPicPr>
          <p:nvPr>
            <p:custDataLst>
              <p:tags r:id="rId2"/>
            </p:custDataLst>
          </p:nvPr>
        </p:nvPicPr>
        <p:blipFill>
          <a:blip r:embed="rId6" cstate="print"/>
          <a:srcRect l="2867" t="46102" r="59868" b="10854"/>
          <a:stretch>
            <a:fillRect/>
          </a:stretch>
        </p:blipFill>
        <p:spPr>
          <a:xfrm>
            <a:off x="2883877" y="1209822"/>
            <a:ext cx="5622115" cy="501818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025721" y="1849192"/>
            <a:ext cx="594071" cy="432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4600" y="457200"/>
            <a:ext cx="5715000" cy="523220"/>
          </a:xfrm>
          <a:prstGeom prst="rect">
            <a:avLst/>
          </a:prstGeom>
          <a:noFill/>
        </p:spPr>
        <p:txBody>
          <a:bodyPr wrap="square" rtlCol="0">
            <a:spAutoFit/>
          </a:bodyPr>
          <a:lstStyle/>
          <a:p>
            <a:pPr algn="ctr"/>
            <a:r>
              <a:rPr lang="bg-BG" sz="2800" dirty="0" smtClean="0"/>
              <a:t>ПОРЪЧКИ</a:t>
            </a:r>
            <a:endParaRPr lang="en-US" sz="2800" dirty="0"/>
          </a:p>
        </p:txBody>
      </p:sp>
      <p:pic>
        <p:nvPicPr>
          <p:cNvPr id="11" name="Picture 10" descr="20101207144400168-600_Page_1.png"/>
          <p:cNvPicPr>
            <a:picLocks noChangeAspect="1"/>
          </p:cNvPicPr>
          <p:nvPr>
            <p:custDataLst>
              <p:tags r:id="rId3"/>
            </p:custDataLst>
          </p:nvPr>
        </p:nvPicPr>
        <p:blipFill>
          <a:blip r:embed="rId6" cstate="print"/>
          <a:srcRect t="194" r="1511" b="-198"/>
          <a:stretch>
            <a:fillRect/>
          </a:stretch>
        </p:blipFill>
        <p:spPr>
          <a:xfrm>
            <a:off x="228600" y="152400"/>
            <a:ext cx="2286000" cy="1793630"/>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457200" y="1076324"/>
            <a:ext cx="221456" cy="697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95277" y="1014412"/>
            <a:ext cx="854868" cy="77152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0" y="1839686"/>
            <a:ext cx="326571" cy="4365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06486" y="1447800"/>
            <a:ext cx="4240237" cy="48006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86792" y="1447800"/>
            <a:ext cx="728003" cy="48006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48792" y="1447800"/>
            <a:ext cx="381000" cy="48006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524000" y="609600"/>
            <a:ext cx="762000" cy="228600"/>
            <a:chOff x="1524000" y="609600"/>
            <a:chExt cx="762000" cy="228600"/>
          </a:xfrm>
        </p:grpSpPr>
        <p:sp>
          <p:nvSpPr>
            <p:cNvPr id="17" name="Rectangle 16"/>
            <p:cNvSpPr/>
            <p:nvPr/>
          </p:nvSpPr>
          <p:spPr>
            <a:xfrm>
              <a:off x="1524000" y="6096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ny Distributor Heading.png"/>
            <p:cNvPicPr>
              <a:picLocks noChangeAspect="1"/>
            </p:cNvPicPr>
            <p:nvPr/>
          </p:nvPicPr>
          <p:blipFill>
            <a:blip r:embed="rId7"/>
            <a:stretch>
              <a:fillRect/>
            </a:stretch>
          </p:blipFill>
          <p:spPr>
            <a:xfrm>
              <a:off x="1524000" y="609600"/>
              <a:ext cx="658238" cy="21686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01207144400168-600_Page_2.png"/>
          <p:cNvPicPr>
            <a:picLocks noChangeAspect="1"/>
          </p:cNvPicPr>
          <p:nvPr>
            <p:custDataLst>
              <p:tags r:id="rId2"/>
            </p:custDataLst>
          </p:nvPr>
        </p:nvPicPr>
        <p:blipFill>
          <a:blip r:embed="rId6"/>
          <a:srcRect l="39651" t="19128" r="37986" b="37773"/>
          <a:stretch>
            <a:fillRect/>
          </a:stretch>
        </p:blipFill>
        <p:spPr>
          <a:xfrm>
            <a:off x="3927231" y="1223889"/>
            <a:ext cx="3373902" cy="502451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947837" y="1460679"/>
            <a:ext cx="767185"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04471" y="1461868"/>
            <a:ext cx="615462"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0" y="1463057"/>
            <a:ext cx="742071"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76071" y="1464246"/>
            <a:ext cx="685800"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61871" y="1465435"/>
            <a:ext cx="553329"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20101207144400168-600_Page_1.png"/>
          <p:cNvPicPr>
            <a:picLocks noChangeAspect="1"/>
          </p:cNvPicPr>
          <p:nvPr>
            <p:custDataLst>
              <p:tags r:id="rId3"/>
            </p:custDataLst>
          </p:nvPr>
        </p:nvPicPr>
        <p:blipFill>
          <a:blip r:embed="rId7" cstate="print"/>
          <a:srcRect t="194" r="1511" b="-198"/>
          <a:stretch>
            <a:fillRect/>
          </a:stretch>
        </p:blipFill>
        <p:spPr>
          <a:xfrm>
            <a:off x="228600" y="152400"/>
            <a:ext cx="2286000" cy="179363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147769" y="1014412"/>
            <a:ext cx="521487" cy="77152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14600" y="457200"/>
            <a:ext cx="5638800" cy="523220"/>
          </a:xfrm>
          <a:prstGeom prst="rect">
            <a:avLst/>
          </a:prstGeom>
          <a:noFill/>
        </p:spPr>
        <p:txBody>
          <a:bodyPr wrap="square" rtlCol="0">
            <a:spAutoFit/>
          </a:bodyPr>
          <a:lstStyle/>
          <a:p>
            <a:pPr algn="ctr"/>
            <a:r>
              <a:rPr lang="bg-BG" sz="2800" dirty="0"/>
              <a:t>ПОРЪЧКИ</a:t>
            </a:r>
            <a:endParaRPr lang="en-US" sz="2800" dirty="0"/>
          </a:p>
        </p:txBody>
      </p:sp>
      <p:grpSp>
        <p:nvGrpSpPr>
          <p:cNvPr id="11" name="Group 10"/>
          <p:cNvGrpSpPr/>
          <p:nvPr/>
        </p:nvGrpSpPr>
        <p:grpSpPr>
          <a:xfrm>
            <a:off x="1524000" y="609600"/>
            <a:ext cx="762000" cy="228600"/>
            <a:chOff x="1524000" y="609600"/>
            <a:chExt cx="762000" cy="228600"/>
          </a:xfrm>
        </p:grpSpPr>
        <p:sp>
          <p:nvSpPr>
            <p:cNvPr id="12" name="Rectangle 11"/>
            <p:cNvSpPr/>
            <p:nvPr/>
          </p:nvSpPr>
          <p:spPr>
            <a:xfrm>
              <a:off x="1524000" y="6096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ny Distributor Heading.png"/>
            <p:cNvPicPr>
              <a:picLocks noChangeAspect="1"/>
            </p:cNvPicPr>
            <p:nvPr/>
          </p:nvPicPr>
          <p:blipFill>
            <a:blip r:embed="rId8"/>
            <a:stretch>
              <a:fillRect/>
            </a:stretch>
          </p:blipFill>
          <p:spPr>
            <a:xfrm>
              <a:off x="1524000" y="609600"/>
              <a:ext cx="658238" cy="216862"/>
            </a:xfrm>
            <a:prstGeom prst="rect">
              <a:avLst/>
            </a:prstGeom>
          </p:spPr>
        </p:pic>
      </p:grpSp>
      <p:sp>
        <p:nvSpPr>
          <p:cNvPr id="14" name="Rectangle 13"/>
          <p:cNvSpPr/>
          <p:nvPr/>
        </p:nvSpPr>
        <p:spPr>
          <a:xfrm>
            <a:off x="457200" y="1076324"/>
            <a:ext cx="221456" cy="697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01207144400168-600_Page_2.png"/>
          <p:cNvPicPr>
            <a:picLocks noChangeAspect="1"/>
          </p:cNvPicPr>
          <p:nvPr>
            <p:custDataLst>
              <p:tags r:id="rId2"/>
            </p:custDataLst>
          </p:nvPr>
        </p:nvPicPr>
        <p:blipFill>
          <a:blip r:embed="rId6"/>
          <a:srcRect l="62069" t="19088" r="20347" b="37773"/>
          <a:stretch>
            <a:fillRect/>
          </a:stretch>
        </p:blipFill>
        <p:spPr>
          <a:xfrm>
            <a:off x="4275903" y="1219200"/>
            <a:ext cx="2652931" cy="50292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267200" y="1460679"/>
            <a:ext cx="767185"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3834" y="1461868"/>
            <a:ext cx="615462"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25227" y="1463057"/>
            <a:ext cx="742071"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19234" y="1464246"/>
            <a:ext cx="601395"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20101207144400168-600_Page_1.png"/>
          <p:cNvPicPr>
            <a:picLocks noChangeAspect="1"/>
          </p:cNvPicPr>
          <p:nvPr>
            <p:custDataLst>
              <p:tags r:id="rId3"/>
            </p:custDataLst>
          </p:nvPr>
        </p:nvPicPr>
        <p:blipFill>
          <a:blip r:embed="rId7" cstate="print"/>
          <a:srcRect t="194" r="1511" b="-198"/>
          <a:stretch>
            <a:fillRect/>
          </a:stretch>
        </p:blipFill>
        <p:spPr>
          <a:xfrm>
            <a:off x="228600" y="152400"/>
            <a:ext cx="2286000" cy="179363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666875" y="1014412"/>
            <a:ext cx="404810" cy="77152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14600" y="457200"/>
            <a:ext cx="5638800" cy="523220"/>
          </a:xfrm>
          <a:prstGeom prst="rect">
            <a:avLst/>
          </a:prstGeom>
          <a:noFill/>
        </p:spPr>
        <p:txBody>
          <a:bodyPr wrap="square" rtlCol="0">
            <a:spAutoFit/>
          </a:bodyPr>
          <a:lstStyle/>
          <a:p>
            <a:pPr algn="ctr"/>
            <a:r>
              <a:rPr lang="bg-BG" sz="2800" dirty="0"/>
              <a:t>ПОРЪЧКИ</a:t>
            </a:r>
            <a:endParaRPr lang="en-US" sz="2800" dirty="0"/>
          </a:p>
        </p:txBody>
      </p:sp>
      <p:grpSp>
        <p:nvGrpSpPr>
          <p:cNvPr id="11" name="Group 10"/>
          <p:cNvGrpSpPr/>
          <p:nvPr/>
        </p:nvGrpSpPr>
        <p:grpSpPr>
          <a:xfrm>
            <a:off x="1524000" y="609600"/>
            <a:ext cx="762000" cy="228600"/>
            <a:chOff x="1524000" y="609600"/>
            <a:chExt cx="762000" cy="228600"/>
          </a:xfrm>
        </p:grpSpPr>
        <p:sp>
          <p:nvSpPr>
            <p:cNvPr id="12" name="Rectangle 11"/>
            <p:cNvSpPr/>
            <p:nvPr/>
          </p:nvSpPr>
          <p:spPr>
            <a:xfrm>
              <a:off x="1524000" y="6096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ny Distributor Heading.png"/>
            <p:cNvPicPr>
              <a:picLocks noChangeAspect="1"/>
            </p:cNvPicPr>
            <p:nvPr/>
          </p:nvPicPr>
          <p:blipFill>
            <a:blip r:embed="rId8"/>
            <a:stretch>
              <a:fillRect/>
            </a:stretch>
          </p:blipFill>
          <p:spPr>
            <a:xfrm>
              <a:off x="1524000" y="609600"/>
              <a:ext cx="658238" cy="216862"/>
            </a:xfrm>
            <a:prstGeom prst="rect">
              <a:avLst/>
            </a:prstGeom>
          </p:spPr>
        </p:pic>
      </p:grpSp>
      <p:sp>
        <p:nvSpPr>
          <p:cNvPr id="14" name="Rectangle 13"/>
          <p:cNvSpPr/>
          <p:nvPr/>
        </p:nvSpPr>
        <p:spPr>
          <a:xfrm>
            <a:off x="457200" y="1076324"/>
            <a:ext cx="221456" cy="697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01207144400168-600_Page_1.png"/>
          <p:cNvPicPr>
            <a:picLocks noChangeAspect="1"/>
          </p:cNvPicPr>
          <p:nvPr>
            <p:custDataLst>
              <p:tags r:id="rId2"/>
            </p:custDataLst>
          </p:nvPr>
        </p:nvPicPr>
        <p:blipFill>
          <a:blip r:embed="rId8"/>
          <a:srcRect l="79262" t="45886" r="2653" b="11379"/>
          <a:stretch>
            <a:fillRect/>
          </a:stretch>
        </p:blipFill>
        <p:spPr>
          <a:xfrm>
            <a:off x="4232787" y="1238865"/>
            <a:ext cx="2728452" cy="4982149"/>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278250" y="1464625"/>
            <a:ext cx="451834"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30083" y="1465814"/>
            <a:ext cx="685800"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18343" y="1467003"/>
            <a:ext cx="742071"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68055" y="1468192"/>
            <a:ext cx="685800" cy="47802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20101207144400168-600_Page_1.png"/>
          <p:cNvPicPr>
            <a:picLocks noChangeAspect="1"/>
          </p:cNvPicPr>
          <p:nvPr>
            <p:custDataLst>
              <p:tags r:id="rId3"/>
            </p:custDataLst>
          </p:nvPr>
        </p:nvPicPr>
        <p:blipFill>
          <a:blip r:embed="rId8" cstate="print"/>
          <a:srcRect t="194" r="1511" b="-198"/>
          <a:stretch>
            <a:fillRect/>
          </a:stretch>
        </p:blipFill>
        <p:spPr>
          <a:xfrm>
            <a:off x="228600" y="152400"/>
            <a:ext cx="2286000" cy="179363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2078834" y="1014412"/>
            <a:ext cx="397666" cy="771525"/>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14600" y="457200"/>
            <a:ext cx="5638800" cy="523220"/>
          </a:xfrm>
          <a:prstGeom prst="rect">
            <a:avLst/>
          </a:prstGeom>
          <a:noFill/>
        </p:spPr>
        <p:txBody>
          <a:bodyPr wrap="square" rtlCol="0">
            <a:spAutoFit/>
          </a:bodyPr>
          <a:lstStyle/>
          <a:p>
            <a:pPr algn="ctr"/>
            <a:r>
              <a:rPr lang="bg-BG" sz="2800" dirty="0"/>
              <a:t>ПОРЪЧКИ</a:t>
            </a:r>
            <a:endParaRPr lang="en-US" sz="2800" dirty="0"/>
          </a:p>
        </p:txBody>
      </p:sp>
      <p:grpSp>
        <p:nvGrpSpPr>
          <p:cNvPr id="21" name="Group 20"/>
          <p:cNvGrpSpPr/>
          <p:nvPr>
            <p:custDataLst>
              <p:tags r:id="rId4"/>
            </p:custDataLst>
          </p:nvPr>
        </p:nvGrpSpPr>
        <p:grpSpPr>
          <a:xfrm>
            <a:off x="228600" y="152400"/>
            <a:ext cx="2300901" cy="1787562"/>
            <a:chOff x="228600" y="2251038"/>
            <a:chExt cx="2300901" cy="1787562"/>
          </a:xfrm>
        </p:grpSpPr>
        <p:pic>
          <p:nvPicPr>
            <p:cNvPr id="18" name="Picture 17" descr="20101207144400168-600_Page_3.png"/>
            <p:cNvPicPr>
              <a:picLocks noChangeAspect="1"/>
            </p:cNvPicPr>
            <p:nvPr/>
          </p:nvPicPr>
          <p:blipFill>
            <a:blip r:embed="rId9"/>
            <a:srcRect l="538" t="-1111" b="1112"/>
            <a:stretch>
              <a:fillRect/>
            </a:stretch>
          </p:blipFill>
          <p:spPr>
            <a:xfrm>
              <a:off x="228600" y="2251038"/>
              <a:ext cx="2300901" cy="1787562"/>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290514" y="2774156"/>
              <a:ext cx="1393028" cy="10001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85875" y="2481258"/>
              <a:ext cx="33099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457200" y="1625918"/>
            <a:ext cx="1219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92919" y="1725930"/>
            <a:ext cx="1219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2447" y="1825942"/>
            <a:ext cx="1219200" cy="62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47738" y="1780699"/>
            <a:ext cx="228600" cy="62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custDataLst>
              <p:tags r:id="rId5"/>
            </p:custDataLst>
          </p:nvPr>
        </p:nvGrpSpPr>
        <p:grpSpPr>
          <a:xfrm>
            <a:off x="2993572" y="4648200"/>
            <a:ext cx="5852818" cy="1905000"/>
            <a:chOff x="2895600" y="2133600"/>
            <a:chExt cx="5852818" cy="1905000"/>
          </a:xfrm>
        </p:grpSpPr>
        <p:pic>
          <p:nvPicPr>
            <p:cNvPr id="5" name="Picture 4" descr="20101207144400168-600_Page_3.png"/>
            <p:cNvPicPr>
              <a:picLocks noChangeAspect="1"/>
            </p:cNvPicPr>
            <p:nvPr/>
          </p:nvPicPr>
          <p:blipFill>
            <a:blip r:embed="rId9"/>
            <a:srcRect l="2644" t="17778" r="58562" b="65882"/>
            <a:stretch>
              <a:fillRect/>
            </a:stretch>
          </p:blipFill>
          <p:spPr>
            <a:xfrm>
              <a:off x="2895600" y="2133600"/>
              <a:ext cx="5852818" cy="1905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971800" y="3256672"/>
              <a:ext cx="5464934" cy="7620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7478" y="2209800"/>
            <a:ext cx="6537849" cy="2164284"/>
          </a:xfrm>
          <a:prstGeom prst="rect">
            <a:avLst/>
          </a:prstGeom>
          <a:ln>
            <a:noFill/>
          </a:ln>
          <a:effectLst>
            <a:outerShdw blurRad="292100" dist="139700" dir="2700000" algn="tl" rotWithShape="0">
              <a:srgbClr val="333333">
                <a:alpha val="65000"/>
              </a:srgbClr>
            </a:outerShdw>
          </a:effectLst>
        </p:spPr>
      </p:pic>
      <p:sp>
        <p:nvSpPr>
          <p:cNvPr id="27" name="Rectangle 26"/>
          <p:cNvSpPr/>
          <p:nvPr/>
        </p:nvSpPr>
        <p:spPr>
          <a:xfrm>
            <a:off x="1478571" y="2964213"/>
            <a:ext cx="6526756" cy="657529"/>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01207154701089.png"/>
          <p:cNvPicPr>
            <a:picLocks noChangeAspect="1"/>
          </p:cNvPicPr>
          <p:nvPr>
            <p:custDataLst>
              <p:tags r:id="rId2"/>
            </p:custDataLst>
          </p:nvPr>
        </p:nvPicPr>
        <p:blipFill rotWithShape="1">
          <a:blip r:embed="rId6"/>
          <a:srcRect l="59493" t="76108" r="2626" b="15395"/>
          <a:stretch/>
        </p:blipFill>
        <p:spPr>
          <a:xfrm>
            <a:off x="2667000" y="2743200"/>
            <a:ext cx="5715000" cy="9906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743200" y="2819400"/>
            <a:ext cx="5562600" cy="86750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20101207144400168-600_Page_3.png"/>
          <p:cNvPicPr>
            <a:picLocks noChangeAspect="1"/>
          </p:cNvPicPr>
          <p:nvPr>
            <p:custDataLst>
              <p:tags r:id="rId3"/>
            </p:custDataLst>
          </p:nvPr>
        </p:nvPicPr>
        <p:blipFill>
          <a:blip r:embed="rId7"/>
          <a:srcRect l="538" t="-1111" b="1112"/>
          <a:stretch>
            <a:fillRect/>
          </a:stretch>
        </p:blipFill>
        <p:spPr>
          <a:xfrm>
            <a:off x="228600" y="152400"/>
            <a:ext cx="2300901" cy="178756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524000" y="914400"/>
            <a:ext cx="938211" cy="53340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85875" y="382620"/>
            <a:ext cx="33099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8133" y="1092991"/>
            <a:ext cx="1245392" cy="9525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14600" y="457200"/>
            <a:ext cx="5638800" cy="523220"/>
          </a:xfrm>
          <a:prstGeom prst="rect">
            <a:avLst/>
          </a:prstGeom>
          <a:noFill/>
        </p:spPr>
        <p:txBody>
          <a:bodyPr wrap="square" rtlCol="0">
            <a:spAutoFit/>
          </a:bodyPr>
          <a:lstStyle/>
          <a:p>
            <a:pPr algn="ctr"/>
            <a:r>
              <a:rPr lang="bg-BG" sz="2800" dirty="0" smtClean="0"/>
              <a:t>ПЛАЩАНЕ</a:t>
            </a:r>
            <a:endParaRPr lang="en-US" sz="2800" dirty="0"/>
          </a:p>
        </p:txBody>
      </p:sp>
      <p:sp>
        <p:nvSpPr>
          <p:cNvPr id="14" name="Rectangle 13"/>
          <p:cNvSpPr/>
          <p:nvPr/>
        </p:nvSpPr>
        <p:spPr>
          <a:xfrm>
            <a:off x="457200" y="1625918"/>
            <a:ext cx="1219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2919" y="1725930"/>
            <a:ext cx="1219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2447" y="1825942"/>
            <a:ext cx="1219200" cy="62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7738" y="1780699"/>
            <a:ext cx="228600" cy="62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01207144400168-600_Page_4.png"/>
          <p:cNvPicPr>
            <a:picLocks noChangeAspect="1"/>
          </p:cNvPicPr>
          <p:nvPr>
            <p:custDataLst>
              <p:tags r:id="rId2"/>
            </p:custDataLst>
          </p:nvPr>
        </p:nvPicPr>
        <p:blipFill>
          <a:blip r:embed="rId6"/>
          <a:srcRect l="2794" t="28604" r="55526" b="44126"/>
          <a:stretch>
            <a:fillRect/>
          </a:stretch>
        </p:blipFill>
        <p:spPr>
          <a:xfrm>
            <a:off x="2362200" y="2579077"/>
            <a:ext cx="6288258" cy="317929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362200" y="2666999"/>
            <a:ext cx="6291775" cy="838201"/>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4600" y="457200"/>
            <a:ext cx="5638800" cy="523220"/>
          </a:xfrm>
          <a:prstGeom prst="rect">
            <a:avLst/>
          </a:prstGeom>
          <a:noFill/>
        </p:spPr>
        <p:txBody>
          <a:bodyPr wrap="square" rtlCol="0">
            <a:spAutoFit/>
          </a:bodyPr>
          <a:lstStyle/>
          <a:p>
            <a:pPr algn="ctr"/>
            <a:r>
              <a:rPr lang="bg-BG" sz="2800" dirty="0" smtClean="0"/>
              <a:t>БОНУСНИ ТОЧКИ</a:t>
            </a:r>
            <a:endParaRPr lang="en-US" sz="2800" dirty="0"/>
          </a:p>
        </p:txBody>
      </p:sp>
      <p:pic>
        <p:nvPicPr>
          <p:cNvPr id="6" name="Picture 5" descr="20101207144400168-600_Page_4.png"/>
          <p:cNvPicPr>
            <a:picLocks noChangeAspect="1"/>
          </p:cNvPicPr>
          <p:nvPr>
            <p:custDataLst>
              <p:tags r:id="rId3"/>
            </p:custDataLst>
          </p:nvPr>
        </p:nvPicPr>
        <p:blipFill>
          <a:blip r:embed="rId6"/>
          <a:srcRect l="226" t="-189" r="278" b="-83"/>
          <a:stretch>
            <a:fillRect/>
          </a:stretch>
        </p:blipFill>
        <p:spPr>
          <a:xfrm>
            <a:off x="228600" y="152400"/>
            <a:ext cx="2301680" cy="1792442"/>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219200" y="3048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47780" y="1031077"/>
            <a:ext cx="304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5277" y="609600"/>
            <a:ext cx="1304924" cy="5524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62200" y="3581400"/>
            <a:ext cx="6291775" cy="742071"/>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62200" y="4281268"/>
            <a:ext cx="6291775" cy="18288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62200" y="4467664"/>
            <a:ext cx="6291775" cy="18288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62200" y="4786532"/>
            <a:ext cx="6291775" cy="1004668"/>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0" grpId="1" animBg="1"/>
      <p:bldP spid="11" grpId="0" animBg="1"/>
      <p:bldP spid="11" grpId="1" animBg="1"/>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01207144400168-600_Page_4.png"/>
          <p:cNvPicPr>
            <a:picLocks noChangeAspect="1"/>
          </p:cNvPicPr>
          <p:nvPr>
            <p:custDataLst>
              <p:tags r:id="rId2"/>
            </p:custDataLst>
          </p:nvPr>
        </p:nvPicPr>
        <p:blipFill>
          <a:blip r:embed="rId6"/>
          <a:srcRect l="2576" t="56809" r="55503" b="7895"/>
          <a:stretch>
            <a:fillRect/>
          </a:stretch>
        </p:blipFill>
        <p:spPr>
          <a:xfrm>
            <a:off x="2286000" y="2286000"/>
            <a:ext cx="6324600" cy="41148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81000" y="1143000"/>
            <a:ext cx="6248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34064" y="2362200"/>
            <a:ext cx="6248400" cy="15240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4600" y="457200"/>
            <a:ext cx="5638799" cy="523220"/>
          </a:xfrm>
          <a:prstGeom prst="rect">
            <a:avLst/>
          </a:prstGeom>
          <a:noFill/>
        </p:spPr>
        <p:txBody>
          <a:bodyPr wrap="square" rtlCol="0">
            <a:spAutoFit/>
          </a:bodyPr>
          <a:lstStyle/>
          <a:p>
            <a:pPr algn="ctr"/>
            <a:r>
              <a:rPr lang="bg-BG" sz="2800" dirty="0" smtClean="0"/>
              <a:t>ПРОГРАМИ ЗА СТИМУЛИРАНЕ</a:t>
            </a:r>
            <a:endParaRPr lang="en-US" sz="2800" dirty="0"/>
          </a:p>
        </p:txBody>
      </p:sp>
      <p:pic>
        <p:nvPicPr>
          <p:cNvPr id="6" name="Picture 5" descr="20101207144400168-600_Page_4.png"/>
          <p:cNvPicPr>
            <a:picLocks noChangeAspect="1"/>
          </p:cNvPicPr>
          <p:nvPr>
            <p:custDataLst>
              <p:tags r:id="rId3"/>
            </p:custDataLst>
          </p:nvPr>
        </p:nvPicPr>
        <p:blipFill>
          <a:blip r:embed="rId6"/>
          <a:srcRect l="226" t="-189" r="278" b="-83"/>
          <a:stretch>
            <a:fillRect/>
          </a:stretch>
        </p:blipFill>
        <p:spPr>
          <a:xfrm>
            <a:off x="228600" y="152400"/>
            <a:ext cx="2301680" cy="179244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219200" y="3048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5276" y="1073943"/>
            <a:ext cx="923924"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5277" y="1052512"/>
            <a:ext cx="1304924" cy="776287"/>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34064" y="3886200"/>
            <a:ext cx="6248400" cy="2362200"/>
          </a:xfrm>
          <a:prstGeom prst="rect">
            <a:avLst/>
          </a:prstGeom>
          <a:solidFill>
            <a:srgbClr val="FFFF0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141&quot; value=&quot;BONUS RECAP - North America&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224&quot; value=&quot;C:\Documents and Settings\blewis\My Documents\My Adobe Presentations\BONUS RECAP English&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The BONUS RECAP&amp;quot;&quot;/&gt;&lt;property id=&quot;20301&quot; value=&quot;Bonus Recap&quot;/&gt;&lt;property id=&quot;20302&quot; value=&quot;0&quot;/&gt;&lt;property id=&quot;20303&quot; value=&quot;Forever Living Products&quot;/&gt;&lt;property id=&quot;20307&quot; value=&quot;256&quot;/&gt;&lt;property id=&quot;20309&quot; value=&quot;10876&quot;/&gt;&lt;/object&gt;&lt;object type=&quot;3&quot; unique_id=&quot;10005&quot;&gt;&lt;property id=&quot;20148&quot; value=&quot;5&quot;/&gt;&lt;property id=&quot;20300&quot; value=&quot;Slide 3&quot;/&gt;&lt;property id=&quot;20301&quot; value=&quot;Order Detail - General&quot;/&gt;&lt;property id=&quot;20302&quot; value=&quot;0&quot;/&gt;&lt;property id=&quot;20303&quot; value=&quot;Forever Living Products&quot;/&gt;&lt;property id=&quot;20307&quot; value=&quot;257&quot;/&gt;&lt;property id=&quot;20309&quot; value=&quot;10876&quot;/&gt;&lt;/object&gt;&lt;object type=&quot;3&quot; unique_id=&quot;10006&quot;&gt;&lt;property id=&quot;20148&quot; value=&quot;5&quot;/&gt;&lt;property id=&quot;20300&quot; value=&quot;Slide 4&quot;/&gt;&lt;property id=&quot;20301&quot; value=&quot;Order Detail - CC&quot;/&gt;&lt;property id=&quot;20302&quot; value=&quot;0&quot;/&gt;&lt;property id=&quot;20303&quot; value=&quot;Forever Living Products&quot;/&gt;&lt;property id=&quot;20307&quot; value=&quot;258&quot;/&gt;&lt;property id=&quot;20309&quot; value=&quot;10876&quot;/&gt;&lt;/object&gt;&lt;object type=&quot;3&quot; unique_id=&quot;10007&quot;&gt;&lt;property id=&quot;20148&quot; value=&quot;5&quot;/&gt;&lt;property id=&quot;20300&quot; value=&quot;Slide 5&quot;/&gt;&lt;property id=&quot;20301&quot; value=&quot;Order Detail - Bonus&quot;/&gt;&lt;property id=&quot;20302&quot; value=&quot;0&quot;/&gt;&lt;property id=&quot;20303&quot; value=&quot;Forever Living Products&quot;/&gt;&lt;property id=&quot;20307&quot; value=&quot;259&quot;/&gt;&lt;property id=&quot;20309&quot; value=&quot;10876&quot;/&gt;&lt;/object&gt;&lt;object type=&quot;3&quot; unique_id=&quot;10008&quot;&gt;&lt;property id=&quot;20148&quot; value=&quot;5&quot;/&gt;&lt;property id=&quot;20300&quot; value=&quot;Slide 6&quot;/&gt;&lt;property id=&quot;20301&quot; value=&quot;Order Detail - Profit&quot;/&gt;&lt;property id=&quot;20302&quot; value=&quot;0&quot;/&gt;&lt;property id=&quot;20303&quot; value=&quot;Forever Living Products&quot;/&gt;&lt;property id=&quot;20307&quot; value=&quot;260&quot;/&gt;&lt;property id=&quot;20309&quot; value=&quot;10876&quot;/&gt;&lt;/object&gt;&lt;object type=&quot;3&quot; unique_id=&quot;10065&quot;&gt;&lt;property id=&quot;20148&quot; value=&quot;5&quot;/&gt;&lt;property id=&quot;20300&quot; value=&quot;Slide 7&quot;/&gt;&lt;property id=&quot;20301&quot; value=&quot;Payment Detail - Cycles&quot;/&gt;&lt;property id=&quot;20302&quot; value=&quot;0&quot;/&gt;&lt;property id=&quot;20303&quot; value=&quot;Forever Living Products&quot;/&gt;&lt;property id=&quot;20307&quot; value=&quot;261&quot;/&gt;&lt;property id=&quot;20309&quot; value=&quot;10876&quot;/&gt;&lt;/object&gt;&lt;object type=&quot;3&quot; unique_id=&quot;10066&quot;&gt;&lt;property id=&quot;20148&quot; value=&quot;5&quot;/&gt;&lt;property id=&quot;20300&quot; value=&quot;Slide 9&quot;/&gt;&lt;property id=&quot;20301&quot; value=&quot;Customer Detail&quot;/&gt;&lt;property id=&quot;20302&quot; value=&quot;0&quot;/&gt;&lt;property id=&quot;20303&quot; value=&quot;Forever Living Products&quot;/&gt;&lt;property id=&quot;20307&quot; value=&quot;262&quot;/&gt;&lt;property id=&quot;20309&quot; value=&quot;10876&quot;/&gt;&lt;/object&gt;&lt;object type=&quot;3&quot; unique_id=&quot;10076&quot;&gt;&lt;property id=&quot;20148&quot; value=&quot;5&quot;/&gt;&lt;property id=&quot;20300&quot; value=&quot;Slide 8&quot;/&gt;&lt;property id=&quot;20301&quot; value=&quot;Payment Detail - Calculation&quot;/&gt;&lt;property id=&quot;20302&quot; value=&quot;0&quot;/&gt;&lt;property id=&quot;20303&quot; value=&quot;Forever Living Products&quot;/&gt;&lt;property id=&quot;20307&quot; value=&quot;263&quot;/&gt;&lt;property id=&quot;20309&quot; value=&quot;10876&quot;/&gt;&lt;/object&gt;&lt;object type=&quot;3&quot; unique_id=&quot;10137&quot;&gt;&lt;property id=&quot;20148&quot; value=&quot;5&quot;/&gt;&lt;property id=&quot;20300&quot; value=&quot;Slide 10&quot;/&gt;&lt;property id=&quot;20301&quot; value=&quot;CC Detail&quot;/&gt;&lt;property id=&quot;20302&quot; value=&quot;0&quot;/&gt;&lt;property id=&quot;20303&quot; value=&quot;Forever Living Products&quot;/&gt;&lt;property id=&quot;20307&quot; value=&quot;264&quot;/&gt;&lt;property id=&quot;20309&quot; value=&quot;10876&quot;/&gt;&lt;/object&gt;&lt;object type=&quot;3&quot; unique_id=&quot;10138&quot;&gt;&lt;property id=&quot;20148&quot; value=&quot;5&quot;/&gt;&lt;property id=&quot;20300&quot; value=&quot;Slide 11&quot;/&gt;&lt;property id=&quot;20301&quot; value=&quot;Incentive Detail&quot;/&gt;&lt;property id=&quot;20302&quot; value=&quot;0&quot;/&gt;&lt;property id=&quot;20303&quot; value=&quot;Forever Living Products&quot;/&gt;&lt;property id=&quot;20307&quot; value=&quot;265&quot;/&gt;&lt;property id=&quot;20309&quot; value=&quot;10876&quot;/&gt;&lt;/object&gt;&lt;object type=&quot;3&quot; unique_id=&quot;10139&quot;&gt;&lt;property id=&quot;20148&quot; value=&quot;5&quot;/&gt;&lt;property id=&quot;20300&quot; value=&quot;Slide 12&quot;/&gt;&lt;property id=&quot;20301&quot; value=&quot;Leadership Mgr Detail&quot;/&gt;&lt;property id=&quot;20302&quot; value=&quot;0&quot;/&gt;&lt;property id=&quot;20303&quot; value=&quot;Forever Living Products&quot;/&gt;&lt;property id=&quot;20307&quot; value=&quot;266&quot;/&gt;&lt;property id=&quot;20309&quot; value=&quot;10876&quot;/&gt;&lt;/object&gt;&lt;object type=&quot;3&quot; unique_id=&quot;10532&quot;&gt;&lt;property id=&quot;20148&quot; value=&quot;5&quot;/&gt;&lt;property id=&quot;20300&quot; value=&quot;Slide 2&quot;/&gt;&lt;property id=&quot;20301&quot; value=&quot;Features&quot;/&gt;&lt;property id=&quot;20302&quot; value=&quot;0&quot;/&gt;&lt;property id=&quot;20303&quot; value=&quot;Forever Living Products&quot;/&gt;&lt;property id=&quot;20307&quot; value=&quot;268&quot;/&gt;&lt;property id=&quot;20309&quot; value=&quot;10876&quot;/&gt;&lt;/object&gt;&lt;object type=&quot;3&quot; unique_id=&quot;10533&quot;&gt;&lt;property id=&quot;20148&quot; value=&quot;5&quot;/&gt;&lt;property id=&quot;20300&quot; value=&quot;Slide 13&quot;/&gt;&lt;property id=&quot;20301&quot; value=&quot;Online Recaps&quot;/&gt;&lt;property id=&quot;20302&quot; value=&quot;0&quot;/&gt;&lt;property id=&quot;20303&quot; value=&quot;Forever Living Products&quot;/&gt;&lt;property id=&quot;20307&quot; value=&quot;269&quot;/&gt;&lt;property id=&quot;20309&quot; value=&quot;10876&quot;/&gt;&lt;/object&gt;&lt;object type=&quot;3&quot; unique_id=&quot;10596&quot;&gt;&lt;property id=&quot;20148&quot; value=&quot;5&quot;/&gt;&lt;property id=&quot;20300&quot; value=&quot;Slide 14&quot;/&gt;&lt;property id=&quot;20301&quot; value=&quot;Summary&quot;/&gt;&lt;property id=&quot;20302&quot; value=&quot;0&quot;/&gt;&lt;property id=&quot;20303&quot; value=&quot;Forever Living Products&quot;/&gt;&lt;property id=&quot;20307&quot; value=&quot;270&quot;/&gt;&lt;property id=&quot;20309&quot; value=&quot;10876&quot;/&gt;&lt;/object&gt;&lt;/object&gt;&lt;object type=&quot;10&quot; unique_id=&quot;10853&quot;&gt;&lt;object type=&quot;11&quot; unique_id=&quot;10854&quot;&gt;&lt;property id=&quot;20180&quot; value=&quot;0&quot;/&gt;&lt;property id=&quot;20181&quot; value=&quot;1&quot;/&gt;&lt;property id=&quot;20182&quot; value=&quot;0&quot;/&gt;&lt;property id=&quot;20183&quot; value=&quot;1&quot;/&gt;&lt;/object&gt;&lt;object type=&quot;12&quot; unique_id=&quot;10855&quot;&gt;&lt;/object&gt;&lt;/object&gt;&lt;object type=&quot;4&quot; unique_id=&quot;10875&quot;&gt;&lt;object type=&quot;5&quot; unique_id=&quot;10876&quot;&gt;&lt;property id=&quot;20149&quot; value=&quot;Forever Living Products&quot;/&gt;&lt;/object&gt;&lt;/object&gt;&lt;/object&gt;&lt;/database&gt;"/>
  <p:tag name="MMPROD_THEME_BG_IMAGE" val=""/>
  <p:tag name="MMPROD_10876PHOTO" val=""/>
  <p:tag name="MMPROD_10876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dWl0ZXh0IG5hbWU9IlNDUlVCQkFSU1RBVFVTX1ZJRFBMQVlJTkciIHZhbHVlPSJWaWRlbyBQbGF5aW5nIi8+DQoJCTx1aXRleHQgbmFtZT0iVEFCX1FVSVoiIHZhbHVlPSJRdWl6Ii8+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HVpdGV4dCBuYW1lPSJTQ1JVQkJBUlNUQVRVU19WSURQTEFZSU5HIiB2YWx1ZT0iVmlkZW8gd2lyZCBhYmdlc3BpZWx0Ii8+DQoJCTx1aXRleHQgbmFtZT0iVEFCX1FVSVoiIHZhbHVlPSJRdWl6Ii8+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iBNaW5pYXR1cmUiLz4NCgkJPHVpdGV4dCBuYW1lPSJUQUJfTk9URVMiIHZhbHVlPSJOb3RlcyIvPg0KCQk8dWl0ZXh0IG5hbWU9IlRBQl9TRUFSQ0giIHZhbHVlPSIgQ2hlcmNoZXI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Tm90ZXMgZGVzIGRpYXBvc2l0aXZ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x1aXRleHQgbmFtZT0iU0NSVUJCQVJTVEFUVVNfVklEUExBWUlORyIgdmFsdWU9IkxlY3R1cmUgdmlkw6lvIGVuIGNvdXJzIi8+DQoJCTx1aXRleHQgbmFtZT0iVEFCX1FVSVoiIHZhbHVlPSJRdWl6Ii8+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x1aXRleHQgbmFtZT0iU0NSVUJCQVJTVEFUVVNfVklEUExBWUlORyIgdmFsdWU9IuODk+ODh+OCquWGjeeUn+S4rSIvPg0KCQk8dWl0ZXh0IG5hbWU9IlRBQl9RVUlaIiB2YWx1ZT0i44Kv44Kk44K6Ii8+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HVpdGV4dCBuYW1lPSJTQ1JVQkJBUlNUQVRVU19WSURQTEFZSU5HIiB2YWx1ZT0i67mE65SU7JikIOyerOyDnSDspJEiLz4NCgkJPHVpdGV4dCBuYW1lPSJUQUJfUVVJWiIgdmFsdWU9Iu2AtOymiCIv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5,1450932550,C:\Documents and Settings\blewis\Desktop\BONUS RECAP_pptx\Media.ppcx"/>
  <p:tag name="PPSNARRATIONPROPS" val="H:\Online Training\Bonus Recap 2010 Englsih Voiceovers\Bonus Recap 2010 E Slide 5.wav"/>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BE284A-EDCA-4A6F-A689-3C13D0C95320}&quot;/&gt;&lt;isInvalidForFieldText val=&quot;0&quot;/&gt;&lt;Image&gt;&lt;filename val=&quot;C:\Documents and Settings\blewis\My Documents\My Adobe Presentations\BONUS RECAP English\data\asimages\{FEBE284A-EDCA-4A6F-A689-3C13D0C95320}_5.png&quot;/&gt;&lt;left val=&quot;320&quot;/&gt;&lt;top val=&quot;79&quot;/&gt;&lt;width val=&quot;256&quot;/&gt;&lt;height val=&quot;444&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3D12D3-79AF-4504-8287-FF915FD9F17F}&quot;/&gt;&lt;isInvalidForFieldText val=&quot;0&quot;/&gt;&lt;Image&gt;&lt;filename val=&quot;C:\Documents and Settings\blewis\My Documents\My Adobe Presentations\BONUS RECAP English\data\asimages\{013D12D3-79AF-4504-8287-FF915FD9F17F}_5.png&quot;/&gt;&lt;left val=&quot;1&quot;/&gt;&lt;top val=&quot;-4&quot;/&gt;&lt;width val=&quot;228&quot;/&gt;&lt;height val=&quot;18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PSNARRATION" val="6,1450932550,C:\Documents and Settings\blewis\Desktop\BONUS RECAP_pptx\Media.ppcx"/>
  <p:tag name="PPSNARRATIONPROPS" val="H:\Online Training\Bonus Recap 2010 Englsih Voiceovers\Bonus Recap 2010 E Slide 6.wav"/>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E4D8BF-DB86-4C3B-A83C-1CB5AC454D1F}&quot;/&gt;&lt;isInvalidForFieldText val=&quot;0&quot;/&gt;&lt;Image&gt;&lt;filename val=&quot;C:\Documents and Settings\blewis\My Documents\My Adobe Presentations\BONUS RECAP English\data\asimages\{8DE4D8BF-DB86-4C3B-A83C-1CB5AC454D1F}_6.png&quot;/&gt;&lt;left val=&quot;316&quot;/&gt;&lt;top val=&quot;81&quot;/&gt;&lt;width val=&quot;263&quot;/&gt;&lt;height val=&quot;44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542028-AAD6-4E46-937F-44765C51B39C}&quot;/&gt;&lt;isInvalidForFieldText val=&quot;0&quot;/&gt;&lt;Image&gt;&lt;filename val=&quot;C:\Documents and Settings\blewis\My Documents\My Adobe Presentations\BONUS RECAP English\data\asimages\{C6542028-AAD6-4E46-937F-44765C51B39C}_6.png&quot;/&gt;&lt;left val=&quot;1&quot;/&gt;&lt;top val=&quot;-4&quot;/&gt;&lt;width val=&quot;228&quot;/&gt;&lt;height val=&quot;18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3E468E-3662-4341-ACA7-B9F729D7E07C}&quot;/&gt;&lt;isInvalidForFieldText val=&quot;0&quot;/&gt;&lt;Image&gt;&lt;filename val=&quot;C:\Documents and Settings\blewis\My Documents\My Adobe Presentations\BONUS RECAP English\data\asimages\{083E468E-3662-4341-ACA7-B9F729D7E07C}_6.png&quot;/&gt;&lt;left val=&quot;1&quot;/&gt;&lt;top val=&quot;-4&quot;/&gt;&lt;width val=&quot;230&quot;/&gt;&lt;height val=&quot;19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2DDFB1-1253-42E1-8C13-462BA9402D66}&quot;/&gt;&lt;isInvalidForFieldText val=&quot;0&quot;/&gt;&lt;Image&gt;&lt;filename val=&quot;C:\Documents and Settings\blewis\My Documents\My Adobe Presentations\BONUS RECAP English\data\asimages\{0A2DDFB1-1253-42E1-8C13-462BA9402D66}_6.png&quot;/&gt;&lt;left val=&quot;211&quot;/&gt;&lt;top val=&quot;151&quot;/&gt;&lt;width val=&quot;509&quot;/&gt;&lt;height val=&quot;19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PSNARRATION" val="8,1450932550,C:\Documents and Settings\blewis\Desktop\BONUS RECAP_pptx\Media.ppcx"/>
  <p:tag name="PPSNARRATIONPROPS" val="H:\Online Training\Bonus Recap 2010 Englsih Voiceovers\Bonus Recap 2010 E Slide 8.wav"/>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274E08-8376-4266-AC74-451C10C56A34}&quot;/&gt;&lt;isInvalidForFieldText val=&quot;0&quot;/&gt;&lt;Image&gt;&lt;filename val=&quot;C:\Documents and Settings\blewis\My Documents\My Adobe Presentations\BONUS RECAP English\data\asimages\{35274E08-8376-4266-AC74-451C10C56A34}_8.png&quot;/&gt;&lt;left val=&quot;193&quot;/&gt;&lt;top val=&quot;199&quot;/&gt;&lt;width val=&quot;498&quot;/&gt;&lt;height val=&quot;22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1,1450932550,C:\Documents and Settings\blewis\Desktop\BONUS RECAP_pptx\Media.ppcx"/>
  <p:tag name="PPSNARRATIONPROPS" val="H:\Online Training\Bonus Recap 2010 Englsih Voiceovers\Bonus Recap 2010 E Slide 1.wav"/>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744A1E-027D-419D-AB9F-BBC1C73D0FF1}&quot;/&gt;&lt;isInvalidForFieldText val=&quot;0&quot;/&gt;&lt;Image&gt;&lt;filename val=&quot;C:\Documents and Settings\blewis\My Documents\My Adobe Presentations\BONUS RECAP English\data\asimages\{4F744A1E-027D-419D-AB9F-BBC1C73D0FF1}_8.png&quot;/&gt;&lt;left val=&quot;1&quot;/&gt;&lt;top val=&quot;-4&quot;/&gt;&lt;width val=&quot;229&quot;/&gt;&lt;height val=&quot;18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 val="10,1450932550,C:\Documents and Settings\blewis\Desktop\BONUS RECAP_pptx\Media.ppcx"/>
  <p:tag name="PPSNARRATIONPROPS" val="H:\Online Training\Bonus Recap 2010 Englsih Voiceovers\Bonus Recap 2010 E Slide 10.wav"/>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9C6141-E765-4A9F-8E5F-DF9E51EBFC5C}&quot;/&gt;&lt;isInvalidForFieldText val=&quot;0&quot;/&gt;&lt;Image&gt;&lt;filename val=&quot;C:\Documents and Settings\blewis\My Documents\My Adobe Presentations\BONUS RECAP English\data\asimages\{909C6141-E765-4A9F-8E5F-DF9E51EBFC5C}_10.png&quot;/&gt;&lt;left val=&quot;169&quot;/&gt;&lt;top val=&quot;186&quot;/&gt;&lt;width val=&quot;543&quot;/&gt;&lt;height val=&quot;29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CEA884-0EC7-4983-A31C-67490956FA76}&quot;/&gt;&lt;isInvalidForFieldText val=&quot;0&quot;/&gt;&lt;Image&gt;&lt;filename val=&quot;C:\Documents and Settings\blewis\My Documents\My Adobe Presentations\BONUS RECAP English\data\asimages\{8ECEA884-0EC7-4983-A31C-67490956FA76}_10.png&quot;/&gt;&lt;left val=&quot;1&quot;/&gt;&lt;top val=&quot;-4&quot;/&gt;&lt;width val=&quot;229&quot;/&gt;&lt;height val=&quot;18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1,1450932550,C:\Documents and Settings\blewis\Desktop\BONUS RECAP_pptx\Media.ppcx"/>
  <p:tag name="PPSNARRATIONPROPS" val="H:\Online Training\Bonus Recap 2010 Englsih Voiceovers\Bonus Recap 2010 E Slide 11.wav"/>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EBB880-8AE9-44D6-BE6C-53EBB0BA6CDF}&quot;/&gt;&lt;isInvalidForFieldText val=&quot;0&quot;/&gt;&lt;Image&gt;&lt;filename val=&quot;C:\Documents and Settings\blewis\My Documents\My Adobe Presentations\BONUS RECAP English\data\asimages\{1EEBB880-8AE9-44D6-BE6C-53EBB0BA6CDF}_11.png&quot;/&gt;&lt;left val=&quot;163&quot;/&gt;&lt;top val=&quot;163&quot;/&gt;&lt;width val=&quot;546&quot;/&gt;&lt;height val=&quot;37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0035F3-54A9-4EB4-B39B-29C15F370FAA}&quot;/&gt;&lt;isInvalidForFieldText val=&quot;0&quot;/&gt;&lt;Image&gt;&lt;filename val=&quot;C:\Documents and Settings\blewis\My Documents\My Adobe Presentations\BONUS RECAP English\data\asimages\{EF0035F3-54A9-4EB4-B39B-29C15F370FAA}_11.png&quot;/&gt;&lt;left val=&quot;1&quot;/&gt;&lt;top val=&quot;-4&quot;/&gt;&lt;width val=&quot;229&quot;/&gt;&lt;height val=&quot;189&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PSNARRATION" val="12,1450932550,C:\Documents and Settings\blewis\Desktop\BONUS RECAP_pptx\Media.ppcx"/>
  <p:tag name="PPSNARRATIONPROPS" val="H:\Online Training\Bonus Recap 2010 Englsih Voiceovers\Bonus Recap 2010 E Slide 12.wav"/>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63C80C-8CEF-4620-AF1E-BA9A13A91672}&quot;/&gt;&lt;isInvalidForFieldText val=&quot;0&quot;/&gt;&lt;Image&gt;&lt;filename val=&quot;C:\Documents and Settings\blewis\My Documents\My Adobe Presentations\BONUS RECAP English\data\asimages\{9763C80C-8CEF-4620-AF1E-BA9A13A91672}_12.png&quot;/&gt;&lt;left val=&quot;43&quot;/&gt;&lt;top val=&quot;175&quot;/&gt;&lt;width val=&quot;654&quot;/&gt;&lt;height val=&quot;348&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B7B11B-9307-4E95-B9DF-F4E774EDC810}&quot;/&gt;&lt;isInvalidForFieldText val=&quot;0&quot;/&gt;&lt;Image&gt;&lt;filename val=&quot;C:\Documents and Settings\blewis\My Documents\My Adobe Presentations\BONUS RECAP English\data\asimages\{63B7B11B-9307-4E95-B9DF-F4E774EDC810}_12.png&quot;/&gt;&lt;left val=&quot;1&quot;/&gt;&lt;top val=&quot;-1&quot;/&gt;&lt;width val=&quot;226&quot;/&gt;&lt;height val=&quot;18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PSNARRATION" val="2,1450932550,C:\Documents and Settings\blewis\Desktop\BONUS RECAP_pptx\Media.ppcx"/>
  <p:tag name="PPSNARRATIONPROPS" val="H:\Online Training\Bonus Recap 2010 Englsih Voiceovers\Bonus Recap 2010 E Slide 2.wav"/>
</p:tagLst>
</file>

<file path=ppt/tags/tag30.xml><?xml version="1.0" encoding="utf-8"?>
<p:tagLst xmlns:a="http://schemas.openxmlformats.org/drawingml/2006/main" xmlns:r="http://schemas.openxmlformats.org/officeDocument/2006/relationships" xmlns:p="http://schemas.openxmlformats.org/presentationml/2006/main">
  <p:tag name="PPSNARRATION" val="13,1450932550,C:\Documents and Settings\blewis\Desktop\BONUS RECAP_pptx\Media.ppcx"/>
  <p:tag name="PPSNARRATIONPROPS" val="H:\Online Training\Bonus Recap 2010 Englsih Voiceovers\Bonus Recap 2010 E Slide 13.wav"/>
</p:tagLst>
</file>

<file path=ppt/tags/tag31.xml><?xml version="1.0" encoding="utf-8"?>
<p:tagLst xmlns:a="http://schemas.openxmlformats.org/drawingml/2006/main" xmlns:r="http://schemas.openxmlformats.org/officeDocument/2006/relationships" xmlns:p="http://schemas.openxmlformats.org/presentationml/2006/main">
  <p:tag name="PPSNARRATION" val="14,1450932550,C:\Documents and Settings\blewis\Desktop\BONUS RECAP_pptx\Media.ppcx"/>
  <p:tag name="PPSNARRATIONPROPS" val="H:\Online Training\Bonus Recap 2010 Englsih Voiceovers\Bonus Recap 2010 E Slide 14.wav"/>
</p:tagLst>
</file>

<file path=ppt/tags/tag4.xml><?xml version="1.0" encoding="utf-8"?>
<p:tagLst xmlns:a="http://schemas.openxmlformats.org/drawingml/2006/main" xmlns:r="http://schemas.openxmlformats.org/officeDocument/2006/relationships" xmlns:p="http://schemas.openxmlformats.org/presentationml/2006/main">
  <p:tag name="PPSNARRATION" val="3,1450932550,C:\Documents and Settings\blewis\Desktop\BONUS RECAP_pptx\Media.ppcx"/>
  <p:tag name="PPSNARRATIONPROPS" val="H:\Online Training\Bonus Recap 2010 Englsih Voiceovers\Bonus Recap 2010 E Slide 3.wav"/>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D4FC31-D51C-4A90-BB8D-94CEE4A63414}&quot;/&gt;&lt;isInvalidForFieldText val=&quot;0&quot;/&gt;&lt;Image&gt;&lt;filename val=&quot;C:\Documents and Settings\blewis\My Documents\My Adobe Presentations\BONUS RECAP English\data\asimages\{0AD4FC31-D51C-4A90-BB8D-94CEE4A63414}_3.png&quot;/&gt;&lt;left val=&quot;210&quot;/&gt;&lt;top val=&quot;78&quot;/&gt;&lt;width val=&quot;490&quot;/&gt;&lt;height val=&quot;44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150AA-475D-4058-B122-D153167C8BE7}&quot;/&gt;&lt;isInvalidForFieldText val=&quot;0&quot;/&gt;&lt;Image&gt;&lt;filename val=&quot;C:\Documents and Settings\blewis\My Documents\My Adobe Presentations\BONUS RECAP English\data\asimages\{BBC150AA-475D-4058-B122-D153167C8BE7}_3.png&quot;/&gt;&lt;left val=&quot;1&quot;/&gt;&lt;top val=&quot;-4&quot;/&gt;&lt;width val=&quot;228&quot;/&gt;&lt;height val=&quot;18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PSNARRATION" val="4,1450932550,C:\Documents and Settings\blewis\Desktop\BONUS RECAP_pptx\Media.ppcx"/>
  <p:tag name="PPSNARRATIONPROPS" val="H:\Online Training\Bonus Recap 2010 Englsih Voiceovers\Bonus Recap 2010 E Slide 4.wav"/>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2EBCEF-D1DA-4AEA-A040-714657119871}&quot;/&gt;&lt;isInvalidForFieldText val=&quot;0&quot;/&gt;&lt;Image&gt;&lt;filename val=&quot;C:\Documents and Settings\blewis\My Documents\My Adobe Presentations\BONUS RECAP English\data\asimages\{232EBCEF-D1DA-4AEA-A040-714657119871}_4.png&quot;/&gt;&lt;left val=&quot;292&quot;/&gt;&lt;top val=&quot;79&quot;/&gt;&lt;width val=&quot;314&quot;/&gt;&lt;height val=&quot;444&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16022E-1A1C-442A-BBE3-5F6D8BE673DE}&quot;/&gt;&lt;isInvalidForFieldText val=&quot;0&quot;/&gt;&lt;Image&gt;&lt;filename val=&quot;C:\Documents and Settings\blewis\My Documents\My Adobe Presentations\BONUS RECAP English\data\asimages\{D116022E-1A1C-442A-BBE3-5F6D8BE673DE}_4.png&quot;/&gt;&lt;left val=&quot;1&quot;/&gt;&lt;top val=&quot;-4&quot;/&gt;&lt;width val=&quot;228&quot;/&gt;&lt;height val=&quot;18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3890</TotalTime>
  <Words>1451</Words>
  <Application>Microsoft Office PowerPoint</Application>
  <PresentationFormat>On-screen Show (4:3)</PresentationFormat>
  <Paragraphs>70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СПРАВКАТА ЗА БОНУСИ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blewis</dc:creator>
  <cp:lastModifiedBy>Stefan Staev</cp:lastModifiedBy>
  <cp:revision>234</cp:revision>
  <dcterms:created xsi:type="dcterms:W3CDTF">2010-11-30T17:49:19Z</dcterms:created>
  <dcterms:modified xsi:type="dcterms:W3CDTF">2011-07-29T06:46:40Z</dcterms:modified>
</cp:coreProperties>
</file>