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5.xml" ContentType="application/vnd.openxmlformats-officedocument.presentationml.notesSlide+xml"/>
  <Override PartName="/ppt/tags/tag56.xml" ContentType="application/vnd.openxmlformats-officedocument.presentationml.tags+xml"/>
  <Override PartName="/ppt/notesSlides/notesSlide6.xml" ContentType="application/vnd.openxmlformats-officedocument.presentationml.notesSlide+xml"/>
  <Override PartName="/ppt/tags/tag5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34" r:id="rId3"/>
    <p:sldMasterId id="2147483747" r:id="rId4"/>
    <p:sldMasterId id="2147483760" r:id="rId5"/>
    <p:sldMasterId id="2147483773" r:id="rId6"/>
    <p:sldMasterId id="2147483786" r:id="rId7"/>
    <p:sldMasterId id="2147483799" r:id="rId8"/>
    <p:sldMasterId id="2147483808" r:id="rId9"/>
  </p:sldMasterIdLst>
  <p:notesMasterIdLst>
    <p:notesMasterId r:id="rId33"/>
  </p:notesMasterIdLst>
  <p:sldIdLst>
    <p:sldId id="314" r:id="rId10"/>
    <p:sldId id="307" r:id="rId11"/>
    <p:sldId id="264" r:id="rId12"/>
    <p:sldId id="285" r:id="rId13"/>
    <p:sldId id="257" r:id="rId14"/>
    <p:sldId id="310" r:id="rId15"/>
    <p:sldId id="304" r:id="rId16"/>
    <p:sldId id="326" r:id="rId17"/>
    <p:sldId id="321" r:id="rId18"/>
    <p:sldId id="322" r:id="rId19"/>
    <p:sldId id="323" r:id="rId20"/>
    <p:sldId id="324" r:id="rId21"/>
    <p:sldId id="331" r:id="rId22"/>
    <p:sldId id="333" r:id="rId23"/>
    <p:sldId id="329" r:id="rId24"/>
    <p:sldId id="334" r:id="rId25"/>
    <p:sldId id="319" r:id="rId26"/>
    <p:sldId id="320" r:id="rId27"/>
    <p:sldId id="316" r:id="rId28"/>
    <p:sldId id="317" r:id="rId29"/>
    <p:sldId id="318" r:id="rId30"/>
    <p:sldId id="308" r:id="rId31"/>
    <p:sldId id="332" r:id="rId32"/>
  </p:sldIdLst>
  <p:sldSz cx="10160000" cy="5715000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  <p15:guide id="3" pos="1600" userDrawn="1">
          <p15:clr>
            <a:srgbClr val="A4A3A4"/>
          </p15:clr>
        </p15:guide>
        <p15:guide id="4" pos="4640" userDrawn="1">
          <p15:clr>
            <a:srgbClr val="A4A3A4"/>
          </p15:clr>
        </p15:guide>
        <p15:guide id="5" orient="horz" pos="3480" userDrawn="1">
          <p15:clr>
            <a:srgbClr val="A4A3A4"/>
          </p15:clr>
        </p15:guide>
        <p15:guide id="6" orient="horz" pos="216" userDrawn="1">
          <p15:clr>
            <a:srgbClr val="A4A3A4"/>
          </p15:clr>
        </p15:guide>
        <p15:guide id="7" orient="horz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00"/>
    <a:srgbClr val="53585E"/>
    <a:srgbClr val="603285"/>
    <a:srgbClr val="535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70788" autoAdjust="0"/>
  </p:normalViewPr>
  <p:slideViewPr>
    <p:cSldViewPr showGuides="1">
      <p:cViewPr varScale="1">
        <p:scale>
          <a:sx n="71" d="100"/>
          <a:sy n="71" d="100"/>
        </p:scale>
        <p:origin x="931" y="53"/>
      </p:cViewPr>
      <p:guideLst>
        <p:guide orient="horz" pos="1800"/>
        <p:guide pos="3200"/>
        <p:guide pos="1600"/>
        <p:guide pos="4640"/>
        <p:guide orient="horz" pos="3480"/>
        <p:guide orient="horz" pos="216"/>
        <p:guide orient="horz"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BA43F7DE-2AA5-4514-9AEA-3979E198A483}" type="datetimeFigureOut">
              <a:rPr lang="en-US" smtClean="0"/>
              <a:pPr>
                <a:defRPr/>
              </a:pPr>
              <a:t>10/15/2018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7BD3E858-13DA-4F9C-84E6-98A2D78876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76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40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При 75 бонусни точки стигате до ниво Асистент Мениджър и вашата отстъпка скача до 43%. Към нея получавате 15% ПЕЧАЛБА</a:t>
            </a:r>
            <a:r>
              <a:rPr lang="bg-BG" altLang="en-US" baseline="0" dirty="0" smtClean="0"/>
              <a:t> и 13% БОНУС от </a:t>
            </a:r>
            <a:r>
              <a:rPr lang="bg-BG" altLang="en-US" baseline="0" dirty="0" err="1" smtClean="0"/>
              <a:t>НОВУС</a:t>
            </a:r>
            <a:r>
              <a:rPr lang="bg-BG" altLang="en-US" baseline="0" dirty="0" smtClean="0"/>
              <a:t> КЛИЕНТИ, както и ГРУПОВ бонус 5% от оборота на лично спонсорираните </a:t>
            </a:r>
            <a:r>
              <a:rPr lang="bg-BG" altLang="en-US" baseline="0" dirty="0" err="1" smtClean="0"/>
              <a:t>Супервайзори</a:t>
            </a:r>
            <a:r>
              <a:rPr lang="bg-BG" altLang="en-US" baseline="0" dirty="0" smtClean="0"/>
              <a:t> и техните екипи и 8% от оборота на лично спонсорираните Асистент </a:t>
            </a:r>
            <a:r>
              <a:rPr lang="bg-BG" altLang="en-US" baseline="0" dirty="0" err="1" smtClean="0"/>
              <a:t>Супервайзори</a:t>
            </a:r>
            <a:r>
              <a:rPr lang="bg-BG" altLang="en-US" baseline="0" dirty="0" smtClean="0"/>
              <a:t> и техните екипи.</a:t>
            </a:r>
            <a:endParaRPr lang="bg-BG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67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При групов оборот от 120 бонусни точки за два последователни</a:t>
            </a:r>
            <a:r>
              <a:rPr lang="bg-BG" altLang="en-US" baseline="0" dirty="0" smtClean="0"/>
              <a:t> календарни месеца или 150 </a:t>
            </a:r>
            <a:r>
              <a:rPr lang="bg-BG" altLang="en-US" baseline="0" dirty="0" err="1" smtClean="0"/>
              <a:t>б.т</a:t>
            </a:r>
            <a:r>
              <a:rPr lang="bg-BG" altLang="en-US" baseline="0" dirty="0" smtClean="0"/>
              <a:t>. в рамките на три или четири последователни календарни месеца</a:t>
            </a:r>
            <a:r>
              <a:rPr lang="bg-BG" altLang="en-US" dirty="0" smtClean="0"/>
              <a:t> ставате Мениджър и започвате да</a:t>
            </a:r>
            <a:r>
              <a:rPr lang="bg-BG" altLang="en-US" baseline="0" dirty="0" smtClean="0"/>
              <a:t> </a:t>
            </a:r>
            <a:r>
              <a:rPr lang="bg-BG" altLang="en-US" dirty="0" smtClean="0"/>
              <a:t>получавате най-високата отстъпка от 48%. Процентът на бонуса от </a:t>
            </a:r>
            <a:r>
              <a:rPr lang="bg-BG" altLang="en-US" dirty="0" err="1" smtClean="0"/>
              <a:t>новус</a:t>
            </a:r>
            <a:r>
              <a:rPr lang="bg-BG" altLang="en-US" baseline="0" dirty="0" smtClean="0"/>
              <a:t> клиенти се увеличава на 18% и заедно с петнайсетпроцентната печалба ви носи общо 33%, когато </a:t>
            </a:r>
            <a:r>
              <a:rPr lang="bg-BG" altLang="en-US" baseline="0" dirty="0" err="1" smtClean="0"/>
              <a:t>новоспонсорираните</a:t>
            </a:r>
            <a:r>
              <a:rPr lang="bg-BG" altLang="en-US" baseline="0" dirty="0" smtClean="0"/>
              <a:t> от вас сътрудници купуват продукти. Г</a:t>
            </a:r>
            <a:r>
              <a:rPr lang="bg-BG" altLang="en-US" dirty="0" smtClean="0"/>
              <a:t>руповият</a:t>
            </a:r>
            <a:r>
              <a:rPr lang="bg-BG" altLang="en-US" baseline="0" dirty="0" smtClean="0"/>
              <a:t> бонус нараства на 5% от групите на Асистент Мениджърите, 10% от </a:t>
            </a:r>
            <a:r>
              <a:rPr lang="bg-BG" altLang="en-US" baseline="0" dirty="0" err="1" smtClean="0"/>
              <a:t>Супервайзорите</a:t>
            </a:r>
            <a:r>
              <a:rPr lang="bg-BG" altLang="en-US" baseline="0" dirty="0" smtClean="0"/>
              <a:t> и техните екипи и 13% от Асистент </a:t>
            </a:r>
            <a:r>
              <a:rPr lang="bg-BG" altLang="en-US" baseline="0" dirty="0" err="1" smtClean="0"/>
              <a:t>Супервайзорите</a:t>
            </a:r>
            <a:r>
              <a:rPr lang="bg-BG" altLang="en-US" baseline="0" dirty="0" smtClean="0"/>
              <a:t>.</a:t>
            </a:r>
            <a:endParaRPr lang="bg-BG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bg-BG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Важен аспект от плана е, че щом веднъж сте постигнали определено ниво на лична отстъпка, не е необходимо в бъдеще отново да се квалифицирате. Ако поне веднъж на три години правите лична поръчка за продукти, ще запазите постигнатото</a:t>
            </a:r>
            <a:r>
              <a:rPr lang="bg-BG" altLang="en-US" baseline="0" dirty="0" smtClean="0"/>
              <a:t> </a:t>
            </a:r>
            <a:r>
              <a:rPr lang="bg-BG" altLang="en-US" dirty="0" smtClean="0"/>
              <a:t>ниво</a:t>
            </a:r>
            <a:r>
              <a:rPr lang="bg-BG" altLang="en-US" baseline="0" dirty="0" smtClean="0"/>
              <a:t> </a:t>
            </a:r>
            <a:r>
              <a:rPr lang="bg-BG" altLang="en-US" dirty="0" smtClean="0"/>
              <a:t>в маркетинговия план на </a:t>
            </a:r>
            <a:r>
              <a:rPr lang="bg-BG" altLang="en-US" dirty="0" err="1" smtClean="0"/>
              <a:t>Форевър</a:t>
            </a:r>
            <a:r>
              <a:rPr lang="bg-BG" altLang="en-US" dirty="0" smtClean="0"/>
              <a:t> и статута си на собственик на </a:t>
            </a:r>
            <a:r>
              <a:rPr lang="bg-BG" altLang="en-US" dirty="0" err="1" smtClean="0"/>
              <a:t>Форевър</a:t>
            </a:r>
            <a:r>
              <a:rPr lang="bg-BG" altLang="en-US" dirty="0" smtClean="0"/>
              <a:t> бизнес.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20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noProof="0" dirty="0" smtClean="0"/>
              <a:t>След като стигнете до ниво Мениджър, ще получите достъп до цял нов набор от възможности за доходи. Първата е Лидерският бонус. Получавате го за развитие на Мениджъри във вашия екип. Най-общо казано, ще получавате 6% от оборота, генериран от мрежите на директно спонсорираните от вас Мениджъри до следващия Мениджър в техните екипи, 3% от групите на Мениджърите на втора линия, и 2% от групите на Мениджърите на трета линия.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bg-BG" altLang="en-US" noProof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noProof="0" dirty="0" smtClean="0"/>
              <a:t>Сами виждате какъв е потенциалът за доходи от Лидерски бонус, ако</a:t>
            </a:r>
            <a:r>
              <a:rPr lang="bg-BG" altLang="en-US" baseline="0" noProof="0" dirty="0" smtClean="0"/>
              <a:t> приемем, че средният оборот в екипа на всеки Мениджър под вас е 20 хил. лв. </a:t>
            </a:r>
            <a:endParaRPr lang="bg-BG" alt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Мениджърите</a:t>
            </a:r>
            <a:r>
              <a:rPr lang="bg-BG" altLang="en-US" baseline="0" dirty="0" smtClean="0"/>
              <a:t> от категория </a:t>
            </a:r>
            <a:r>
              <a:rPr lang="bg-BG" altLang="en-US" dirty="0" smtClean="0"/>
              <a:t>„Скъпоценни камъни“, изпълняващи</a:t>
            </a:r>
            <a:r>
              <a:rPr lang="bg-BG" altLang="en-US" baseline="0" dirty="0" smtClean="0"/>
              <a:t> определени условия, </a:t>
            </a:r>
            <a:r>
              <a:rPr lang="bg-BG" altLang="en-US" dirty="0" smtClean="0"/>
              <a:t>имат още една възможност за доходи, наречена бонус „Скъпоценни</a:t>
            </a:r>
            <a:r>
              <a:rPr lang="bg-BG" altLang="en-US" baseline="0" dirty="0" smtClean="0"/>
              <a:t> камъни“, който </a:t>
            </a:r>
            <a:r>
              <a:rPr lang="ru-RU" altLang="en-US" dirty="0" smtClean="0"/>
              <a:t>представлява до 3% допълнително към Лидерския бонус.</a:t>
            </a:r>
            <a:endParaRPr lang="bg-BG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7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Друга страхотна награда са </a:t>
            </a:r>
            <a:r>
              <a:rPr lang="bg-BG" altLang="bg-BG" b="1" dirty="0" smtClean="0"/>
              <a:t>пътуванията по цял свят.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Всеки от вас може да спечели </a:t>
            </a:r>
            <a:r>
              <a:rPr lang="bg-BG" altLang="bg-BG" b="1" dirty="0" smtClean="0"/>
              <a:t>две пътувания в годината</a:t>
            </a:r>
            <a:r>
              <a:rPr lang="bg-BG" altLang="bg-BG" dirty="0" smtClean="0"/>
              <a:t>, ако изпълни определени условия.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Дестинациите винаги са привлекателни</a:t>
            </a:r>
            <a:r>
              <a:rPr lang="bg-BG" altLang="bg-BG" baseline="0" dirty="0" smtClean="0"/>
              <a:t> – </a:t>
            </a:r>
            <a:r>
              <a:rPr lang="bg-BG" altLang="bg-BG" dirty="0" smtClean="0"/>
              <a:t>Сингапур, </a:t>
            </a:r>
            <a:r>
              <a:rPr lang="bg-BG" altLang="bg-BG" dirty="0" err="1" smtClean="0"/>
              <a:t>Канкун</a:t>
            </a:r>
            <a:r>
              <a:rPr lang="bg-BG" altLang="bg-BG" dirty="0" smtClean="0"/>
              <a:t>, Йоханесбург, Коста </a:t>
            </a:r>
            <a:r>
              <a:rPr lang="bg-BG" altLang="bg-BG" dirty="0" err="1" smtClean="0"/>
              <a:t>Наварино</a:t>
            </a:r>
            <a:r>
              <a:rPr lang="bg-BG" altLang="bg-BG" dirty="0" smtClean="0"/>
              <a:t>, Дубай, </a:t>
            </a:r>
            <a:r>
              <a:rPr lang="bg-BG" altLang="bg-BG" dirty="0" err="1" smtClean="0"/>
              <a:t>круиз</a:t>
            </a:r>
            <a:r>
              <a:rPr lang="bg-BG" altLang="bg-BG" dirty="0" smtClean="0"/>
              <a:t> по Средиземно море със спирки в Барселона, Монте Карло и Рим, Далас или</a:t>
            </a:r>
            <a:r>
              <a:rPr lang="bg-BG" altLang="bg-BG" baseline="0" dirty="0" smtClean="0"/>
              <a:t> Финикс</a:t>
            </a:r>
            <a:r>
              <a:rPr lang="bg-BG" altLang="bg-BG" dirty="0" smtClean="0"/>
              <a:t>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b="1" dirty="0" smtClean="0"/>
              <a:t>Всички разходи са платени </a:t>
            </a:r>
            <a:r>
              <a:rPr lang="bg-BG" altLang="bg-BG" dirty="0" smtClean="0"/>
              <a:t>от Форевър, включително и джобните.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Хиляди собственици на Форевър бизнес се събират на</a:t>
            </a:r>
            <a:r>
              <a:rPr lang="bg-BG" altLang="bg-BG" baseline="0" dirty="0" smtClean="0"/>
              <a:t> тези събития.</a:t>
            </a:r>
            <a:r>
              <a:rPr lang="bg-BG" altLang="bg-BG" dirty="0" smtClean="0"/>
              <a:t> Вие също можете!</a:t>
            </a:r>
            <a:endParaRPr lang="bg-BG" altLang="bg-BG" dirty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9318E6D-81B6-4C12-882D-7781CD00E0E3}" type="slidenum">
              <a:rPr lang="en-US" altLang="bg-BG" sz="1200" smtClean="0">
                <a:solidFill>
                  <a:prstClr val="black"/>
                </a:solidFill>
              </a:rPr>
              <a:pPr/>
              <a:t>14</a:t>
            </a:fld>
            <a:endParaRPr lang="en-US" altLang="bg-BG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8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dirty="0" smtClean="0"/>
              <a:t>Друга популярна награда е нашата </a:t>
            </a:r>
            <a:r>
              <a:rPr lang="bg-BG" altLang="bg-BG" b="1" dirty="0" smtClean="0"/>
              <a:t>дългосрочна програма за стимулиране</a:t>
            </a:r>
            <a:r>
              <a:rPr lang="bg-BG" altLang="bg-BG" dirty="0" smtClean="0"/>
              <a:t>, която наричаме </a:t>
            </a:r>
            <a:r>
              <a:rPr lang="en-US" altLang="bg-BG" b="1" dirty="0" smtClean="0"/>
              <a:t>Forever2Drive</a:t>
            </a:r>
            <a:r>
              <a:rPr lang="bg-BG" altLang="bg-BG" dirty="0" smtClean="0"/>
              <a:t> или програмата за кола. С нея можете да спечелите до 9600 евро годишно и да ги използвате, както пожелаете. Мнозина ги инвестират в мечтаната кола.</a:t>
            </a:r>
            <a:endParaRPr lang="en-US" altLang="bg-BG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0EC6880-E40F-4F16-84DA-F697BB312A10}" type="slidenum">
              <a:rPr lang="en-GB" altLang="en-US" smtClean="0">
                <a:solidFill>
                  <a:srgbClr val="000000"/>
                </a:solidFill>
              </a:rPr>
              <a:pPr/>
              <a:t>15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13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bg-BG" b="1" dirty="0" smtClean="0"/>
              <a:t>Chairman’s Bonus</a:t>
            </a:r>
            <a:r>
              <a:rPr lang="bg-BG" altLang="bg-BG" b="1" dirty="0" smtClean="0"/>
              <a:t> </a:t>
            </a:r>
            <a:r>
              <a:rPr lang="en-US" altLang="bg-BG" b="1" dirty="0" smtClean="0"/>
              <a:t>[</a:t>
            </a:r>
            <a:r>
              <a:rPr lang="bg-BG" altLang="bg-BG" b="1" dirty="0" err="1" smtClean="0"/>
              <a:t>чеърманс</a:t>
            </a:r>
            <a:r>
              <a:rPr lang="bg-BG" altLang="bg-BG" b="1" dirty="0" smtClean="0"/>
              <a:t> бонус</a:t>
            </a:r>
            <a:r>
              <a:rPr lang="en-US" altLang="bg-BG" b="1" dirty="0" smtClean="0"/>
              <a:t>]</a:t>
            </a:r>
            <a:r>
              <a:rPr lang="bg-BG" altLang="bg-BG" dirty="0" smtClean="0"/>
              <a:t> – годишен глобален бонус за постижения, който се изплаща в допълнение към месечните ви доходи.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През последните години най-високият надхвърля 1 милион долара!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Форевър плаща </a:t>
            </a:r>
            <a:r>
              <a:rPr lang="bg-BG" altLang="bg-BG" b="1" dirty="0" smtClean="0"/>
              <a:t>сериозни суми на стотици хора </a:t>
            </a:r>
            <a:r>
              <a:rPr lang="bg-BG" altLang="bg-BG" dirty="0" smtClean="0"/>
              <a:t>като мен и вас – общо над 25 милиона долара годишно!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Получават ги хора, които са непрекъснато активни и не престават да правят всичко необходимо за успех.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bg-BG" altLang="bg-BG" dirty="0" smtClean="0"/>
              <a:t>Всъщност, най-добрите са именно онези, на които работата им доставя и най-голямо </a:t>
            </a:r>
            <a:r>
              <a:rPr lang="bg-BG" altLang="bg-BG" b="1" dirty="0" smtClean="0"/>
              <a:t>удоволствие.</a:t>
            </a:r>
            <a:endParaRPr lang="bg-BG" altLang="bg-BG" b="1" dirty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C2590D-58A2-4290-BCAF-13A5EF868C3B}" type="slidenum">
              <a:rPr lang="en-US" altLang="bg-BG" sz="1200" smtClean="0">
                <a:solidFill>
                  <a:prstClr val="black"/>
                </a:solidFill>
              </a:rPr>
              <a:pPr/>
              <a:t>16</a:t>
            </a:fld>
            <a:endParaRPr lang="en-US" altLang="bg-BG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02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След като разгледахме маркетинговия план, нека опишем какво можете да направите, за да работи той за вас.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Вече</a:t>
            </a:r>
            <a:r>
              <a:rPr lang="bg-BG" altLang="en-US" baseline="0" dirty="0" smtClean="0"/>
              <a:t> стана дума, че з</a:t>
            </a:r>
            <a:r>
              <a:rPr lang="bg-BG" altLang="en-US" dirty="0" smtClean="0"/>
              <a:t>а да получавате лична отстъпка и бонус от </a:t>
            </a:r>
            <a:r>
              <a:rPr lang="bg-BG" altLang="en-US" dirty="0" err="1" smtClean="0"/>
              <a:t>новус</a:t>
            </a:r>
            <a:r>
              <a:rPr lang="bg-BG" altLang="en-US" dirty="0" smtClean="0"/>
              <a:t> клиент</a:t>
            </a:r>
            <a:r>
              <a:rPr lang="en-US" altLang="en-US" dirty="0" smtClean="0"/>
              <a:t>, </a:t>
            </a:r>
            <a:r>
              <a:rPr lang="bg-BG" altLang="en-US" dirty="0" smtClean="0"/>
              <a:t>трябва да сте изпълнили условието за пазаруване по цени на едро с 30% отстъпка.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А за да получавате групови бонуси, трябва да сте </a:t>
            </a:r>
            <a:r>
              <a:rPr lang="bg-BG" altLang="en-US" b="1" dirty="0" smtClean="0"/>
              <a:t>активни </a:t>
            </a:r>
            <a:r>
              <a:rPr lang="bg-BG" altLang="en-US" dirty="0" smtClean="0"/>
              <a:t>в месеца, в който бонусите са генерирани. Да сте </a:t>
            </a:r>
            <a:r>
              <a:rPr lang="bg-BG" altLang="en-US" b="1" dirty="0" smtClean="0"/>
              <a:t>активни</a:t>
            </a:r>
            <a:r>
              <a:rPr lang="bg-BG" altLang="en-US" dirty="0" smtClean="0"/>
              <a:t> означава, че вашите </a:t>
            </a:r>
            <a:r>
              <a:rPr lang="bg-BG" altLang="en-US" b="1" dirty="0" smtClean="0"/>
              <a:t>лични поръчки</a:t>
            </a:r>
            <a:r>
              <a:rPr lang="bg-BG" altLang="en-US" dirty="0" smtClean="0"/>
              <a:t>, заедно с тези на </a:t>
            </a:r>
            <a:r>
              <a:rPr lang="bg-BG" altLang="en-US" b="1" dirty="0" err="1" smtClean="0"/>
              <a:t>новус</a:t>
            </a:r>
            <a:r>
              <a:rPr lang="bg-BG" altLang="en-US" b="1" dirty="0" smtClean="0"/>
              <a:t> клиентите </a:t>
            </a:r>
            <a:r>
              <a:rPr lang="bg-BG" altLang="en-US" dirty="0" smtClean="0"/>
              <a:t>ви, са на обща стойност от </a:t>
            </a:r>
            <a:r>
              <a:rPr lang="bg-BG" altLang="en-US" b="1" dirty="0" smtClean="0"/>
              <a:t>поне четири бонусни точки</a:t>
            </a:r>
            <a:r>
              <a:rPr lang="bg-BG" altLang="en-US" dirty="0" smtClean="0"/>
              <a:t>, като вашите </a:t>
            </a:r>
            <a:r>
              <a:rPr lang="bg-BG" altLang="en-US" b="1" dirty="0" smtClean="0"/>
              <a:t>лични покупки </a:t>
            </a:r>
            <a:r>
              <a:rPr lang="bg-BG" altLang="en-US" dirty="0" smtClean="0"/>
              <a:t>трябва да са за </a:t>
            </a:r>
            <a:r>
              <a:rPr lang="bg-BG" altLang="en-US" b="1" dirty="0" smtClean="0"/>
              <a:t>минимум една бонусна точка </a:t>
            </a:r>
            <a:r>
              <a:rPr lang="bg-BG" altLang="en-US" dirty="0" smtClean="0"/>
              <a:t>от тези четири. Как се постига това? Като всеки месец използвате и споделяте продукти с всички хора около</a:t>
            </a:r>
            <a:r>
              <a:rPr lang="bg-BG" altLang="en-US" baseline="0" dirty="0" smtClean="0"/>
              <a:t> себе си</a:t>
            </a:r>
            <a:r>
              <a:rPr lang="bg-BG" altLang="en-US" dirty="0" smtClean="0"/>
              <a:t>. Когато сами използвате продуктите, усещате ползите от тях върху здравето и външния си вид</a:t>
            </a:r>
            <a:r>
              <a:rPr lang="bg-BG" altLang="en-US" baseline="0" dirty="0" smtClean="0"/>
              <a:t> и искрено ги препоръчвате на близките и познатите си. Някои от тях ще се превърнат във ваши клиенти, а други ще проявяват по-задълбочен интерес и ще решат да се включат в екипа ви. Това е и следващата стъпка – д</a:t>
            </a:r>
            <a:r>
              <a:rPr lang="bg-BG" altLang="en-US" dirty="0" smtClean="0"/>
              <a:t>а спонсорирате сътрудници и да ги учите да правят същото като вас.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Ако следвате този цикъл, можете да очаквате растеж, който ще ви изненада.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3E858-13DA-4F9C-84E6-98A2D788765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42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Нека направим малко сметки: </a:t>
            </a:r>
            <a:r>
              <a:rPr lang="bg-BG" altLang="en-US" b="1" dirty="0" smtClean="0"/>
              <a:t>вие сте активни с четири бонусни точки</a:t>
            </a:r>
            <a:r>
              <a:rPr lang="bg-BG" altLang="en-US" dirty="0" smtClean="0"/>
              <a:t>. Спонсорирайте </a:t>
            </a:r>
            <a:r>
              <a:rPr lang="bg-BG" altLang="en-US" b="1" dirty="0" smtClean="0"/>
              <a:t>петима души</a:t>
            </a:r>
            <a:r>
              <a:rPr lang="bg-BG" altLang="en-US" dirty="0" smtClean="0"/>
              <a:t>, всеки от които също ще използва и споделя продукти за </a:t>
            </a:r>
            <a:r>
              <a:rPr lang="bg-BG" altLang="en-US" b="1" dirty="0" smtClean="0"/>
              <a:t>четири бонусни точки</a:t>
            </a:r>
            <a:r>
              <a:rPr lang="bg-BG" altLang="en-US" dirty="0" smtClean="0"/>
              <a:t>. Това ще ви даде </a:t>
            </a:r>
            <a:r>
              <a:rPr lang="bg-BG" altLang="en-US" b="1" dirty="0" smtClean="0"/>
              <a:t>20 бонусни точки </a:t>
            </a:r>
            <a:r>
              <a:rPr lang="bg-BG" altLang="en-US" dirty="0" smtClean="0"/>
              <a:t>допълнително всеки месец. Нека </a:t>
            </a:r>
            <a:r>
              <a:rPr lang="bg-BG" altLang="en-US" b="1" dirty="0" smtClean="0"/>
              <a:t>всеки от тези петима </a:t>
            </a:r>
            <a:r>
              <a:rPr lang="bg-BG" altLang="en-US" dirty="0" smtClean="0"/>
              <a:t>спонсорира по </a:t>
            </a:r>
            <a:r>
              <a:rPr lang="bg-BG" altLang="en-US" b="1" dirty="0" smtClean="0"/>
              <a:t>трима нови</a:t>
            </a:r>
            <a:r>
              <a:rPr lang="bg-BG" altLang="en-US" dirty="0" smtClean="0"/>
              <a:t>, които да правят същото. Това ще добави </a:t>
            </a:r>
            <a:r>
              <a:rPr lang="bg-BG" altLang="en-US" b="1" dirty="0" smtClean="0"/>
              <a:t>60 бонусни точки </a:t>
            </a:r>
            <a:r>
              <a:rPr lang="bg-BG" altLang="en-US" dirty="0" smtClean="0"/>
              <a:t>допълнителен оборот към вашия бизнес. И ако </a:t>
            </a:r>
            <a:r>
              <a:rPr lang="bg-BG" altLang="en-US" b="1" dirty="0" smtClean="0"/>
              <a:t>всеки от тези 15 души </a:t>
            </a:r>
            <a:r>
              <a:rPr lang="bg-BG" altLang="en-US" dirty="0" smtClean="0"/>
              <a:t>спонсорира по </a:t>
            </a:r>
            <a:r>
              <a:rPr lang="bg-BG" altLang="en-US" b="1" dirty="0" smtClean="0"/>
              <a:t>двама нови</a:t>
            </a:r>
            <a:r>
              <a:rPr lang="bg-BG" altLang="en-US" dirty="0" smtClean="0"/>
              <a:t>, още </a:t>
            </a:r>
            <a:r>
              <a:rPr lang="bg-BG" altLang="en-US" b="1" dirty="0" smtClean="0"/>
              <a:t>120 бонусни точки </a:t>
            </a:r>
            <a:r>
              <a:rPr lang="bg-BG" altLang="en-US" dirty="0" smtClean="0"/>
              <a:t>ще бъдат добавени към общия оборот на вашата мрежа. Започнахте с </a:t>
            </a:r>
            <a:r>
              <a:rPr lang="bg-BG" altLang="en-US" b="1" dirty="0" smtClean="0"/>
              <a:t>четири</a:t>
            </a:r>
            <a:r>
              <a:rPr lang="bg-BG" altLang="en-US" dirty="0" smtClean="0"/>
              <a:t>, а сега имате над </a:t>
            </a:r>
            <a:r>
              <a:rPr lang="bg-BG" altLang="en-US" b="1" dirty="0" smtClean="0"/>
              <a:t>200 бонусни точки </a:t>
            </a:r>
            <a:r>
              <a:rPr lang="bg-BG" altLang="en-US" dirty="0" smtClean="0"/>
              <a:t>месечен бизнес, за които ще получавате съответните бонуси и допълнителни стимули.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3E858-13DA-4F9C-84E6-98A2D788765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32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 smtClean="0"/>
              <a:t>И нека в заключение да разгледаме характеристиките и източниците за доходи на този план: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Всички бонуси се изчисляват и изплащат на базата на най-високите цени – препоръчителните цени за продажба, а не на цените с отстъпка, на които вие купувате продуктите.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Веднъж постигнато ниво никога не се губи,</a:t>
            </a:r>
            <a:r>
              <a:rPr lang="bg-BG" baseline="0" dirty="0" smtClean="0"/>
              <a:t> ако поне веднъж на три години правите лична поръчка за продукти.</a:t>
            </a:r>
            <a:endParaRPr lang="bg-BG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Никой от вашата група не може да ви задмине в ниво, а по-скоро може да ви издигне нагоре в маркетинговия план.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Компанията има 40-годишна успешна история.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3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72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Няма нужда да инвестирате пари или да поддържате складови наличности.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Продуктите са консумативи и генерират многократно повтарящ се бизнес.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Компанията е финансово стабилна, цикълът ѝ на производство е затворен и има впечатляващо международно присъствие.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5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 smtClean="0"/>
              <a:t>Разполагате с много и различни възможности за доходи и допълнителни стимули, които включват: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Печалба от лични продажби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Печалба от </a:t>
            </a:r>
            <a:r>
              <a:rPr lang="bg-BG" dirty="0" err="1" smtClean="0"/>
              <a:t>новус</a:t>
            </a:r>
            <a:r>
              <a:rPr lang="bg-BG" dirty="0" smtClean="0"/>
              <a:t> клиенти.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Лична отстъпка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Бонус от </a:t>
            </a:r>
            <a:r>
              <a:rPr lang="bg-BG" dirty="0" err="1" smtClean="0"/>
              <a:t>новус</a:t>
            </a:r>
            <a:r>
              <a:rPr lang="bg-BG" dirty="0" smtClean="0"/>
              <a:t> клиенти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Групов бонус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Лидерски бонус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Програма Мениджър „Орел“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Дългосрочна програма за стимулиране, наричана още „програма за кола“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Глобално рали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Програма „</a:t>
            </a:r>
            <a:r>
              <a:rPr lang="en-US" dirty="0" smtClean="0"/>
              <a:t>Chairman’s </a:t>
            </a:r>
            <a:r>
              <a:rPr lang="cs-CZ" dirty="0" smtClean="0"/>
              <a:t>B</a:t>
            </a:r>
            <a:r>
              <a:rPr lang="en-US" dirty="0" smtClean="0"/>
              <a:t>onus</a:t>
            </a:r>
            <a:r>
              <a:rPr lang="bg-BG" dirty="0" smtClean="0"/>
              <a:t>“ и бонус „Скъпоценни камъни“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 smtClean="0"/>
              <a:t>Просто няма да намерите друга компания, която да предлага толкова много.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64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Хиляди като вас са успели с Форевър и ние знаем, че с нашия план </a:t>
            </a:r>
            <a:r>
              <a:rPr lang="bg-BG" altLang="en-US" dirty="0" smtClean="0"/>
              <a:t>вие също </a:t>
            </a:r>
            <a:r>
              <a:rPr lang="ru-RU" altLang="en-US" dirty="0" smtClean="0"/>
              <a:t>можете да постигнете всяко ниво на доход, за което имате готовност да работите здраво.</a:t>
            </a:r>
            <a:endParaRPr lang="bg-BG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52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0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altLang="en-US" dirty="0" smtClean="0"/>
              <a:t>Какво представлява маркетинговият план на Форевър? Той е изграден върху философията, че „когато помагате на другите да постигнат това, което искат, Вие получавате това, което искате“.</a:t>
            </a:r>
          </a:p>
          <a:p>
            <a:pPr eaLnBrk="1" hangingPunct="1">
              <a:spcBef>
                <a:spcPct val="0"/>
              </a:spcBef>
            </a:pPr>
            <a:endParaRPr lang="bg-BG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DF4DB1-A586-4F7A-A5CB-6A786733D592}" type="slidenum">
              <a:rPr lang="en-US" altLang="en-US" smtClean="0">
                <a:latin typeface="Roboto" panose="02000000000000000000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 smtClean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7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dirty="0" smtClean="0"/>
              <a:t>За да разберете израстването в маркетинговия план, е важно да знаете, че всички постижения се основават на бонусни точки. Бонусната точка е стойност, </a:t>
            </a:r>
            <a:r>
              <a:rPr lang="bg-BG" altLang="en-US" dirty="0" smtClean="0"/>
              <a:t>която всеки продукт носи</a:t>
            </a:r>
            <a:r>
              <a:rPr lang="ru-RU" altLang="en-US" dirty="0" smtClean="0"/>
              <a:t>. Когато купувате различните продукти, бонусните точки се натрупват, за да се изчислят квалификациите за издигане в ниво и участието ви в различните програми за стимулиране. Бонусните точки са пропорционални на цената на продукта: колкото по-висока е тя, толкова повече са бонусните точки. В момента стойността на една бонусна точка е равна на 353 лева по цени на едро (с 30% отстъпка).</a:t>
            </a:r>
            <a:endParaRPr lang="bg-BG" altLang="en-US" dirty="0" smtClean="0"/>
          </a:p>
          <a:p>
            <a:pPr eaLnBrk="1" hangingPunct="1">
              <a:spcBef>
                <a:spcPct val="0"/>
              </a:spcBef>
            </a:pPr>
            <a:endParaRPr lang="bg-BG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FF9822-853C-40B6-BCCA-43595F4E9F21}" type="slidenum">
              <a:rPr lang="en-US" altLang="en-US" smtClean="0">
                <a:latin typeface="Roboto" panose="02000000000000000000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 smtClean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22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dirty="0" smtClean="0"/>
              <a:t>Маркетинговият план предлага два вида отстъпки и шест вида бонуси. След подаване на молба за регистрация и одобрението</a:t>
            </a:r>
            <a:r>
              <a:rPr lang="ru-RU" altLang="en-US" baseline="0" dirty="0" smtClean="0"/>
              <a:t> ѝ</a:t>
            </a:r>
            <a:r>
              <a:rPr lang="ru-RU" altLang="en-US" dirty="0" smtClean="0"/>
              <a:t>, вие ставате новус клиент и започвате да купувате продукти с 15% отстъпка от </a:t>
            </a:r>
            <a:r>
              <a:rPr lang="bg-BG" altLang="en-US" dirty="0" smtClean="0"/>
              <a:t>препоръчителните цени за продажба (</a:t>
            </a:r>
            <a:r>
              <a:rPr lang="bg-BG" altLang="en-US" dirty="0" err="1" smtClean="0"/>
              <a:t>ПЦП</a:t>
            </a:r>
            <a:r>
              <a:rPr lang="bg-BG" altLang="en-US" dirty="0" smtClean="0"/>
              <a:t>)</a:t>
            </a:r>
            <a:r>
              <a:rPr lang="ru-RU" altLang="en-US" dirty="0" smtClean="0"/>
              <a:t>. </a:t>
            </a: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ru-RU" altLang="en-US" dirty="0" smtClean="0"/>
              <a:t>Ако</a:t>
            </a:r>
            <a:r>
              <a:rPr lang="ru-RU" altLang="en-US" baseline="0" dirty="0" smtClean="0"/>
              <a:t> се регистрирате със Стартов пакет или </a:t>
            </a:r>
            <a:r>
              <a:rPr lang="ru-RU" altLang="en-US" dirty="0" smtClean="0"/>
              <a:t>в рамките на два последователни календарни месеца направите лични покупки на обща стойност поне две бонусни точки, ще изпълните условието за пазаруване по цени на едро и отстъпката ви ще се увеличи на 35%. С издигането ви по следващите стъпала на маркетинговия</a:t>
            </a:r>
            <a:r>
              <a:rPr lang="ru-RU" altLang="en-US" baseline="0" dirty="0" smtClean="0"/>
              <a:t> план отстъпката ви може да се увеличи </a:t>
            </a:r>
            <a:r>
              <a:rPr lang="ru-RU" altLang="en-US" dirty="0" smtClean="0"/>
              <a:t>до 48% от </a:t>
            </a:r>
            <a:r>
              <a:rPr lang="bg-BG" altLang="en-US" dirty="0" smtClean="0"/>
              <a:t>препоръчителните цени за продажба</a:t>
            </a:r>
            <a:r>
              <a:rPr lang="ru-RU" altLang="en-US" dirty="0" smtClean="0"/>
              <a:t>.</a:t>
            </a:r>
            <a:endParaRPr lang="bg-BG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4057A2-8AA9-497B-829E-5C7F97491C45}" type="slidenum">
              <a:rPr lang="en-US" altLang="en-US" smtClean="0">
                <a:latin typeface="Roboto" panose="02000000000000000000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dirty="0" smtClean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7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Ще започнете да печелите още от момента, в който започнете да продавате продукти. Както вече споменахме, след като изпълните условието за покупки по цени на едро, при продажба на продукти ще реализирате от 35 до 48% печалба върху препоръчителните цени за продажба в зависимост от нивото си в маркетинговия план.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Когато спонсориран от вас </a:t>
            </a:r>
            <a:r>
              <a:rPr lang="bg-BG" altLang="en-US" dirty="0" err="1" smtClean="0"/>
              <a:t>новус</a:t>
            </a:r>
            <a:r>
              <a:rPr lang="bg-BG" altLang="en-US" dirty="0" smtClean="0"/>
              <a:t> клиент поръчва продукти, ще ви се изплащат 15% печалба от </a:t>
            </a:r>
            <a:r>
              <a:rPr lang="bg-BG" altLang="en-US" dirty="0" err="1" smtClean="0"/>
              <a:t>новус</a:t>
            </a:r>
            <a:r>
              <a:rPr lang="bg-BG" altLang="en-US" dirty="0" smtClean="0"/>
              <a:t> клиент плюс 5 до 18% бонус от </a:t>
            </a:r>
            <a:r>
              <a:rPr lang="bg-BG" altLang="en-US" dirty="0" err="1" smtClean="0"/>
              <a:t>новус</a:t>
            </a:r>
            <a:r>
              <a:rPr lang="bg-BG" altLang="en-US" dirty="0" smtClean="0"/>
              <a:t> клиент, до момента, в който </a:t>
            </a:r>
            <a:r>
              <a:rPr lang="bg-BG" altLang="en-US" dirty="0" err="1" smtClean="0"/>
              <a:t>новус</a:t>
            </a:r>
            <a:r>
              <a:rPr lang="bg-BG" altLang="en-US" dirty="0" smtClean="0"/>
              <a:t> клиентът не се квалифицира за покупки по цени на едро</a:t>
            </a:r>
            <a:r>
              <a:rPr lang="bg-BG" altLang="en-US" baseline="0" dirty="0" smtClean="0"/>
              <a:t> и не стане Асистент </a:t>
            </a:r>
            <a:r>
              <a:rPr lang="bg-BG" altLang="en-US" baseline="0" dirty="0" err="1" smtClean="0"/>
              <a:t>Супервайзор</a:t>
            </a:r>
            <a:r>
              <a:rPr lang="bg-BG" alt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3E858-13DA-4F9C-84E6-98A2D788765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4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altLang="en-US" dirty="0" smtClean="0"/>
              <a:t>А сега нека опишем как израствате в маркетинговия план и увеличавате доходите си. Освен че споделяте продуктите със своите приятели, можете да им дадете възможност да печелят допълнително, като и те от своя страна споделят продуктите с техните приятели. Скоро ще имате изградена мрежа от приятели, които използват и препоръчват продуктите, като всички техни бонусни точки, заедно с вашите лични, ще ви помогнат да печелите повече. Бонусните точки от вашата мрежа, които се натрупват в продължение на два последователни календарни месеца, определят нивото на вашите бонуси. 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3DF5F9-42F2-42AB-A788-A16DB0B0405D}" type="slidenum">
              <a:rPr lang="en-US" altLang="bg-BG" smtClean="0">
                <a:solidFill>
                  <a:srgbClr val="000000"/>
                </a:solidFill>
                <a:latin typeface="Roboto" panose="02000000000000000000" pitchFamily="2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bg-BG" dirty="0" smtClean="0">
              <a:solidFill>
                <a:srgbClr val="000000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1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bg-BG" altLang="en-US" dirty="0" smtClean="0"/>
              <a:t>Споменахме вече, че първото стъпало е ниво Асистент </a:t>
            </a:r>
            <a:r>
              <a:rPr lang="bg-BG" altLang="en-US" dirty="0" err="1" smtClean="0"/>
              <a:t>Супервайзор</a:t>
            </a:r>
            <a:r>
              <a:rPr lang="bg-BG" altLang="en-US" dirty="0" smtClean="0"/>
              <a:t> – постигате</a:t>
            </a:r>
            <a:r>
              <a:rPr lang="bg-BG" altLang="en-US" baseline="0" dirty="0" smtClean="0"/>
              <a:t> го, </a:t>
            </a:r>
            <a:r>
              <a:rPr lang="bg-BG" altLang="en-US" dirty="0" smtClean="0"/>
              <a:t>като започнете със Стартов пакет или реализирате две бонусни точки в рамките на два последователни календарни месеца. На това ниво вече ще купувате продуктите с общо 35% отстъпка от препоръчителните цени за продажба (</a:t>
            </a:r>
            <a:r>
              <a:rPr lang="bg-BG" altLang="en-US" dirty="0" err="1" smtClean="0"/>
              <a:t>ПЦП</a:t>
            </a:r>
            <a:r>
              <a:rPr lang="bg-BG" altLang="en-US" dirty="0" smtClean="0"/>
              <a:t>) и</a:t>
            </a:r>
            <a:r>
              <a:rPr lang="bg-BG" altLang="en-US" baseline="0" dirty="0" smtClean="0"/>
              <a:t> ще имате възможност да започнете да изграждате собствен екип от сътрудници</a:t>
            </a:r>
            <a:r>
              <a:rPr lang="bg-BG" altLang="en-US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bg-BG" altLang="en-US" dirty="0" smtClean="0"/>
              <a:t>Поръчките на новите</a:t>
            </a:r>
            <a:r>
              <a:rPr lang="bg-BG" altLang="en-US" baseline="0" dirty="0" smtClean="0"/>
              <a:t> ви сътрудници ще ви носят 15% печалба и 5% бонус от </a:t>
            </a:r>
            <a:r>
              <a:rPr lang="bg-BG" altLang="en-US" baseline="0" dirty="0" err="1" smtClean="0"/>
              <a:t>новус</a:t>
            </a:r>
            <a:r>
              <a:rPr lang="bg-BG" altLang="en-US" baseline="0" dirty="0" smtClean="0"/>
              <a:t> клиенти.</a:t>
            </a:r>
            <a:endParaRPr lang="bg-BG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2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Когато направите оборот от 25 бонусни точки в рамките на един или два последователни календарни</a:t>
            </a:r>
            <a:r>
              <a:rPr lang="bg-BG" altLang="en-US" baseline="0" dirty="0" smtClean="0"/>
              <a:t> месеца</a:t>
            </a:r>
            <a:r>
              <a:rPr lang="bg-BG" altLang="en-US" dirty="0" smtClean="0"/>
              <a:t>, се издигате на ниво </a:t>
            </a:r>
            <a:r>
              <a:rPr lang="bg-BG" altLang="en-US" dirty="0" err="1" smtClean="0"/>
              <a:t>Супервайзор</a:t>
            </a:r>
            <a:r>
              <a:rPr lang="bg-BG" altLang="en-US" dirty="0" smtClean="0"/>
              <a:t> и започвате да получавате 38% отстъпка. В допълнение ще получавате 15% ПЕЧАЛБА</a:t>
            </a:r>
            <a:r>
              <a:rPr lang="bg-BG" altLang="en-US" baseline="0" dirty="0" smtClean="0"/>
              <a:t> </a:t>
            </a:r>
            <a:r>
              <a:rPr lang="bg-BG" altLang="en-US" dirty="0" smtClean="0"/>
              <a:t>и 8% БОНУС от </a:t>
            </a:r>
            <a:r>
              <a:rPr lang="bg-BG" altLang="en-US" dirty="0" err="1" smtClean="0"/>
              <a:t>НОВУС</a:t>
            </a:r>
            <a:r>
              <a:rPr lang="bg-BG" altLang="en-US" dirty="0" smtClean="0"/>
              <a:t> КЛИЕНТИ. </a:t>
            </a:r>
            <a:r>
              <a:rPr lang="ru-RU" altLang="en-US" dirty="0" smtClean="0"/>
              <a:t>Бонусът се изчислява въз основа на нетните препоръчителни цени за продажба за покупките на лично спонсорираните новус клиенти и ще го получавате, докато лично спонсорираните</a:t>
            </a:r>
            <a:r>
              <a:rPr lang="ru-RU" altLang="en-US" baseline="0" dirty="0" smtClean="0"/>
              <a:t> </a:t>
            </a:r>
            <a:r>
              <a:rPr lang="ru-RU" altLang="en-US" dirty="0" smtClean="0"/>
              <a:t>от вас новус клиенти все още не са се квалифицирали за покупки по цени на едро.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На това ниво започвате да получавате и ГРУПОВ бонус 3%</a:t>
            </a:r>
            <a:r>
              <a:rPr lang="ru-RU" altLang="en-US" baseline="0" dirty="0" smtClean="0"/>
              <a:t> от оборота на лично спонсорираните Асистент Супервайзори и техните екипи.</a:t>
            </a:r>
            <a:endParaRPr lang="ru-RU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bg-BG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 smtClean="0"/>
              <a:t>За да онагледим как можете да станете </a:t>
            </a:r>
            <a:r>
              <a:rPr lang="bg-BG" altLang="en-US" dirty="0" err="1" smtClean="0"/>
              <a:t>Супервайзор</a:t>
            </a:r>
            <a:r>
              <a:rPr lang="bg-BG" altLang="en-US" dirty="0" smtClean="0"/>
              <a:t>, представете си, че вие и вашите приятели реализирате бонусни точки като тези на екрана, или общо 12,5 за един</a:t>
            </a:r>
            <a:r>
              <a:rPr lang="bg-BG" altLang="en-US" baseline="0" dirty="0" smtClean="0"/>
              <a:t> </a:t>
            </a:r>
            <a:r>
              <a:rPr lang="bg-BG" altLang="en-US" dirty="0" smtClean="0"/>
              <a:t>календарен месец. Ако заедно с екипа си направите същото и през следващия месец, ще реализирате общо 25 бонусни точки за двата месеца, и ще се издигнете до ниво </a:t>
            </a:r>
            <a:r>
              <a:rPr lang="bg-BG" altLang="en-US" dirty="0" err="1" smtClean="0"/>
              <a:t>Супервайзор</a:t>
            </a:r>
            <a:r>
              <a:rPr lang="bg-BG" altLang="en-US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9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115F4-495B-4BB7-9469-E021C521537F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1274-8C35-440F-B367-90DFDD71D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6919"/>
      </p:ext>
    </p:extLst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04CFE-09CB-4A31-9C19-044F760C877C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7679F-A7EE-4B1F-9319-73AAB6818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07836"/>
      </p:ext>
    </p:extLst>
  </p:cSld>
  <p:clrMapOvr>
    <a:masterClrMapping/>
  </p:clrMapOvr>
  <p:transition spd="slow">
    <p:diamond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396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95105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90500"/>
            <a:ext cx="22860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90500"/>
            <a:ext cx="6688667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8DA65-5502-40E6-AAF8-2E085C45A5D3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85C18-05A1-46FF-8679-AF1FC6B6D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47846"/>
      </p:ext>
    </p:extLst>
  </p:cSld>
  <p:clrMapOvr>
    <a:masterClrMapping/>
  </p:clrMapOvr>
  <p:transition spd="slow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16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4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6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45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62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22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7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FB60-3414-41F4-9C1A-9766C188EA9F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F7316-DAEF-444F-9B0B-E117D18AF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90339"/>
      </p:ext>
    </p:extLst>
  </p:cSld>
  <p:clrMapOvr>
    <a:masterClrMapping/>
  </p:clrMapOvr>
  <p:transition spd="slow"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1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3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4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49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43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02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03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85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5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6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E564D-70B6-4351-A5AA-B9EAD3AFCA5C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BDAD-1FD3-48D2-9367-419E6A303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89031"/>
      </p:ext>
    </p:extLst>
  </p:cSld>
  <p:clrMapOvr>
    <a:masterClrMapping/>
  </p:clrMapOvr>
  <p:transition spd="slow">
    <p:diamond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3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77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3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16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6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82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80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08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27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9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9976D-F9AA-43CC-8F15-369FB2D30684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DABED-C7EF-4472-819D-72FF38423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72204"/>
      </p:ext>
    </p:extLst>
  </p:cSld>
  <p:clrMapOvr>
    <a:masterClrMapping/>
  </p:clrMapOvr>
  <p:transition spd="slow">
    <p:diamond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53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1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08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86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10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04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4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2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00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4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427F-2BAA-47B2-A3B5-CDFDE34890E0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101C1-4283-4A42-A4A8-C3053215D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57284"/>
      </p:ext>
    </p:extLst>
  </p:cSld>
  <p:clrMapOvr>
    <a:masterClrMapping/>
  </p:clrMapOvr>
  <p:transition spd="slow">
    <p:diamond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72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58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71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73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75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68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337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90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D4CE1-27E5-48A2-AC4C-92B8476E79FE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EEF0-E675-42B0-8D5D-C7875B8D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95503"/>
      </p:ext>
    </p:extLst>
  </p:cSld>
  <p:clrMapOvr>
    <a:masterClrMapping/>
  </p:clrMapOvr>
  <p:transition spd="slow">
    <p:diamond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1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04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49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37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78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46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80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79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434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0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22653" y="5200650"/>
            <a:ext cx="2370667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9D121-CACF-4B08-86BF-AABF6D439923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585987" y="5200650"/>
            <a:ext cx="3217333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7395987" y="5200650"/>
            <a:ext cx="2370667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E3685-49EF-422F-89DF-14370ED7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317"/>
      </p:ext>
    </p:extLst>
  </p:cSld>
  <p:clrMapOvr>
    <a:masterClrMapping/>
  </p:clrMapOvr>
  <p:transition spd="slow">
    <p:diamond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4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19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918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4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50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72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57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250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362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3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1AD5D-DE4F-4AE6-AE69-4BAE68667FA0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B7709-F253-4A68-9997-38BEF3E7B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1078"/>
      </p:ext>
    </p:extLst>
  </p:cSld>
  <p:clrMapOvr>
    <a:masterClrMapping/>
  </p:clrMapOvr>
  <p:transition spd="slow">
    <p:diamond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067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0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694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61" y="1359959"/>
            <a:ext cx="4202678" cy="299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246010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BDB6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smal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74" y="4561417"/>
            <a:ext cx="899818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303016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BD8105">
            <a:alpha val="7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smal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74" y="4561417"/>
            <a:ext cx="899818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46372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D9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smal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74" y="4561417"/>
            <a:ext cx="899818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476054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CF8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smal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74" y="4561417"/>
            <a:ext cx="899818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605000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694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smal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74" y="4561417"/>
            <a:ext cx="899818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348969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smal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74" y="4561417"/>
            <a:ext cx="899818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110538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36372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51470-2BF3-4312-82D2-3E5A8657D52A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1F9F2-0E55-4107-8636-D756C0A32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60361"/>
      </p:ext>
    </p:extLst>
  </p:cSld>
  <p:clrMapOvr>
    <a:masterClrMapping/>
  </p:clrMapOvr>
  <p:transition spd="slow">
    <p:diamond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000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592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30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38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264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2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123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457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862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0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508000" y="2286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508000" y="1333500"/>
            <a:ext cx="9144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508000" y="5297488"/>
            <a:ext cx="237066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668E079E-5EC5-4958-825F-CD45A4816E86}" type="datetimeFigureOut">
              <a:rPr lang="en-US" smtClean="0"/>
              <a:pPr>
                <a:defRPr/>
              </a:pPr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471334" y="5297488"/>
            <a:ext cx="3217333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7281333" y="5297488"/>
            <a:ext cx="237066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fld id="{55A0EBBB-33C4-4CB5-9469-807F26346A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700" r:id="rId7"/>
    <p:sldLayoutId id="2147483696" r:id="rId8"/>
    <p:sldLayoutId id="2147483697" r:id="rId9"/>
    <p:sldLayoutId id="2147483698" r:id="rId10"/>
    <p:sldLayoutId id="2147483699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8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2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53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C15">
            <a:alpha val="7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3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</p:sldLayoutIdLst>
  <p:transition spd="med">
    <p:fade/>
  </p:transition>
  <p:hf hdr="0" ftr="0" dt="0"/>
  <p:txStyles>
    <p:titleStyle>
      <a:lvl1pPr algn="ctr" defTabSz="404796" rtl="0" eaLnBrk="0" fontAlgn="base" hangingPunct="0">
        <a:spcBef>
          <a:spcPct val="0"/>
        </a:spcBef>
        <a:spcAft>
          <a:spcPct val="0"/>
        </a:spcAft>
        <a:defRPr sz="391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04796" rtl="0" eaLnBrk="0" fontAlgn="base" hangingPunct="0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2pPr>
      <a:lvl3pPr algn="ctr" defTabSz="404796" rtl="0" eaLnBrk="0" fontAlgn="base" hangingPunct="0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3pPr>
      <a:lvl4pPr algn="ctr" defTabSz="404796" rtl="0" eaLnBrk="0" fontAlgn="base" hangingPunct="0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4pPr>
      <a:lvl5pPr algn="ctr" defTabSz="404796" rtl="0" eaLnBrk="0" fontAlgn="base" hangingPunct="0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5pPr>
      <a:lvl6pPr marL="380985" algn="ctr" defTabSz="404796" rtl="0" fontAlgn="base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6pPr>
      <a:lvl7pPr marL="761970" algn="ctr" defTabSz="404796" rtl="0" fontAlgn="base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7pPr>
      <a:lvl8pPr marL="1142954" algn="ctr" defTabSz="404796" rtl="0" fontAlgn="base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8pPr>
      <a:lvl9pPr marL="1523939" algn="ctr" defTabSz="404796" rtl="0" fontAlgn="base">
        <a:spcBef>
          <a:spcPct val="0"/>
        </a:spcBef>
        <a:spcAft>
          <a:spcPct val="0"/>
        </a:spcAft>
        <a:defRPr sz="391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4259" indent="-304259" algn="l" defTabSz="4047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58786" indent="-252667" algn="l" defTabSz="4047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3314" indent="-202399" algn="l" defTabSz="4047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419433" indent="-202399" algn="l" defTabSz="4047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52" indent="-202399" algn="l" defTabSz="4047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31618" indent="-202874" algn="l" defTabSz="405749" rtl="0" eaLnBrk="1" latinLnBrk="0" hangingPunct="1">
        <a:spcBef>
          <a:spcPct val="20000"/>
        </a:spcBef>
        <a:buFont typeface="Arial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637367" indent="-202874" algn="l" defTabSz="405749" rtl="0" eaLnBrk="1" latinLnBrk="0" hangingPunct="1">
        <a:spcBef>
          <a:spcPct val="20000"/>
        </a:spcBef>
        <a:buFont typeface="Arial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043116" indent="-202874" algn="l" defTabSz="405749" rtl="0" eaLnBrk="1" latinLnBrk="0" hangingPunct="1">
        <a:spcBef>
          <a:spcPct val="20000"/>
        </a:spcBef>
        <a:buFont typeface="Arial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448865" indent="-202874" algn="l" defTabSz="405749" rtl="0" eaLnBrk="1" latinLnBrk="0" hangingPunct="1">
        <a:spcBef>
          <a:spcPct val="20000"/>
        </a:spcBef>
        <a:buFont typeface="Arial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1pPr>
      <a:lvl2pPr marL="405749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2pPr>
      <a:lvl3pPr marL="811498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3pPr>
      <a:lvl4pPr marL="1217246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4pPr>
      <a:lvl5pPr marL="1622995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5pPr>
      <a:lvl6pPr marL="2028744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6pPr>
      <a:lvl7pPr marL="2434493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7pPr>
      <a:lvl8pPr marL="2840241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8pPr>
      <a:lvl9pPr marL="3245990" algn="l" defTabSz="405749" rtl="0" eaLnBrk="1" latinLnBrk="0" hangingPunct="1">
        <a:defRPr sz="15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F41BCF8-08EE-1242-9250-1DB15A39E4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42E671-34EC-CC42-9E4C-9C7A0EC792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8.png"/><Relationship Id="rId3" Type="http://schemas.openxmlformats.org/officeDocument/2006/relationships/image" Target="../media/image31.emf"/><Relationship Id="rId7" Type="http://schemas.openxmlformats.org/officeDocument/2006/relationships/image" Target="../media/image33.em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3.emf"/><Relationship Id="rId11" Type="http://schemas.openxmlformats.org/officeDocument/2006/relationships/image" Target="../media/image35.emf"/><Relationship Id="rId5" Type="http://schemas.openxmlformats.org/officeDocument/2006/relationships/image" Target="../media/image32.emf"/><Relationship Id="rId10" Type="http://schemas.openxmlformats.org/officeDocument/2006/relationships/image" Target="../media/image14.emf"/><Relationship Id="rId4" Type="http://schemas.openxmlformats.org/officeDocument/2006/relationships/image" Target="../media/image15.emf"/><Relationship Id="rId9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28.png"/><Relationship Id="rId3" Type="http://schemas.openxmlformats.org/officeDocument/2006/relationships/image" Target="../media/image36.emf"/><Relationship Id="rId7" Type="http://schemas.openxmlformats.org/officeDocument/2006/relationships/image" Target="../media/image3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2.emf"/><Relationship Id="rId11" Type="http://schemas.openxmlformats.org/officeDocument/2006/relationships/image" Target="../media/image25.emf"/><Relationship Id="rId5" Type="http://schemas.openxmlformats.org/officeDocument/2006/relationships/image" Target="../media/image37.png"/><Relationship Id="rId10" Type="http://schemas.openxmlformats.org/officeDocument/2006/relationships/image" Target="../media/image14.emf"/><Relationship Id="rId4" Type="http://schemas.openxmlformats.org/officeDocument/2006/relationships/image" Target="../media/image24.emf"/><Relationship Id="rId9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9" Type="http://schemas.openxmlformats.org/officeDocument/2006/relationships/tags" Target="../tags/tag96.xml"/><Relationship Id="rId21" Type="http://schemas.openxmlformats.org/officeDocument/2006/relationships/tags" Target="../tags/tag78.xml"/><Relationship Id="rId34" Type="http://schemas.openxmlformats.org/officeDocument/2006/relationships/tags" Target="../tags/tag91.xml"/><Relationship Id="rId42" Type="http://schemas.openxmlformats.org/officeDocument/2006/relationships/tags" Target="../tags/tag99.xml"/><Relationship Id="rId47" Type="http://schemas.openxmlformats.org/officeDocument/2006/relationships/tags" Target="../tags/tag104.xml"/><Relationship Id="rId50" Type="http://schemas.openxmlformats.org/officeDocument/2006/relationships/tags" Target="../tags/tag107.xml"/><Relationship Id="rId55" Type="http://schemas.openxmlformats.org/officeDocument/2006/relationships/tags" Target="../tags/tag112.xml"/><Relationship Id="rId63" Type="http://schemas.openxmlformats.org/officeDocument/2006/relationships/tags" Target="../tags/tag120.xml"/><Relationship Id="rId68" Type="http://schemas.openxmlformats.org/officeDocument/2006/relationships/slideLayout" Target="../slideLayouts/slideLayout7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9" Type="http://schemas.openxmlformats.org/officeDocument/2006/relationships/tags" Target="../tags/tag86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tags" Target="../tags/tag89.xml"/><Relationship Id="rId37" Type="http://schemas.openxmlformats.org/officeDocument/2006/relationships/tags" Target="../tags/tag94.xml"/><Relationship Id="rId40" Type="http://schemas.openxmlformats.org/officeDocument/2006/relationships/tags" Target="../tags/tag97.xml"/><Relationship Id="rId45" Type="http://schemas.openxmlformats.org/officeDocument/2006/relationships/tags" Target="../tags/tag102.xml"/><Relationship Id="rId53" Type="http://schemas.openxmlformats.org/officeDocument/2006/relationships/tags" Target="../tags/tag110.xml"/><Relationship Id="rId58" Type="http://schemas.openxmlformats.org/officeDocument/2006/relationships/tags" Target="../tags/tag115.xml"/><Relationship Id="rId66" Type="http://schemas.openxmlformats.org/officeDocument/2006/relationships/tags" Target="../tags/tag123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tags" Target="../tags/tag93.xml"/><Relationship Id="rId49" Type="http://schemas.openxmlformats.org/officeDocument/2006/relationships/tags" Target="../tags/tag106.xml"/><Relationship Id="rId57" Type="http://schemas.openxmlformats.org/officeDocument/2006/relationships/tags" Target="../tags/tag114.xml"/><Relationship Id="rId61" Type="http://schemas.openxmlformats.org/officeDocument/2006/relationships/tags" Target="../tags/tag118.xml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tags" Target="../tags/tag88.xml"/><Relationship Id="rId44" Type="http://schemas.openxmlformats.org/officeDocument/2006/relationships/tags" Target="../tags/tag101.xml"/><Relationship Id="rId52" Type="http://schemas.openxmlformats.org/officeDocument/2006/relationships/tags" Target="../tags/tag109.xml"/><Relationship Id="rId60" Type="http://schemas.openxmlformats.org/officeDocument/2006/relationships/tags" Target="../tags/tag117.xml"/><Relationship Id="rId65" Type="http://schemas.openxmlformats.org/officeDocument/2006/relationships/tags" Target="../tags/tag122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tags" Target="../tags/tag87.xml"/><Relationship Id="rId35" Type="http://schemas.openxmlformats.org/officeDocument/2006/relationships/tags" Target="../tags/tag92.xml"/><Relationship Id="rId43" Type="http://schemas.openxmlformats.org/officeDocument/2006/relationships/tags" Target="../tags/tag100.xml"/><Relationship Id="rId48" Type="http://schemas.openxmlformats.org/officeDocument/2006/relationships/tags" Target="../tags/tag105.xml"/><Relationship Id="rId56" Type="http://schemas.openxmlformats.org/officeDocument/2006/relationships/tags" Target="../tags/tag113.xml"/><Relationship Id="rId64" Type="http://schemas.openxmlformats.org/officeDocument/2006/relationships/tags" Target="../tags/tag121.xml"/><Relationship Id="rId69" Type="http://schemas.openxmlformats.org/officeDocument/2006/relationships/notesSlide" Target="../notesSlides/notesSlide18.xml"/><Relationship Id="rId8" Type="http://schemas.openxmlformats.org/officeDocument/2006/relationships/tags" Target="../tags/tag65.xml"/><Relationship Id="rId51" Type="http://schemas.openxmlformats.org/officeDocument/2006/relationships/tags" Target="../tags/tag108.xml"/><Relationship Id="rId3" Type="http://schemas.openxmlformats.org/officeDocument/2006/relationships/tags" Target="../tags/tag60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tags" Target="../tags/tag90.xml"/><Relationship Id="rId38" Type="http://schemas.openxmlformats.org/officeDocument/2006/relationships/tags" Target="../tags/tag95.xml"/><Relationship Id="rId46" Type="http://schemas.openxmlformats.org/officeDocument/2006/relationships/tags" Target="../tags/tag103.xml"/><Relationship Id="rId59" Type="http://schemas.openxmlformats.org/officeDocument/2006/relationships/tags" Target="../tags/tag116.xml"/><Relationship Id="rId67" Type="http://schemas.openxmlformats.org/officeDocument/2006/relationships/tags" Target="../tags/tag124.xml"/><Relationship Id="rId20" Type="http://schemas.openxmlformats.org/officeDocument/2006/relationships/tags" Target="../tags/tag77.xml"/><Relationship Id="rId41" Type="http://schemas.openxmlformats.org/officeDocument/2006/relationships/tags" Target="../tags/tag98.xml"/><Relationship Id="rId54" Type="http://schemas.openxmlformats.org/officeDocument/2006/relationships/tags" Target="../tags/tag111.xml"/><Relationship Id="rId62" Type="http://schemas.openxmlformats.org/officeDocument/2006/relationships/tags" Target="../tags/tag1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42.xml"/><Relationship Id="rId7" Type="http://schemas.openxmlformats.org/officeDocument/2006/relationships/image" Target="../media/image7.em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11.png"/><Relationship Id="rId5" Type="http://schemas.openxmlformats.org/officeDocument/2006/relationships/tags" Target="../tags/tag47.xml"/><Relationship Id="rId10" Type="http://schemas.openxmlformats.org/officeDocument/2006/relationships/image" Target="../media/image10.png"/><Relationship Id="rId4" Type="http://schemas.openxmlformats.org/officeDocument/2006/relationships/tags" Target="../tags/tag46.xml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14.emf"/><Relationship Id="rId5" Type="http://schemas.openxmlformats.org/officeDocument/2006/relationships/tags" Target="../tags/tag53.xml"/><Relationship Id="rId10" Type="http://schemas.openxmlformats.org/officeDocument/2006/relationships/image" Target="../media/image13.png"/><Relationship Id="rId4" Type="http://schemas.openxmlformats.org/officeDocument/2006/relationships/tags" Target="../tags/tag52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emf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16.emf"/><Relationship Id="rId11" Type="http://schemas.openxmlformats.org/officeDocument/2006/relationships/image" Target="../media/image20.png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image" Target="../media/image6.emf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6" Type="http://schemas.openxmlformats.org/officeDocument/2006/relationships/image" Target="../media/image22.emf"/><Relationship Id="rId5" Type="http://schemas.openxmlformats.org/officeDocument/2006/relationships/image" Target="../media/image14.emf"/><Relationship Id="rId10" Type="http://schemas.openxmlformats.org/officeDocument/2006/relationships/image" Target="../media/image15.emf"/><Relationship Id="rId4" Type="http://schemas.openxmlformats.org/officeDocument/2006/relationships/image" Target="../media/image7.emf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5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9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4.emf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6.em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603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38" y="1409700"/>
            <a:ext cx="3080123" cy="25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3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256768"/>
            <a:ext cx="5527471" cy="1128029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/>
            <a:r>
              <a:rPr lang="bg-BG" sz="4400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Асистент Мениджър</a:t>
            </a:r>
            <a:r>
              <a:rPr lang="bg-BG" sz="45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br>
              <a:rPr lang="bg-BG" sz="45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34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~</a:t>
            </a:r>
            <a:r>
              <a:rPr lang="bg-BG" sz="34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800-1500 </a:t>
            </a:r>
            <a:r>
              <a:rPr lang="bg-BG" sz="34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лв</a:t>
            </a:r>
            <a:r>
              <a:rPr lang="bg-BG" sz="34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./</a:t>
            </a:r>
            <a:r>
              <a:rPr lang="bg-BG" sz="34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мес.</a:t>
            </a:r>
            <a:endParaRPr lang="bg-BG" sz="34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30464" y="3706910"/>
            <a:ext cx="1805438" cy="1805438"/>
            <a:chOff x="6629360" y="4182625"/>
            <a:chExt cx="2532968" cy="2532968"/>
          </a:xfrm>
        </p:grpSpPr>
        <p:sp>
          <p:nvSpPr>
            <p:cNvPr id="30" name="Oval 29"/>
            <p:cNvSpPr/>
            <p:nvPr/>
          </p:nvSpPr>
          <p:spPr>
            <a:xfrm>
              <a:off x="6629360" y="4182625"/>
              <a:ext cx="2532968" cy="2532968"/>
            </a:xfrm>
            <a:prstGeom prst="ellipse">
              <a:avLst/>
            </a:prstGeom>
            <a:solidFill>
              <a:schemeClr val="bg2">
                <a:lumMod val="75000"/>
                <a:alpha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810142" y="4363407"/>
              <a:ext cx="2171404" cy="2171404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603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6854067" y="5474990"/>
              <a:ext cx="2083552" cy="69936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3667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</a:t>
              </a:r>
              <a:r>
                <a:rPr lang="bg-BG" sz="3667" b="1" spc="-250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3%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08093" y="1242590"/>
            <a:ext cx="2808535" cy="3502858"/>
            <a:chOff x="6408093" y="1242590"/>
            <a:chExt cx="2808535" cy="35028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093" y="1947949"/>
              <a:ext cx="2808535" cy="2797499"/>
            </a:xfrm>
            <a:prstGeom prst="rect">
              <a:avLst/>
            </a:prstGeom>
          </p:spPr>
        </p:pic>
        <p:sp>
          <p:nvSpPr>
            <p:cNvPr id="85" name="Title 1"/>
            <p:cNvSpPr txBox="1">
              <a:spLocks/>
            </p:cNvSpPr>
            <p:nvPr/>
          </p:nvSpPr>
          <p:spPr>
            <a:xfrm>
              <a:off x="7702773" y="2699470"/>
              <a:ext cx="1294955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333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</a:t>
              </a:r>
              <a:r>
                <a:rPr lang="bg-BG" sz="1333" b="1" dirty="0" err="1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3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167" b="1" spc="-250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5%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670" y="1242590"/>
              <a:ext cx="398954" cy="145025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19961" y="3134504"/>
            <a:ext cx="3314234" cy="2385266"/>
            <a:chOff x="6619961" y="3134504"/>
            <a:chExt cx="3314234" cy="23852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961" y="3793721"/>
              <a:ext cx="3314234" cy="1726049"/>
            </a:xfrm>
            <a:prstGeom prst="rect">
              <a:avLst/>
            </a:prstGeom>
          </p:spPr>
        </p:pic>
        <p:sp>
          <p:nvSpPr>
            <p:cNvPr id="75" name="Title 1"/>
            <p:cNvSpPr txBox="1">
              <a:spLocks/>
            </p:cNvSpPr>
            <p:nvPr/>
          </p:nvSpPr>
          <p:spPr>
            <a:xfrm>
              <a:off x="8424160" y="4548149"/>
              <a:ext cx="1294955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333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</a:t>
              </a:r>
              <a:r>
                <a:rPr lang="bg-BG" sz="1333" b="1" dirty="0" err="1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3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167" b="1" spc="-250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5%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016" y="3134504"/>
              <a:ext cx="434843" cy="140252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659052" y="949727"/>
            <a:ext cx="1698200" cy="3548615"/>
            <a:chOff x="5659052" y="949727"/>
            <a:chExt cx="1698200" cy="35486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052" y="1237580"/>
              <a:ext cx="1698200" cy="3260762"/>
            </a:xfrm>
            <a:prstGeom prst="rect">
              <a:avLst/>
            </a:prstGeom>
          </p:spPr>
        </p:pic>
        <p:sp>
          <p:nvSpPr>
            <p:cNvPr id="74" name="Title 1"/>
            <p:cNvSpPr txBox="1">
              <a:spLocks/>
            </p:cNvSpPr>
            <p:nvPr/>
          </p:nvSpPr>
          <p:spPr>
            <a:xfrm>
              <a:off x="5873179" y="2205944"/>
              <a:ext cx="1294955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333" b="1" dirty="0" err="1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3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lnSpc>
                  <a:spcPts val="2167"/>
                </a:lnSpc>
                <a:spcAft>
                  <a:spcPts val="0"/>
                </a:spcAft>
              </a:pPr>
              <a:r>
                <a:rPr lang="bg-BG" sz="2167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167" b="1" spc="-250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8%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208" y="949727"/>
              <a:ext cx="820975" cy="123146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834211" y="1729854"/>
            <a:ext cx="2904950" cy="3113545"/>
            <a:chOff x="3834211" y="1729854"/>
            <a:chExt cx="2904950" cy="31135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211" y="1904273"/>
              <a:ext cx="2904950" cy="2939126"/>
            </a:xfrm>
            <a:prstGeom prst="rect">
              <a:avLst/>
            </a:prstGeom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4081071" y="2961317"/>
              <a:ext cx="1294955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333" b="1" dirty="0" err="1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3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lnSpc>
                  <a:spcPts val="2167"/>
                </a:lnSpc>
                <a:spcAft>
                  <a:spcPts val="0"/>
                </a:spcAft>
              </a:pPr>
              <a:r>
                <a:rPr lang="bg-BG" sz="2167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167" b="1" spc="-250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8%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613" y="1729854"/>
              <a:ext cx="820975" cy="1231463"/>
            </a:xfrm>
            <a:prstGeom prst="rect">
              <a:avLst/>
            </a:prstGeom>
          </p:spPr>
        </p:pic>
      </p:grpSp>
      <p:sp>
        <p:nvSpPr>
          <p:cNvPr id="33" name="Title 1"/>
          <p:cNvSpPr txBox="1">
            <a:spLocks/>
          </p:cNvSpPr>
          <p:nvPr/>
        </p:nvSpPr>
        <p:spPr>
          <a:xfrm>
            <a:off x="503237" y="1520625"/>
            <a:ext cx="5345677" cy="1732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9992" indent="-209992" algn="l" fontAlgn="auto">
              <a:spcAft>
                <a:spcPts val="600"/>
              </a:spcAft>
            </a:pP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75 </a:t>
            </a:r>
            <a:r>
              <a:rPr lang="bg-BG" sz="2100" b="1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за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един или два месеца</a:t>
            </a:r>
            <a:endParaRPr lang="bg-BG" sz="210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09992" indent="-209992" algn="l" fontAlgn="auto">
              <a:spcAft>
                <a:spcPts val="600"/>
              </a:spcAft>
            </a:pP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10-15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човека в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екипа</a:t>
            </a:r>
          </a:p>
          <a:p>
            <a:pPr marL="209992" indent="-209992" algn="l" fontAlgn="auto">
              <a:spcAft>
                <a:spcPts val="600"/>
              </a:spcAft>
            </a:pP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15% печалба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13% бонус </a:t>
            </a:r>
            <a:b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 </a:t>
            </a:r>
            <a:r>
              <a:rPr lang="bg-BG" sz="2100" dirty="0" err="1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новус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клиенти</a:t>
            </a:r>
          </a:p>
          <a:p>
            <a:pPr marL="209992" indent="-209992" algn="l" fontAlgn="auto">
              <a:spcAft>
                <a:spcPts val="600"/>
              </a:spcAft>
            </a:pP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5-8%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групов бонус</a:t>
            </a:r>
            <a:endParaRPr lang="bg-BG" sz="210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34665" y="3141145"/>
            <a:ext cx="3228975" cy="2440325"/>
            <a:chOff x="3034665" y="3141145"/>
            <a:chExt cx="3228975" cy="2440325"/>
          </a:xfrm>
        </p:grpSpPr>
        <p:grpSp>
          <p:nvGrpSpPr>
            <p:cNvPr id="37" name="Group 13"/>
            <p:cNvGrpSpPr>
              <a:grpSpLocks noChangeAspect="1"/>
            </p:cNvGrpSpPr>
            <p:nvPr/>
          </p:nvGrpSpPr>
          <p:grpSpPr bwMode="auto">
            <a:xfrm flipH="1">
              <a:off x="3034665" y="3755845"/>
              <a:ext cx="3228975" cy="1825625"/>
              <a:chOff x="4176" y="2426"/>
              <a:chExt cx="2034" cy="1150"/>
            </a:xfrm>
          </p:grpSpPr>
          <p:sp>
            <p:nvSpPr>
              <p:cNvPr id="38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183" y="2426"/>
                <a:ext cx="1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9" name="Freeform 14"/>
              <p:cNvSpPr>
                <a:spLocks/>
              </p:cNvSpPr>
              <p:nvPr/>
            </p:nvSpPr>
            <p:spPr bwMode="auto">
              <a:xfrm>
                <a:off x="4176" y="2778"/>
                <a:ext cx="1426" cy="447"/>
              </a:xfrm>
              <a:custGeom>
                <a:avLst/>
                <a:gdLst>
                  <a:gd name="T0" fmla="*/ 5414 w 5459"/>
                  <a:gd name="T1" fmla="*/ 1154 h 1708"/>
                  <a:gd name="T2" fmla="*/ 5414 w 5459"/>
                  <a:gd name="T3" fmla="*/ 1154 h 1708"/>
                  <a:gd name="T4" fmla="*/ 5292 w 5459"/>
                  <a:gd name="T5" fmla="*/ 0 h 1708"/>
                  <a:gd name="T6" fmla="*/ 1739 w 5459"/>
                  <a:gd name="T7" fmla="*/ 319 h 1708"/>
                  <a:gd name="T8" fmla="*/ 166 w 5459"/>
                  <a:gd name="T9" fmla="*/ 0 h 1708"/>
                  <a:gd name="T10" fmla="*/ 44 w 5459"/>
                  <a:gd name="T11" fmla="*/ 554 h 1708"/>
                  <a:gd name="T12" fmla="*/ 166 w 5459"/>
                  <a:gd name="T13" fmla="*/ 1708 h 1708"/>
                  <a:gd name="T14" fmla="*/ 3720 w 5459"/>
                  <a:gd name="T15" fmla="*/ 1389 h 1708"/>
                  <a:gd name="T16" fmla="*/ 5292 w 5459"/>
                  <a:gd name="T17" fmla="*/ 1708 h 1708"/>
                  <a:gd name="T18" fmla="*/ 5414 w 5459"/>
                  <a:gd name="T19" fmla="*/ 1154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59" h="1708">
                    <a:moveTo>
                      <a:pt x="5414" y="1154"/>
                    </a:moveTo>
                    <a:lnTo>
                      <a:pt x="5414" y="1154"/>
                    </a:lnTo>
                    <a:cubicBezTo>
                      <a:pt x="5459" y="751"/>
                      <a:pt x="5413" y="360"/>
                      <a:pt x="5292" y="0"/>
                    </a:cubicBezTo>
                    <a:cubicBezTo>
                      <a:pt x="4174" y="336"/>
                      <a:pt x="2972" y="456"/>
                      <a:pt x="1739" y="319"/>
                    </a:cubicBezTo>
                    <a:cubicBezTo>
                      <a:pt x="1197" y="258"/>
                      <a:pt x="671" y="150"/>
                      <a:pt x="166" y="0"/>
                    </a:cubicBezTo>
                    <a:cubicBezTo>
                      <a:pt x="107" y="176"/>
                      <a:pt x="66" y="362"/>
                      <a:pt x="44" y="554"/>
                    </a:cubicBezTo>
                    <a:cubicBezTo>
                      <a:pt x="0" y="957"/>
                      <a:pt x="46" y="1348"/>
                      <a:pt x="166" y="1708"/>
                    </a:cubicBezTo>
                    <a:cubicBezTo>
                      <a:pt x="1284" y="1372"/>
                      <a:pt x="2487" y="1252"/>
                      <a:pt x="3720" y="1389"/>
                    </a:cubicBezTo>
                    <a:cubicBezTo>
                      <a:pt x="4262" y="1450"/>
                      <a:pt x="4787" y="1558"/>
                      <a:pt x="5292" y="1708"/>
                    </a:cubicBezTo>
                    <a:cubicBezTo>
                      <a:pt x="5351" y="1532"/>
                      <a:pt x="5393" y="1346"/>
                      <a:pt x="5414" y="11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5108" y="2456"/>
                <a:ext cx="1102" cy="1091"/>
              </a:xfrm>
              <a:custGeom>
                <a:avLst/>
                <a:gdLst>
                  <a:gd name="T0" fmla="*/ 2016 w 4218"/>
                  <a:gd name="T1" fmla="*/ 4169 h 4169"/>
                  <a:gd name="T2" fmla="*/ 2016 w 4218"/>
                  <a:gd name="T3" fmla="*/ 4169 h 4169"/>
                  <a:gd name="T4" fmla="*/ 0 w 4218"/>
                  <a:gd name="T5" fmla="*/ 2604 h 4169"/>
                  <a:gd name="T6" fmla="*/ 149 w 4218"/>
                  <a:gd name="T7" fmla="*/ 2619 h 4169"/>
                  <a:gd name="T8" fmla="*/ 1721 w 4218"/>
                  <a:gd name="T9" fmla="*/ 2938 h 4169"/>
                  <a:gd name="T10" fmla="*/ 1843 w 4218"/>
                  <a:gd name="T11" fmla="*/ 2384 h 4169"/>
                  <a:gd name="T12" fmla="*/ 1721 w 4218"/>
                  <a:gd name="T13" fmla="*/ 1230 h 4169"/>
                  <a:gd name="T14" fmla="*/ 0 w 4218"/>
                  <a:gd name="T15" fmla="*/ 1566 h 4169"/>
                  <a:gd name="T16" fmla="*/ 1788 w 4218"/>
                  <a:gd name="T17" fmla="*/ 13 h 4169"/>
                  <a:gd name="T18" fmla="*/ 2021 w 4218"/>
                  <a:gd name="T19" fmla="*/ 0 h 4169"/>
                  <a:gd name="T20" fmla="*/ 4090 w 4218"/>
                  <a:gd name="T21" fmla="*/ 1853 h 4169"/>
                  <a:gd name="T22" fmla="*/ 2250 w 4218"/>
                  <a:gd name="T23" fmla="*/ 4155 h 4169"/>
                  <a:gd name="T24" fmla="*/ 2016 w 421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18" h="4169">
                    <a:moveTo>
                      <a:pt x="2016" y="4169"/>
                    </a:moveTo>
                    <a:lnTo>
                      <a:pt x="2016" y="4169"/>
                    </a:lnTo>
                    <a:cubicBezTo>
                      <a:pt x="1066" y="4168"/>
                      <a:pt x="235" y="3520"/>
                      <a:pt x="0" y="2604"/>
                    </a:cubicBezTo>
                    <a:cubicBezTo>
                      <a:pt x="50" y="2609"/>
                      <a:pt x="99" y="2614"/>
                      <a:pt x="149" y="2619"/>
                    </a:cubicBezTo>
                    <a:cubicBezTo>
                      <a:pt x="691" y="2680"/>
                      <a:pt x="1216" y="2788"/>
                      <a:pt x="1721" y="2938"/>
                    </a:cubicBezTo>
                    <a:cubicBezTo>
                      <a:pt x="1780" y="2762"/>
                      <a:pt x="1822" y="2576"/>
                      <a:pt x="1843" y="2384"/>
                    </a:cubicBezTo>
                    <a:cubicBezTo>
                      <a:pt x="1888" y="1981"/>
                      <a:pt x="1842" y="1590"/>
                      <a:pt x="1721" y="1230"/>
                    </a:cubicBezTo>
                    <a:cubicBezTo>
                      <a:pt x="1166" y="1397"/>
                      <a:pt x="590" y="1510"/>
                      <a:pt x="0" y="1566"/>
                    </a:cubicBezTo>
                    <a:cubicBezTo>
                      <a:pt x="209" y="751"/>
                      <a:pt x="902" y="111"/>
                      <a:pt x="1788" y="13"/>
                    </a:cubicBezTo>
                    <a:cubicBezTo>
                      <a:pt x="1866" y="4"/>
                      <a:pt x="1944" y="0"/>
                      <a:pt x="2021" y="0"/>
                    </a:cubicBezTo>
                    <a:cubicBezTo>
                      <a:pt x="3069" y="0"/>
                      <a:pt x="3972" y="787"/>
                      <a:pt x="4090" y="1853"/>
                    </a:cubicBezTo>
                    <a:cubicBezTo>
                      <a:pt x="4218" y="2997"/>
                      <a:pt x="3394" y="4028"/>
                      <a:pt x="2250" y="4155"/>
                    </a:cubicBezTo>
                    <a:cubicBezTo>
                      <a:pt x="2171" y="4164"/>
                      <a:pt x="2094" y="4169"/>
                      <a:pt x="2016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5087" y="2778"/>
                <a:ext cx="515" cy="447"/>
              </a:xfrm>
              <a:custGeom>
                <a:avLst/>
                <a:gdLst>
                  <a:gd name="T0" fmla="*/ 1802 w 1969"/>
                  <a:gd name="T1" fmla="*/ 1708 h 1708"/>
                  <a:gd name="T2" fmla="*/ 1802 w 1969"/>
                  <a:gd name="T3" fmla="*/ 1708 h 1708"/>
                  <a:gd name="T4" fmla="*/ 230 w 1969"/>
                  <a:gd name="T5" fmla="*/ 1389 h 1708"/>
                  <a:gd name="T6" fmla="*/ 81 w 1969"/>
                  <a:gd name="T7" fmla="*/ 1374 h 1708"/>
                  <a:gd name="T8" fmla="*/ 28 w 1969"/>
                  <a:gd name="T9" fmla="*/ 1085 h 1708"/>
                  <a:gd name="T10" fmla="*/ 81 w 1969"/>
                  <a:gd name="T11" fmla="*/ 336 h 1708"/>
                  <a:gd name="T12" fmla="*/ 1802 w 1969"/>
                  <a:gd name="T13" fmla="*/ 0 h 1708"/>
                  <a:gd name="T14" fmla="*/ 1924 w 1969"/>
                  <a:gd name="T15" fmla="*/ 1154 h 1708"/>
                  <a:gd name="T16" fmla="*/ 1802 w 1969"/>
                  <a:gd name="T17" fmla="*/ 1708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9" h="1708">
                    <a:moveTo>
                      <a:pt x="1802" y="1708"/>
                    </a:moveTo>
                    <a:lnTo>
                      <a:pt x="1802" y="1708"/>
                    </a:lnTo>
                    <a:cubicBezTo>
                      <a:pt x="1297" y="1558"/>
                      <a:pt x="772" y="1450"/>
                      <a:pt x="230" y="1389"/>
                    </a:cubicBezTo>
                    <a:cubicBezTo>
                      <a:pt x="180" y="1384"/>
                      <a:pt x="131" y="1379"/>
                      <a:pt x="81" y="1374"/>
                    </a:cubicBezTo>
                    <a:cubicBezTo>
                      <a:pt x="57" y="1280"/>
                      <a:pt x="39" y="1184"/>
                      <a:pt x="28" y="1085"/>
                    </a:cubicBezTo>
                    <a:cubicBezTo>
                      <a:pt x="0" y="826"/>
                      <a:pt x="19" y="574"/>
                      <a:pt x="81" y="336"/>
                    </a:cubicBezTo>
                    <a:cubicBezTo>
                      <a:pt x="671" y="280"/>
                      <a:pt x="1247" y="167"/>
                      <a:pt x="1802" y="0"/>
                    </a:cubicBezTo>
                    <a:cubicBezTo>
                      <a:pt x="1923" y="360"/>
                      <a:pt x="1969" y="751"/>
                      <a:pt x="1924" y="1154"/>
                    </a:cubicBezTo>
                    <a:cubicBezTo>
                      <a:pt x="1903" y="1346"/>
                      <a:pt x="1861" y="1532"/>
                      <a:pt x="1802" y="170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5121" y="2486"/>
                <a:ext cx="1029" cy="1031"/>
              </a:xfrm>
              <a:custGeom>
                <a:avLst/>
                <a:gdLst>
                  <a:gd name="T0" fmla="*/ 2178 w 3941"/>
                  <a:gd name="T1" fmla="*/ 3827 h 3942"/>
                  <a:gd name="T2" fmla="*/ 2178 w 3941"/>
                  <a:gd name="T3" fmla="*/ 3827 h 3942"/>
                  <a:gd name="T4" fmla="*/ 3827 w 3941"/>
                  <a:gd name="T5" fmla="*/ 1764 h 3942"/>
                  <a:gd name="T6" fmla="*/ 1764 w 3941"/>
                  <a:gd name="T7" fmla="*/ 115 h 3942"/>
                  <a:gd name="T8" fmla="*/ 115 w 3941"/>
                  <a:gd name="T9" fmla="*/ 2178 h 3942"/>
                  <a:gd name="T10" fmla="*/ 2178 w 3941"/>
                  <a:gd name="T11" fmla="*/ 3827 h 3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2">
                    <a:moveTo>
                      <a:pt x="2178" y="3827"/>
                    </a:moveTo>
                    <a:lnTo>
                      <a:pt x="2178" y="3827"/>
                    </a:lnTo>
                    <a:cubicBezTo>
                      <a:pt x="3203" y="3713"/>
                      <a:pt x="3941" y="2789"/>
                      <a:pt x="3827" y="1764"/>
                    </a:cubicBezTo>
                    <a:cubicBezTo>
                      <a:pt x="3713" y="739"/>
                      <a:pt x="2789" y="0"/>
                      <a:pt x="1764" y="115"/>
                    </a:cubicBezTo>
                    <a:cubicBezTo>
                      <a:pt x="739" y="229"/>
                      <a:pt x="0" y="1153"/>
                      <a:pt x="115" y="2178"/>
                    </a:cubicBezTo>
                    <a:cubicBezTo>
                      <a:pt x="229" y="3203"/>
                      <a:pt x="1153" y="3942"/>
                      <a:pt x="2178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3" name="Freeform 19"/>
              <p:cNvSpPr>
                <a:spLocks/>
              </p:cNvSpPr>
              <p:nvPr/>
            </p:nvSpPr>
            <p:spPr bwMode="auto">
              <a:xfrm>
                <a:off x="5188" y="2553"/>
                <a:ext cx="895" cy="897"/>
              </a:xfrm>
              <a:custGeom>
                <a:avLst/>
                <a:gdLst>
                  <a:gd name="T0" fmla="*/ 1534 w 3427"/>
                  <a:gd name="T1" fmla="*/ 99 h 3426"/>
                  <a:gd name="T2" fmla="*/ 1534 w 3427"/>
                  <a:gd name="T3" fmla="*/ 99 h 3426"/>
                  <a:gd name="T4" fmla="*/ 100 w 3427"/>
                  <a:gd name="T5" fmla="*/ 1893 h 3426"/>
                  <a:gd name="T6" fmla="*/ 1894 w 3427"/>
                  <a:gd name="T7" fmla="*/ 3327 h 3426"/>
                  <a:gd name="T8" fmla="*/ 3328 w 3427"/>
                  <a:gd name="T9" fmla="*/ 1533 h 3426"/>
                  <a:gd name="T10" fmla="*/ 1534 w 3427"/>
                  <a:gd name="T11" fmla="*/ 99 h 3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6">
                    <a:moveTo>
                      <a:pt x="1534" y="99"/>
                    </a:moveTo>
                    <a:lnTo>
                      <a:pt x="1534" y="99"/>
                    </a:lnTo>
                    <a:cubicBezTo>
                      <a:pt x="642" y="198"/>
                      <a:pt x="0" y="1002"/>
                      <a:pt x="100" y="1893"/>
                    </a:cubicBezTo>
                    <a:cubicBezTo>
                      <a:pt x="199" y="2784"/>
                      <a:pt x="1003" y="3426"/>
                      <a:pt x="1894" y="3327"/>
                    </a:cubicBezTo>
                    <a:cubicBezTo>
                      <a:pt x="2785" y="3228"/>
                      <a:pt x="3427" y="2424"/>
                      <a:pt x="3328" y="1533"/>
                    </a:cubicBezTo>
                    <a:cubicBezTo>
                      <a:pt x="3229" y="642"/>
                      <a:pt x="2425" y="0"/>
                      <a:pt x="1534" y="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44" name="Title 1"/>
            <p:cNvSpPr txBox="1">
              <a:spLocks/>
            </p:cNvSpPr>
            <p:nvPr/>
          </p:nvSpPr>
          <p:spPr>
            <a:xfrm>
              <a:off x="3216120" y="4540131"/>
              <a:ext cx="1457643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err="1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sz="15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bg-BG" sz="15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клиент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2167" b="1" spc="-250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</a:t>
              </a:r>
              <a:r>
                <a:rPr lang="bg-BG" sz="2167" b="1" spc="-250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15578" y="3141145"/>
              <a:ext cx="819262" cy="1404000"/>
            </a:xfrm>
            <a:prstGeom prst="rect">
              <a:avLst/>
            </a:prstGeom>
          </p:spPr>
        </p:pic>
        <p:sp>
          <p:nvSpPr>
            <p:cNvPr id="47" name="Title 1"/>
            <p:cNvSpPr txBox="1">
              <a:spLocks/>
            </p:cNvSpPr>
            <p:nvPr/>
          </p:nvSpPr>
          <p:spPr>
            <a:xfrm>
              <a:off x="4834165" y="4565795"/>
              <a:ext cx="636904" cy="376400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16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28%</a:t>
              </a:r>
              <a:endParaRPr lang="bg-BG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32493" r="84348" b="36479"/>
          <a:stretch/>
        </p:blipFill>
        <p:spPr>
          <a:xfrm>
            <a:off x="5572539" y="3657600"/>
            <a:ext cx="1908313" cy="1908313"/>
          </a:xfrm>
          <a:prstGeom prst="rect">
            <a:avLst/>
          </a:prstGeom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5791201" y="4208121"/>
            <a:ext cx="1472009" cy="995129"/>
          </a:xfrm>
          <a:prstGeom prst="rect">
            <a:avLst/>
          </a:prstGeom>
        </p:spPr>
        <p:txBody>
          <a:bodyPr vert="horz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667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Асистент Мениджър</a:t>
            </a:r>
          </a:p>
          <a:p>
            <a:pPr fontAlgn="auto">
              <a:spcAft>
                <a:spcPts val="0"/>
              </a:spcAft>
            </a:pPr>
            <a:r>
              <a:rPr lang="bg-BG" sz="3667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43</a:t>
            </a:r>
            <a:r>
              <a:rPr lang="bg-BG" sz="3667" b="1" spc="-25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%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8793" y="2903326"/>
            <a:ext cx="2100108" cy="2002629"/>
            <a:chOff x="58793" y="2903326"/>
            <a:chExt cx="2100108" cy="200262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98" y="3479911"/>
              <a:ext cx="966103" cy="118341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9"/>
            <a:stretch/>
          </p:blipFill>
          <p:spPr>
            <a:xfrm>
              <a:off x="58793" y="2903326"/>
              <a:ext cx="1363608" cy="200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52639" y="3496424"/>
            <a:ext cx="3374012" cy="2054477"/>
            <a:chOff x="3052639" y="3496424"/>
            <a:chExt cx="3374012" cy="20544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639" y="3793721"/>
              <a:ext cx="3374012" cy="1757180"/>
            </a:xfrm>
            <a:prstGeom prst="rect">
              <a:avLst/>
            </a:prstGeom>
          </p:spPr>
        </p:pic>
        <p:sp>
          <p:nvSpPr>
            <p:cNvPr id="74" name="Title 1"/>
            <p:cNvSpPr txBox="1">
              <a:spLocks/>
            </p:cNvSpPr>
            <p:nvPr/>
          </p:nvSpPr>
          <p:spPr>
            <a:xfrm>
              <a:off x="3287045" y="4501955"/>
              <a:ext cx="1294955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667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Мениджър</a:t>
              </a:r>
            </a:p>
            <a:p>
              <a:pPr fontAlgn="auto">
                <a:spcAft>
                  <a:spcPts val="0"/>
                </a:spcAft>
              </a:pPr>
              <a:r>
                <a:rPr lang="bg-BG" sz="2333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</a:t>
              </a:r>
              <a:r>
                <a:rPr lang="bg-BG" sz="2333" b="1" spc="-125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3%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154" y="3496424"/>
              <a:ext cx="976484" cy="94674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834211" y="1662619"/>
            <a:ext cx="2904950" cy="3180104"/>
            <a:chOff x="3834211" y="1662619"/>
            <a:chExt cx="2904950" cy="318010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211" y="1904949"/>
              <a:ext cx="2904950" cy="2937774"/>
            </a:xfrm>
            <a:prstGeom prst="rect">
              <a:avLst/>
            </a:prstGeom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3992175" y="2928959"/>
              <a:ext cx="1468854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err="1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333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333" b="1" spc="-125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8%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613" y="1662619"/>
              <a:ext cx="820975" cy="123146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660744" y="882492"/>
            <a:ext cx="1694815" cy="3615850"/>
            <a:chOff x="5660744" y="882492"/>
            <a:chExt cx="1694815" cy="361585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744" y="1237580"/>
              <a:ext cx="1694815" cy="3260762"/>
            </a:xfrm>
            <a:prstGeom prst="rect">
              <a:avLst/>
            </a:prstGeom>
          </p:spPr>
        </p:pic>
        <p:sp>
          <p:nvSpPr>
            <p:cNvPr id="89" name="Title 1"/>
            <p:cNvSpPr txBox="1">
              <a:spLocks/>
            </p:cNvSpPr>
            <p:nvPr/>
          </p:nvSpPr>
          <p:spPr>
            <a:xfrm>
              <a:off x="5722569" y="2131286"/>
              <a:ext cx="1583838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err="1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333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333" b="1" spc="-125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8%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208" y="882492"/>
              <a:ext cx="820975" cy="123146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408093" y="1206522"/>
            <a:ext cx="2808534" cy="3538926"/>
            <a:chOff x="6408093" y="1206522"/>
            <a:chExt cx="2808534" cy="353892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093" y="1947949"/>
              <a:ext cx="2808534" cy="2797499"/>
            </a:xfrm>
            <a:prstGeom prst="rect">
              <a:avLst/>
            </a:prstGeom>
          </p:spPr>
        </p:pic>
        <p:sp>
          <p:nvSpPr>
            <p:cNvPr id="85" name="Title 1"/>
            <p:cNvSpPr txBox="1">
              <a:spLocks/>
            </p:cNvSpPr>
            <p:nvPr/>
          </p:nvSpPr>
          <p:spPr>
            <a:xfrm>
              <a:off x="7648067" y="2664799"/>
              <a:ext cx="1427976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</a:t>
              </a:r>
              <a:r>
                <a:rPr lang="bg-BG" sz="1500" b="1" dirty="0" err="1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333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333" b="1" spc="-125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5%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2908" y="1206522"/>
              <a:ext cx="434843" cy="140252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8763" y="3097955"/>
            <a:ext cx="3373438" cy="2426545"/>
            <a:chOff x="6608763" y="3097955"/>
            <a:chExt cx="3373438" cy="2426545"/>
          </a:xfrm>
        </p:grpSpPr>
        <p:grpSp>
          <p:nvGrpSpPr>
            <p:cNvPr id="2" name="Group 4"/>
            <p:cNvGrpSpPr>
              <a:grpSpLocks noChangeAspect="1"/>
            </p:cNvGrpSpPr>
            <p:nvPr/>
          </p:nvGrpSpPr>
          <p:grpSpPr bwMode="auto">
            <a:xfrm>
              <a:off x="6608763" y="3792537"/>
              <a:ext cx="3373438" cy="1731963"/>
              <a:chOff x="4163" y="2389"/>
              <a:chExt cx="2125" cy="1091"/>
            </a:xfrm>
          </p:grpSpPr>
          <p:sp>
            <p:nvSpPr>
              <p:cNvPr id="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170" y="2390"/>
                <a:ext cx="2088" cy="1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4163" y="2711"/>
                <a:ext cx="1424" cy="447"/>
              </a:xfrm>
              <a:custGeom>
                <a:avLst/>
                <a:gdLst>
                  <a:gd name="T0" fmla="*/ 5414 w 5459"/>
                  <a:gd name="T1" fmla="*/ 1154 h 1708"/>
                  <a:gd name="T2" fmla="*/ 5414 w 5459"/>
                  <a:gd name="T3" fmla="*/ 1154 h 1708"/>
                  <a:gd name="T4" fmla="*/ 5292 w 5459"/>
                  <a:gd name="T5" fmla="*/ 0 h 1708"/>
                  <a:gd name="T6" fmla="*/ 1739 w 5459"/>
                  <a:gd name="T7" fmla="*/ 319 h 1708"/>
                  <a:gd name="T8" fmla="*/ 166 w 5459"/>
                  <a:gd name="T9" fmla="*/ 0 h 1708"/>
                  <a:gd name="T10" fmla="*/ 44 w 5459"/>
                  <a:gd name="T11" fmla="*/ 554 h 1708"/>
                  <a:gd name="T12" fmla="*/ 166 w 5459"/>
                  <a:gd name="T13" fmla="*/ 1708 h 1708"/>
                  <a:gd name="T14" fmla="*/ 3720 w 5459"/>
                  <a:gd name="T15" fmla="*/ 1389 h 1708"/>
                  <a:gd name="T16" fmla="*/ 5292 w 5459"/>
                  <a:gd name="T17" fmla="*/ 1708 h 1708"/>
                  <a:gd name="T18" fmla="*/ 5414 w 5459"/>
                  <a:gd name="T19" fmla="*/ 1154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59" h="1708">
                    <a:moveTo>
                      <a:pt x="5414" y="1154"/>
                    </a:moveTo>
                    <a:lnTo>
                      <a:pt x="5414" y="1154"/>
                    </a:lnTo>
                    <a:cubicBezTo>
                      <a:pt x="5459" y="751"/>
                      <a:pt x="5413" y="360"/>
                      <a:pt x="5292" y="0"/>
                    </a:cubicBezTo>
                    <a:cubicBezTo>
                      <a:pt x="4174" y="336"/>
                      <a:pt x="2972" y="456"/>
                      <a:pt x="1739" y="319"/>
                    </a:cubicBezTo>
                    <a:cubicBezTo>
                      <a:pt x="1197" y="258"/>
                      <a:pt x="671" y="150"/>
                      <a:pt x="166" y="0"/>
                    </a:cubicBezTo>
                    <a:cubicBezTo>
                      <a:pt x="107" y="176"/>
                      <a:pt x="66" y="362"/>
                      <a:pt x="44" y="554"/>
                    </a:cubicBezTo>
                    <a:cubicBezTo>
                      <a:pt x="0" y="957"/>
                      <a:pt x="46" y="1348"/>
                      <a:pt x="166" y="1708"/>
                    </a:cubicBezTo>
                    <a:cubicBezTo>
                      <a:pt x="1284" y="1372"/>
                      <a:pt x="2487" y="1252"/>
                      <a:pt x="3720" y="1389"/>
                    </a:cubicBezTo>
                    <a:cubicBezTo>
                      <a:pt x="4262" y="1450"/>
                      <a:pt x="4787" y="1558"/>
                      <a:pt x="5292" y="1708"/>
                    </a:cubicBezTo>
                    <a:cubicBezTo>
                      <a:pt x="5351" y="1532"/>
                      <a:pt x="5393" y="1346"/>
                      <a:pt x="5414" y="11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5190" y="2389"/>
                <a:ext cx="1098" cy="1091"/>
              </a:xfrm>
              <a:custGeom>
                <a:avLst/>
                <a:gdLst>
                  <a:gd name="T0" fmla="*/ 2006 w 4207"/>
                  <a:gd name="T1" fmla="*/ 4168 h 4168"/>
                  <a:gd name="T2" fmla="*/ 2006 w 4207"/>
                  <a:gd name="T3" fmla="*/ 4168 h 4168"/>
                  <a:gd name="T4" fmla="*/ 2005 w 4207"/>
                  <a:gd name="T5" fmla="*/ 4168 h 4168"/>
                  <a:gd name="T6" fmla="*/ 0 w 4207"/>
                  <a:gd name="T7" fmla="*/ 2646 h 4168"/>
                  <a:gd name="T8" fmla="*/ 1353 w 4207"/>
                  <a:gd name="T9" fmla="*/ 2937 h 4168"/>
                  <a:gd name="T10" fmla="*/ 1475 w 4207"/>
                  <a:gd name="T11" fmla="*/ 2383 h 4168"/>
                  <a:gd name="T12" fmla="*/ 1353 w 4207"/>
                  <a:gd name="T13" fmla="*/ 1229 h 4168"/>
                  <a:gd name="T14" fmla="*/ 0 w 4207"/>
                  <a:gd name="T15" fmla="*/ 1522 h 4168"/>
                  <a:gd name="T16" fmla="*/ 1777 w 4207"/>
                  <a:gd name="T17" fmla="*/ 12 h 4168"/>
                  <a:gd name="T18" fmla="*/ 2005 w 4207"/>
                  <a:gd name="T19" fmla="*/ 0 h 4168"/>
                  <a:gd name="T20" fmla="*/ 2016 w 4207"/>
                  <a:gd name="T21" fmla="*/ 0 h 4168"/>
                  <a:gd name="T22" fmla="*/ 4079 w 4207"/>
                  <a:gd name="T23" fmla="*/ 1852 h 4168"/>
                  <a:gd name="T24" fmla="*/ 2239 w 4207"/>
                  <a:gd name="T25" fmla="*/ 4154 h 4168"/>
                  <a:gd name="T26" fmla="*/ 2006 w 4207"/>
                  <a:gd name="T27" fmla="*/ 4168 h 4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7" h="4168">
                    <a:moveTo>
                      <a:pt x="2006" y="4168"/>
                    </a:moveTo>
                    <a:lnTo>
                      <a:pt x="2006" y="4168"/>
                    </a:lnTo>
                    <a:lnTo>
                      <a:pt x="2005" y="4168"/>
                    </a:lnTo>
                    <a:cubicBezTo>
                      <a:pt x="1069" y="4167"/>
                      <a:pt x="250" y="3539"/>
                      <a:pt x="0" y="2646"/>
                    </a:cubicBezTo>
                    <a:cubicBezTo>
                      <a:pt x="465" y="2709"/>
                      <a:pt x="917" y="2807"/>
                      <a:pt x="1353" y="2937"/>
                    </a:cubicBezTo>
                    <a:cubicBezTo>
                      <a:pt x="1412" y="2761"/>
                      <a:pt x="1454" y="2575"/>
                      <a:pt x="1475" y="2383"/>
                    </a:cubicBezTo>
                    <a:cubicBezTo>
                      <a:pt x="1520" y="1980"/>
                      <a:pt x="1474" y="1589"/>
                      <a:pt x="1353" y="1229"/>
                    </a:cubicBezTo>
                    <a:cubicBezTo>
                      <a:pt x="914" y="1361"/>
                      <a:pt x="462" y="1460"/>
                      <a:pt x="0" y="1522"/>
                    </a:cubicBezTo>
                    <a:cubicBezTo>
                      <a:pt x="222" y="728"/>
                      <a:pt x="907" y="109"/>
                      <a:pt x="1777" y="12"/>
                    </a:cubicBezTo>
                    <a:cubicBezTo>
                      <a:pt x="1853" y="3"/>
                      <a:pt x="1929" y="0"/>
                      <a:pt x="2005" y="0"/>
                    </a:cubicBezTo>
                    <a:lnTo>
                      <a:pt x="2016" y="0"/>
                    </a:lnTo>
                    <a:cubicBezTo>
                      <a:pt x="3061" y="2"/>
                      <a:pt x="3960" y="788"/>
                      <a:pt x="4079" y="1852"/>
                    </a:cubicBezTo>
                    <a:cubicBezTo>
                      <a:pt x="4207" y="2996"/>
                      <a:pt x="3383" y="4027"/>
                      <a:pt x="2239" y="4154"/>
                    </a:cubicBezTo>
                    <a:cubicBezTo>
                      <a:pt x="2160" y="4163"/>
                      <a:pt x="2083" y="4167"/>
                      <a:pt x="2006" y="4168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5166" y="2711"/>
                <a:ext cx="421" cy="447"/>
              </a:xfrm>
              <a:custGeom>
                <a:avLst/>
                <a:gdLst>
                  <a:gd name="T0" fmla="*/ 1447 w 1614"/>
                  <a:gd name="T1" fmla="*/ 1708 h 1708"/>
                  <a:gd name="T2" fmla="*/ 1447 w 1614"/>
                  <a:gd name="T3" fmla="*/ 1708 h 1708"/>
                  <a:gd name="T4" fmla="*/ 94 w 1614"/>
                  <a:gd name="T5" fmla="*/ 1417 h 1708"/>
                  <a:gd name="T6" fmla="*/ 30 w 1614"/>
                  <a:gd name="T7" fmla="*/ 1085 h 1708"/>
                  <a:gd name="T8" fmla="*/ 94 w 1614"/>
                  <a:gd name="T9" fmla="*/ 293 h 1708"/>
                  <a:gd name="T10" fmla="*/ 1447 w 1614"/>
                  <a:gd name="T11" fmla="*/ 0 h 1708"/>
                  <a:gd name="T12" fmla="*/ 1569 w 1614"/>
                  <a:gd name="T13" fmla="*/ 1154 h 1708"/>
                  <a:gd name="T14" fmla="*/ 1447 w 1614"/>
                  <a:gd name="T15" fmla="*/ 1708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4" h="1708">
                    <a:moveTo>
                      <a:pt x="1447" y="1708"/>
                    </a:moveTo>
                    <a:lnTo>
                      <a:pt x="1447" y="1708"/>
                    </a:lnTo>
                    <a:cubicBezTo>
                      <a:pt x="1011" y="1578"/>
                      <a:pt x="559" y="1480"/>
                      <a:pt x="94" y="1417"/>
                    </a:cubicBezTo>
                    <a:cubicBezTo>
                      <a:pt x="65" y="1310"/>
                      <a:pt x="43" y="1199"/>
                      <a:pt x="30" y="1085"/>
                    </a:cubicBezTo>
                    <a:cubicBezTo>
                      <a:pt x="0" y="811"/>
                      <a:pt x="24" y="544"/>
                      <a:pt x="94" y="293"/>
                    </a:cubicBezTo>
                    <a:cubicBezTo>
                      <a:pt x="556" y="231"/>
                      <a:pt x="1008" y="132"/>
                      <a:pt x="1447" y="0"/>
                    </a:cubicBezTo>
                    <a:cubicBezTo>
                      <a:pt x="1568" y="360"/>
                      <a:pt x="1614" y="751"/>
                      <a:pt x="1569" y="1154"/>
                    </a:cubicBezTo>
                    <a:cubicBezTo>
                      <a:pt x="1548" y="1346"/>
                      <a:pt x="1506" y="1532"/>
                      <a:pt x="1447" y="170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5200" y="2419"/>
                <a:ext cx="1028" cy="1031"/>
              </a:xfrm>
              <a:custGeom>
                <a:avLst/>
                <a:gdLst>
                  <a:gd name="T0" fmla="*/ 2178 w 3941"/>
                  <a:gd name="T1" fmla="*/ 3827 h 3942"/>
                  <a:gd name="T2" fmla="*/ 2178 w 3941"/>
                  <a:gd name="T3" fmla="*/ 3827 h 3942"/>
                  <a:gd name="T4" fmla="*/ 3827 w 3941"/>
                  <a:gd name="T5" fmla="*/ 1764 h 3942"/>
                  <a:gd name="T6" fmla="*/ 1764 w 3941"/>
                  <a:gd name="T7" fmla="*/ 115 h 3942"/>
                  <a:gd name="T8" fmla="*/ 115 w 3941"/>
                  <a:gd name="T9" fmla="*/ 2178 h 3942"/>
                  <a:gd name="T10" fmla="*/ 2178 w 3941"/>
                  <a:gd name="T11" fmla="*/ 3827 h 3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2">
                    <a:moveTo>
                      <a:pt x="2178" y="3827"/>
                    </a:moveTo>
                    <a:lnTo>
                      <a:pt x="2178" y="3827"/>
                    </a:lnTo>
                    <a:cubicBezTo>
                      <a:pt x="3203" y="3713"/>
                      <a:pt x="3941" y="2789"/>
                      <a:pt x="3827" y="1764"/>
                    </a:cubicBezTo>
                    <a:cubicBezTo>
                      <a:pt x="3712" y="739"/>
                      <a:pt x="2789" y="0"/>
                      <a:pt x="1764" y="115"/>
                    </a:cubicBezTo>
                    <a:cubicBezTo>
                      <a:pt x="738" y="229"/>
                      <a:pt x="0" y="1153"/>
                      <a:pt x="115" y="2178"/>
                    </a:cubicBezTo>
                    <a:cubicBezTo>
                      <a:pt x="229" y="3203"/>
                      <a:pt x="1153" y="3942"/>
                      <a:pt x="2178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5267" y="2486"/>
                <a:ext cx="894" cy="896"/>
              </a:xfrm>
              <a:custGeom>
                <a:avLst/>
                <a:gdLst>
                  <a:gd name="T0" fmla="*/ 1534 w 3427"/>
                  <a:gd name="T1" fmla="*/ 99 h 3426"/>
                  <a:gd name="T2" fmla="*/ 1534 w 3427"/>
                  <a:gd name="T3" fmla="*/ 99 h 3426"/>
                  <a:gd name="T4" fmla="*/ 100 w 3427"/>
                  <a:gd name="T5" fmla="*/ 1893 h 3426"/>
                  <a:gd name="T6" fmla="*/ 1894 w 3427"/>
                  <a:gd name="T7" fmla="*/ 3327 h 3426"/>
                  <a:gd name="T8" fmla="*/ 3328 w 3427"/>
                  <a:gd name="T9" fmla="*/ 1533 h 3426"/>
                  <a:gd name="T10" fmla="*/ 1534 w 3427"/>
                  <a:gd name="T11" fmla="*/ 99 h 3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6">
                    <a:moveTo>
                      <a:pt x="1534" y="99"/>
                    </a:moveTo>
                    <a:lnTo>
                      <a:pt x="1534" y="99"/>
                    </a:lnTo>
                    <a:cubicBezTo>
                      <a:pt x="642" y="198"/>
                      <a:pt x="0" y="1002"/>
                      <a:pt x="100" y="1893"/>
                    </a:cubicBezTo>
                    <a:cubicBezTo>
                      <a:pt x="199" y="2784"/>
                      <a:pt x="1002" y="3426"/>
                      <a:pt x="1894" y="3327"/>
                    </a:cubicBezTo>
                    <a:cubicBezTo>
                      <a:pt x="2785" y="3228"/>
                      <a:pt x="3427" y="2424"/>
                      <a:pt x="3328" y="1533"/>
                    </a:cubicBezTo>
                    <a:cubicBezTo>
                      <a:pt x="3228" y="642"/>
                      <a:pt x="2425" y="0"/>
                      <a:pt x="1534" y="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69" name="Title 1"/>
            <p:cNvSpPr txBox="1">
              <a:spLocks/>
            </p:cNvSpPr>
            <p:nvPr/>
          </p:nvSpPr>
          <p:spPr>
            <a:xfrm>
              <a:off x="8367633" y="4493562"/>
              <a:ext cx="1393161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err="1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клиент</a:t>
              </a:r>
            </a:p>
            <a:p>
              <a:pPr fontAlgn="auto">
                <a:spcAft>
                  <a:spcPts val="0"/>
                </a:spcAft>
              </a:pPr>
              <a:r>
                <a:rPr lang="bg-BG" sz="2333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2333" b="1" spc="-125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5%</a:t>
              </a:r>
              <a:endParaRPr lang="bg-BG" sz="2333" b="1" spc="-125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6149" y="3097955"/>
              <a:ext cx="819262" cy="1404000"/>
            </a:xfrm>
            <a:prstGeom prst="rect">
              <a:avLst/>
            </a:prstGeom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7574280" y="4533900"/>
              <a:ext cx="636904" cy="376400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16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33%</a:t>
              </a:r>
              <a:endParaRPr lang="bg-BG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80088" y="958625"/>
            <a:ext cx="4739130" cy="21509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9992" indent="-209992" algn="l" fontAlgn="auto">
              <a:spcBef>
                <a:spcPts val="600"/>
              </a:spcBef>
              <a:spcAft>
                <a:spcPts val="0"/>
              </a:spcAft>
            </a:pP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120 </a:t>
            </a:r>
            <a:r>
              <a:rPr lang="bg-BG" sz="2100" b="1" dirty="0" err="1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1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bg-BG" sz="21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 или 2 месеца </a:t>
            </a:r>
            <a:r>
              <a:rPr lang="bg-BG" sz="2100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или</a:t>
            </a:r>
          </a:p>
          <a:p>
            <a:pPr marL="209992" indent="-209992" algn="l" fontAlgn="auto">
              <a:spcBef>
                <a:spcPts val="600"/>
              </a:spcBef>
              <a:spcAft>
                <a:spcPts val="0"/>
              </a:spcAft>
            </a:pP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150 </a:t>
            </a:r>
            <a:r>
              <a:rPr lang="bg-BG" sz="2100" b="1" dirty="0" err="1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за 3 или 4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месеца</a:t>
            </a:r>
            <a:endParaRPr lang="bg-BG" sz="210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09992" indent="-209992" algn="l" fontAlgn="auto">
              <a:spcBef>
                <a:spcPts val="600"/>
              </a:spcBef>
              <a:spcAft>
                <a:spcPts val="0"/>
              </a:spcAft>
            </a:pP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	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15-25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човека в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екипа</a:t>
            </a:r>
          </a:p>
          <a:p>
            <a:pPr marL="209992" lvl="0" indent="-209992" algn="l" eaLnBrk="0" fontAlgn="auto" hangingPunct="0">
              <a:spcBef>
                <a:spcPts val="600"/>
              </a:spcBef>
              <a:spcAft>
                <a:spcPts val="0"/>
              </a:spcAft>
            </a:pP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15% печалба 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18% 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бонус </a:t>
            </a:r>
            <a:b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 новус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клиенти</a:t>
            </a:r>
          </a:p>
          <a:p>
            <a:pPr marL="209992" lvl="0" indent="-209992" algn="l" eaLnBrk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5-13%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групов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бонус</a:t>
            </a:r>
            <a:endParaRPr lang="bg-BG" sz="210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35804" r="89249" b="32777"/>
          <a:stretch/>
        </p:blipFill>
        <p:spPr>
          <a:xfrm>
            <a:off x="5546034" y="3632067"/>
            <a:ext cx="1930135" cy="1930137"/>
          </a:xfrm>
          <a:prstGeom prst="rect">
            <a:avLst/>
          </a:prstGeom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5791355" y="4321968"/>
            <a:ext cx="1485106" cy="745332"/>
          </a:xfrm>
          <a:prstGeom prst="rect">
            <a:avLst/>
          </a:prstGeom>
        </p:spPr>
        <p:txBody>
          <a:bodyPr vert="horz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667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Мениджър</a:t>
            </a:r>
          </a:p>
          <a:p>
            <a:pPr fontAlgn="auto">
              <a:spcAft>
                <a:spcPts val="0"/>
              </a:spcAft>
            </a:pPr>
            <a:r>
              <a:rPr lang="bg-BG" sz="3667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</a:t>
            </a:r>
            <a:r>
              <a:rPr lang="bg-BG" sz="3667" b="1" spc="-125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8%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30464" y="3706910"/>
            <a:ext cx="1805438" cy="1805438"/>
            <a:chOff x="6629360" y="4182625"/>
            <a:chExt cx="2532968" cy="2532968"/>
          </a:xfrm>
        </p:grpSpPr>
        <p:sp>
          <p:nvSpPr>
            <p:cNvPr id="33" name="Oval 32"/>
            <p:cNvSpPr/>
            <p:nvPr/>
          </p:nvSpPr>
          <p:spPr>
            <a:xfrm>
              <a:off x="6629360" y="4182625"/>
              <a:ext cx="2532968" cy="2532968"/>
            </a:xfrm>
            <a:prstGeom prst="ellipse">
              <a:avLst/>
            </a:prstGeom>
            <a:solidFill>
              <a:schemeClr val="bg2">
                <a:lumMod val="75000"/>
                <a:alpha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810142" y="4363407"/>
              <a:ext cx="2171404" cy="2171404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603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6854067" y="5474990"/>
              <a:ext cx="2083552" cy="69936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3667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</a:t>
              </a:r>
              <a:r>
                <a:rPr lang="bg-BG" sz="3667" b="1" spc="-125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8%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465137" y="256768"/>
            <a:ext cx="9304778" cy="5507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bg-BG" sz="4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Мениджър</a:t>
            </a:r>
            <a:r>
              <a:rPr lang="bg-BG" sz="45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  </a:t>
            </a:r>
            <a:r>
              <a:rPr lang="bg-BG" sz="34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~1500-5000+ лв./мес.</a:t>
            </a:r>
            <a:endParaRPr lang="bg-BG" sz="34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8793" y="2903326"/>
            <a:ext cx="2100108" cy="2002629"/>
            <a:chOff x="58793" y="2903326"/>
            <a:chExt cx="2100108" cy="200262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98" y="3479911"/>
              <a:ext cx="966103" cy="118341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9"/>
            <a:stretch/>
          </p:blipFill>
          <p:spPr>
            <a:xfrm>
              <a:off x="58793" y="2903326"/>
              <a:ext cx="1363608" cy="200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0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38" y="390000"/>
            <a:ext cx="5913844" cy="579935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/>
            <a:r>
              <a:rPr lang="bg-BG" sz="45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Лидерски</a:t>
            </a:r>
            <a:r>
              <a:rPr lang="bg-BG" sz="4500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 доход</a:t>
            </a:r>
            <a:endParaRPr lang="bg-BG" sz="45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3906700" y="4173494"/>
            <a:ext cx="4725200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25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2 200 лв. лидерски доход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3545310" y="4546363"/>
            <a:ext cx="5451995" cy="479594"/>
          </a:xfrm>
          <a:prstGeom prst="roundRect">
            <a:avLst>
              <a:gd name="adj" fmla="val 31909"/>
            </a:avLst>
          </a:prstGeom>
          <a:solidFill>
            <a:srgbClr val="603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799192" y="4636774"/>
            <a:ext cx="5020167" cy="372893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25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Общо = 2 200 + 5 000 = 7 500 лв.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-623918" y="3760661"/>
            <a:ext cx="3723696" cy="3723696"/>
            <a:chOff x="-748702" y="3787326"/>
            <a:chExt cx="4468435" cy="4468435"/>
          </a:xfrm>
          <a:solidFill>
            <a:srgbClr val="603285"/>
          </a:solidFill>
        </p:grpSpPr>
        <p:sp>
          <p:nvSpPr>
            <p:cNvPr id="71" name="Chord 70"/>
            <p:cNvSpPr/>
            <p:nvPr/>
          </p:nvSpPr>
          <p:spPr>
            <a:xfrm rot="6749990">
              <a:off x="-748702" y="3787326"/>
              <a:ext cx="4468435" cy="4468435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" name="Title 1"/>
            <p:cNvSpPr txBox="1">
              <a:spLocks/>
            </p:cNvSpPr>
            <p:nvPr/>
          </p:nvSpPr>
          <p:spPr>
            <a:xfrm>
              <a:off x="41029" y="4118352"/>
              <a:ext cx="3237087" cy="1467137"/>
            </a:xfrm>
            <a:prstGeom prst="rect">
              <a:avLst/>
            </a:prstGeom>
            <a:noFill/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80000"/>
                </a:lnSpc>
                <a:spcAft>
                  <a:spcPts val="0"/>
                </a:spcAft>
              </a:pPr>
              <a:r>
                <a:rPr lang="bg-BG" sz="26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20 000 лв.</a:t>
              </a:r>
            </a:p>
            <a:p>
              <a:pPr fontAlgn="auto">
                <a:lnSpc>
                  <a:spcPct val="80000"/>
                </a:lnSpc>
                <a:spcAft>
                  <a:spcPts val="0"/>
                </a:spcAft>
              </a:pPr>
              <a:r>
                <a:rPr lang="bg-BG" sz="20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среден оборот</a:t>
              </a:r>
            </a:p>
            <a:p>
              <a:pPr fontAlgn="auto">
                <a:lnSpc>
                  <a:spcPct val="80000"/>
                </a:lnSpc>
                <a:spcAft>
                  <a:spcPts val="0"/>
                </a:spcAft>
              </a:pPr>
              <a:r>
                <a:rPr lang="bg-BG" sz="20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в мрежата на Мениджър</a:t>
              </a:r>
              <a:endParaRPr lang="bg-BG" sz="1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0" y="5217854"/>
            <a:ext cx="10160000" cy="511163"/>
          </a:xfrm>
          <a:prstGeom prst="roundRect">
            <a:avLst>
              <a:gd name="adj" fmla="val 0"/>
            </a:avLst>
          </a:prstGeom>
          <a:solidFill>
            <a:srgbClr val="603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2951238" y="5339245"/>
            <a:ext cx="7208762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2667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Представете си 5 линии от Мениджъри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25490" r="82502" b="25327"/>
          <a:stretch/>
        </p:blipFill>
        <p:spPr>
          <a:xfrm>
            <a:off x="307338" y="1440256"/>
            <a:ext cx="2118278" cy="211827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18790" r="63676" b="18791"/>
          <a:stretch/>
        </p:blipFill>
        <p:spPr>
          <a:xfrm>
            <a:off x="2228567" y="1151718"/>
            <a:ext cx="2695350" cy="268831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t="18790" r="44810" b="18791"/>
          <a:stretch/>
        </p:blipFill>
        <p:spPr>
          <a:xfrm>
            <a:off x="4727714" y="1151718"/>
            <a:ext cx="2697696" cy="268831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4" t="18790" r="25048" b="18791"/>
          <a:stretch/>
        </p:blipFill>
        <p:spPr>
          <a:xfrm>
            <a:off x="7230257" y="1151718"/>
            <a:ext cx="2691956" cy="268831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99192" y="3847830"/>
            <a:ext cx="5074596" cy="216170"/>
            <a:chOff x="4559030" y="4617396"/>
            <a:chExt cx="6089515" cy="259404"/>
          </a:xfrm>
        </p:grpSpPr>
        <p:sp>
          <p:nvSpPr>
            <p:cNvPr id="18" name="Freeform 17"/>
            <p:cNvSpPr/>
            <p:nvPr/>
          </p:nvSpPr>
          <p:spPr>
            <a:xfrm>
              <a:off x="4559030" y="4649821"/>
              <a:ext cx="6089515" cy="226979"/>
            </a:xfrm>
            <a:custGeom>
              <a:avLst/>
              <a:gdLst>
                <a:gd name="connsiteX0" fmla="*/ 0 w 6089515"/>
                <a:gd name="connsiteY0" fmla="*/ 6485 h 226979"/>
                <a:gd name="connsiteX1" fmla="*/ 0 w 6089515"/>
                <a:gd name="connsiteY1" fmla="*/ 226979 h 226979"/>
                <a:gd name="connsiteX2" fmla="*/ 6089515 w 6089515"/>
                <a:gd name="connsiteY2" fmla="*/ 226979 h 226979"/>
                <a:gd name="connsiteX3" fmla="*/ 6089515 w 6089515"/>
                <a:gd name="connsiteY3" fmla="*/ 0 h 226979"/>
                <a:gd name="connsiteX4" fmla="*/ 6089515 w 6089515"/>
                <a:gd name="connsiteY4" fmla="*/ 6485 h 22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515" h="226979">
                  <a:moveTo>
                    <a:pt x="0" y="6485"/>
                  </a:moveTo>
                  <a:lnTo>
                    <a:pt x="0" y="226979"/>
                  </a:lnTo>
                  <a:lnTo>
                    <a:pt x="6089515" y="226979"/>
                  </a:lnTo>
                  <a:lnTo>
                    <a:pt x="6089515" y="0"/>
                  </a:lnTo>
                  <a:lnTo>
                    <a:pt x="6089515" y="6485"/>
                  </a:lnTo>
                </a:path>
              </a:pathLst>
            </a:custGeom>
            <a:noFill/>
            <a:ln w="25400" cap="rnd">
              <a:solidFill>
                <a:schemeClr val="bg1">
                  <a:lumMod val="65000"/>
                </a:schemeClr>
              </a:solidFill>
              <a:prstDash val="sysDot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7620000" y="4617396"/>
              <a:ext cx="0" cy="220493"/>
            </a:xfrm>
            <a:custGeom>
              <a:avLst/>
              <a:gdLst>
                <a:gd name="connsiteX0" fmla="*/ 0 w 0"/>
                <a:gd name="connsiteY0" fmla="*/ 0 h 220493"/>
                <a:gd name="connsiteX1" fmla="*/ 0 w 0"/>
                <a:gd name="connsiteY1" fmla="*/ 220493 h 220493"/>
                <a:gd name="connsiteX2" fmla="*/ 0 w 0"/>
                <a:gd name="connsiteY2" fmla="*/ 220493 h 22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20493">
                  <a:moveTo>
                    <a:pt x="0" y="0"/>
                  </a:moveTo>
                  <a:lnTo>
                    <a:pt x="0" y="220493"/>
                  </a:lnTo>
                  <a:lnTo>
                    <a:pt x="0" y="220493"/>
                  </a:lnTo>
                </a:path>
              </a:pathLst>
            </a:custGeom>
            <a:noFill/>
            <a:ln w="25400" cap="rnd">
              <a:solidFill>
                <a:schemeClr val="bg1">
                  <a:lumMod val="65000"/>
                </a:schemeClr>
              </a:solidFill>
              <a:prstDash val="sysDot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4" name="Title 1"/>
          <p:cNvSpPr txBox="1">
            <a:spLocks/>
          </p:cNvSpPr>
          <p:nvPr/>
        </p:nvSpPr>
        <p:spPr>
          <a:xfrm>
            <a:off x="3388468" y="3279734"/>
            <a:ext cx="832255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167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1200 лв.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955489" y="3279734"/>
            <a:ext cx="832256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333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600 лв.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446851" y="3279735"/>
            <a:ext cx="837660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333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400 лв.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054569" y="2536796"/>
            <a:ext cx="1573743" cy="500396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833" b="1" spc="-25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1</a:t>
            </a:r>
            <a: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-ва</a:t>
            </a:r>
            <a:b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</a:br>
            <a: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линия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5583760" y="2536796"/>
            <a:ext cx="1573743" cy="500396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2-ра</a:t>
            </a:r>
            <a:b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</a:br>
            <a: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линия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8085930" y="2536796"/>
            <a:ext cx="1573743" cy="500396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3-та</a:t>
            </a:r>
            <a:b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</a:br>
            <a:r>
              <a:rPr lang="bg-BG" sz="18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линия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56639" y="1934724"/>
            <a:ext cx="1610468" cy="131323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bg-BG" sz="25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Вие</a:t>
            </a:r>
          </a:p>
          <a:p>
            <a:pPr fontAlgn="auto">
              <a:spcAft>
                <a:spcPts val="0"/>
              </a:spcAft>
            </a:pPr>
            <a:r>
              <a:rPr lang="bg-BG" sz="20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Мениджър</a:t>
            </a:r>
          </a:p>
          <a:p>
            <a:pPr fontAlgn="auto">
              <a:spcAft>
                <a:spcPts val="0"/>
              </a:spcAft>
            </a:pPr>
            <a:r>
              <a:rPr lang="bg-BG" sz="3333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4</a:t>
            </a:r>
            <a:r>
              <a:rPr lang="bg-BG" sz="3333" b="1" spc="-25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8%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054569" y="2253771"/>
            <a:ext cx="787488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2000" b="1" spc="-125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М-р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590362" y="2255516"/>
            <a:ext cx="681484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2000" b="1" spc="-125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M-р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13920" y="2255515"/>
            <a:ext cx="678388" cy="322624"/>
          </a:xfrm>
          <a:prstGeom prst="rect">
            <a:avLst/>
          </a:prstGeom>
        </p:spPr>
        <p:txBody>
          <a:bodyPr vert="horz" lIns="76200" tIns="38100" rIns="76200" bIns="381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lang="bg-BG" sz="2000" b="1" spc="-125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М-р</a:t>
            </a:r>
          </a:p>
        </p:txBody>
      </p:sp>
    </p:spTree>
    <p:extLst>
      <p:ext uri="{BB962C8B-B14F-4D97-AF65-F5344CB8AC3E}">
        <p14:creationId xmlns:p14="http://schemas.microsoft.com/office/powerpoint/2010/main" val="17541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 animBg="1"/>
      <p:bldP spid="64" grpId="0"/>
      <p:bldP spid="74" grpId="0"/>
      <p:bldP spid="54" grpId="0"/>
      <p:bldP spid="53" grpId="0"/>
      <p:bldP spid="52" grpId="0"/>
      <p:bldP spid="39" grpId="0"/>
      <p:bldP spid="69" grpId="0"/>
      <p:bldP spid="75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0160000" cy="57531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77284" y="1350362"/>
            <a:ext cx="5785730" cy="709052"/>
            <a:chOff x="695324" y="728663"/>
            <a:chExt cx="8059537" cy="987711"/>
          </a:xfrm>
        </p:grpSpPr>
        <p:sp>
          <p:nvSpPr>
            <p:cNvPr id="5" name="Rounded Rectangle 4"/>
            <p:cNvSpPr/>
            <p:nvPr/>
          </p:nvSpPr>
          <p:spPr>
            <a:xfrm>
              <a:off x="695324" y="728663"/>
              <a:ext cx="7970643" cy="987711"/>
            </a:xfrm>
            <a:prstGeom prst="roundRect">
              <a:avLst/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6015334" y="786851"/>
              <a:ext cx="877057" cy="877056"/>
            </a:xfrm>
            <a:prstGeom prst="ellipse">
              <a:avLst/>
            </a:prstGeom>
            <a:solidFill>
              <a:srgbClr val="A0C743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12298" y="1096124"/>
              <a:ext cx="878595" cy="331472"/>
            </a:xfrm>
            <a:prstGeom prst="rect">
              <a:avLst/>
            </a:prstGeom>
          </p:spPr>
          <p:txBody>
            <a:bodyPr vert="horz" lIns="76200" tIns="38100" rIns="76200" bIns="3810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0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х</a:t>
              </a:r>
              <a:r>
                <a:rPr lang="bg-BG" sz="2000" b="1" dirty="0" smtClea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</a:t>
              </a:r>
              <a:endParaRPr lang="bg-BG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1520022" y="856248"/>
              <a:ext cx="5093674" cy="856183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23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Сеньор Мениджър</a:t>
              </a:r>
            </a:p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1800" b="1" dirty="0">
                  <a:solidFill>
                    <a:srgbClr val="A0C743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70 000+ лв. годишно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0" t="8087" r="14835" b="8087"/>
            <a:stretch/>
          </p:blipFill>
          <p:spPr>
            <a:xfrm>
              <a:off x="805147" y="813580"/>
              <a:ext cx="682053" cy="817875"/>
            </a:xfrm>
            <a:prstGeom prst="ellipse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967619" y="852109"/>
              <a:ext cx="1787242" cy="730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лично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спонсорирани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Мениджъри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79439" y="2157615"/>
            <a:ext cx="5783574" cy="709052"/>
            <a:chOff x="695326" y="728663"/>
            <a:chExt cx="8056532" cy="987711"/>
          </a:xfrm>
        </p:grpSpPr>
        <p:sp>
          <p:nvSpPr>
            <p:cNvPr id="32" name="Rounded Rectangle 31"/>
            <p:cNvSpPr/>
            <p:nvPr/>
          </p:nvSpPr>
          <p:spPr>
            <a:xfrm>
              <a:off x="695326" y="728663"/>
              <a:ext cx="7967640" cy="987711"/>
            </a:xfrm>
            <a:prstGeom prst="roundRect">
              <a:avLst/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 flipV="1">
              <a:off x="6009297" y="786851"/>
              <a:ext cx="877057" cy="877056"/>
            </a:xfrm>
            <a:prstGeom prst="ellipse">
              <a:avLst/>
            </a:prstGeom>
            <a:solidFill>
              <a:srgbClr val="A0C743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>
            <a:xfrm>
              <a:off x="6012320" y="1096124"/>
              <a:ext cx="878594" cy="331472"/>
            </a:xfrm>
            <a:prstGeom prst="rect">
              <a:avLst/>
            </a:prstGeom>
          </p:spPr>
          <p:txBody>
            <a:bodyPr vert="horz" lIns="76200" tIns="38100" rIns="76200" bIns="3810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000" b="1" dirty="0" smtClea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х5</a:t>
              </a:r>
              <a:endParaRPr lang="bg-BG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520022" y="830148"/>
              <a:ext cx="4380229" cy="856183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2300" b="1" dirty="0" err="1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Соринг</a:t>
              </a:r>
              <a:r>
                <a:rPr lang="bg-BG" sz="23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Мениджър</a:t>
              </a:r>
            </a:p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1800" b="1" dirty="0">
                  <a:solidFill>
                    <a:srgbClr val="A0C743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120 000+ лв. годишно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8" t="8684" r="14358" b="6181"/>
            <a:stretch/>
          </p:blipFill>
          <p:spPr>
            <a:xfrm>
              <a:off x="805148" y="825478"/>
              <a:ext cx="682052" cy="814586"/>
            </a:xfrm>
            <a:prstGeom prst="ellipse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64618" y="866913"/>
              <a:ext cx="1787240" cy="730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лично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спонсорирани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Мениджъри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79439" y="2964867"/>
            <a:ext cx="5783574" cy="709052"/>
            <a:chOff x="695326" y="728663"/>
            <a:chExt cx="8056532" cy="987711"/>
          </a:xfrm>
        </p:grpSpPr>
        <p:sp>
          <p:nvSpPr>
            <p:cNvPr id="39" name="Rounded Rectangle 38"/>
            <p:cNvSpPr/>
            <p:nvPr/>
          </p:nvSpPr>
          <p:spPr>
            <a:xfrm>
              <a:off x="695326" y="728663"/>
              <a:ext cx="7967640" cy="987711"/>
            </a:xfrm>
            <a:prstGeom prst="roundRect">
              <a:avLst/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6012333" y="786851"/>
              <a:ext cx="877057" cy="877056"/>
            </a:xfrm>
            <a:prstGeom prst="ellipse">
              <a:avLst/>
            </a:prstGeom>
            <a:solidFill>
              <a:srgbClr val="A0C743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itle 1"/>
            <p:cNvSpPr txBox="1">
              <a:spLocks/>
            </p:cNvSpPr>
            <p:nvPr/>
          </p:nvSpPr>
          <p:spPr>
            <a:xfrm>
              <a:off x="6009297" y="1096124"/>
              <a:ext cx="878594" cy="331472"/>
            </a:xfrm>
            <a:prstGeom prst="rect">
              <a:avLst/>
            </a:prstGeom>
          </p:spPr>
          <p:txBody>
            <a:bodyPr vert="horz" lIns="76200" tIns="38100" rIns="76200" bIns="3810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000" b="1" dirty="0" smtClea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х9</a:t>
              </a:r>
              <a:endParaRPr lang="bg-BG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42" name="Title 1"/>
            <p:cNvSpPr txBox="1">
              <a:spLocks/>
            </p:cNvSpPr>
            <p:nvPr/>
          </p:nvSpPr>
          <p:spPr>
            <a:xfrm>
              <a:off x="1520022" y="830147"/>
              <a:ext cx="4351786" cy="856182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23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Мениджър „Сапфир“</a:t>
              </a:r>
            </a:p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1800" b="1" dirty="0">
                  <a:solidFill>
                    <a:srgbClr val="A0C743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200 000+ лв. годишно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8" t="8909" r="14358" b="8062"/>
            <a:stretch/>
          </p:blipFill>
          <p:spPr>
            <a:xfrm>
              <a:off x="812251" y="837548"/>
              <a:ext cx="667846" cy="777875"/>
            </a:xfrm>
            <a:prstGeom prst="ellipse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964618" y="833853"/>
              <a:ext cx="1787240" cy="730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лично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спонсорирани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Мениджъри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79439" y="3772120"/>
            <a:ext cx="5783574" cy="709052"/>
            <a:chOff x="695326" y="728663"/>
            <a:chExt cx="8056532" cy="987711"/>
          </a:xfrm>
        </p:grpSpPr>
        <p:sp>
          <p:nvSpPr>
            <p:cNvPr id="46" name="Rounded Rectangle 45"/>
            <p:cNvSpPr/>
            <p:nvPr/>
          </p:nvSpPr>
          <p:spPr>
            <a:xfrm>
              <a:off x="695326" y="728663"/>
              <a:ext cx="7967640" cy="987711"/>
            </a:xfrm>
            <a:prstGeom prst="roundRect">
              <a:avLst/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 flipV="1">
              <a:off x="6010834" y="786851"/>
              <a:ext cx="877057" cy="877056"/>
            </a:xfrm>
            <a:prstGeom prst="ellipse">
              <a:avLst/>
            </a:prstGeom>
            <a:solidFill>
              <a:srgbClr val="A0C743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6009298" y="1096124"/>
              <a:ext cx="878595" cy="331472"/>
            </a:xfrm>
            <a:prstGeom prst="rect">
              <a:avLst/>
            </a:prstGeom>
          </p:spPr>
          <p:txBody>
            <a:bodyPr vert="horz" lIns="76200" tIns="38100" rIns="76200" bIns="3810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000" b="1" spc="-125" dirty="0" smtClea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х17</a:t>
              </a:r>
              <a:endParaRPr lang="bg-BG" sz="2000" b="1" spc="-125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1520021" y="830148"/>
              <a:ext cx="6172544" cy="856183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23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„Диамант-Сапфир“</a:t>
              </a:r>
            </a:p>
            <a:p>
              <a:pPr algn="l" fontAlgn="auto">
                <a:lnSpc>
                  <a:spcPts val="2083"/>
                </a:lnSpc>
                <a:spcAft>
                  <a:spcPts val="0"/>
                </a:spcAft>
              </a:pPr>
              <a:r>
                <a:rPr lang="bg-BG" sz="1800" b="1" dirty="0">
                  <a:solidFill>
                    <a:srgbClr val="A0C743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350 000+ лв. годишно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6" t="9104" r="14156" b="9104"/>
            <a:stretch/>
          </p:blipFill>
          <p:spPr>
            <a:xfrm>
              <a:off x="815434" y="845161"/>
              <a:ext cx="661480" cy="754714"/>
            </a:xfrm>
            <a:prstGeom prst="ellipse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964618" y="848656"/>
              <a:ext cx="1787240" cy="730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лично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спонсорирани</a:t>
              </a:r>
              <a:b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1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Мениджъри</a:t>
              </a:r>
            </a:p>
          </p:txBody>
        </p:sp>
      </p:grpSp>
      <p:sp>
        <p:nvSpPr>
          <p:cNvPr id="61" name="Title 1"/>
          <p:cNvSpPr>
            <a:spLocks noGrp="1"/>
          </p:cNvSpPr>
          <p:nvPr>
            <p:ph type="ctrTitle"/>
          </p:nvPr>
        </p:nvSpPr>
        <p:spPr>
          <a:xfrm>
            <a:off x="465138" y="492920"/>
            <a:ext cx="9001125" cy="579935"/>
          </a:xfrm>
        </p:spPr>
        <p:txBody>
          <a:bodyPr anchor="t" anchorCtr="0">
            <a:noAutofit/>
          </a:bodyPr>
          <a:lstStyle/>
          <a:p>
            <a:pPr algn="l"/>
            <a:r>
              <a:rPr lang="bg-BG" sz="45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Бонус </a:t>
            </a:r>
            <a:r>
              <a:rPr lang="bg-BG" sz="45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СКЪПОЦЕННИ КАМЪНИ</a:t>
            </a:r>
            <a:endParaRPr lang="bg-BG" sz="4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577283" y="4579373"/>
            <a:ext cx="5787886" cy="709052"/>
            <a:chOff x="692740" y="5495248"/>
            <a:chExt cx="6945463" cy="850862"/>
          </a:xfrm>
        </p:grpSpPr>
        <p:grpSp>
          <p:nvGrpSpPr>
            <p:cNvPr id="52" name="Group 51"/>
            <p:cNvGrpSpPr/>
            <p:nvPr/>
          </p:nvGrpSpPr>
          <p:grpSpPr>
            <a:xfrm>
              <a:off x="692741" y="5495248"/>
              <a:ext cx="6945462" cy="850862"/>
              <a:chOff x="695326" y="728663"/>
              <a:chExt cx="8062539" cy="987711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695326" y="728663"/>
                <a:ext cx="7970643" cy="987711"/>
              </a:xfrm>
              <a:prstGeom prst="roundRect">
                <a:avLst/>
              </a:prstGeom>
              <a:solidFill>
                <a:srgbClr val="603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bg-BG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 flipV="1">
                <a:off x="6012300" y="812746"/>
                <a:ext cx="877057" cy="851161"/>
              </a:xfrm>
              <a:prstGeom prst="ellipse">
                <a:avLst/>
              </a:prstGeom>
              <a:solidFill>
                <a:srgbClr val="A0C743"/>
              </a:solidFill>
              <a:ln w="1270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bg-BG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5" name="Title 1"/>
              <p:cNvSpPr txBox="1">
                <a:spLocks/>
              </p:cNvSpPr>
              <p:nvPr/>
            </p:nvSpPr>
            <p:spPr>
              <a:xfrm>
                <a:off x="6012300" y="1110277"/>
                <a:ext cx="878595" cy="331472"/>
              </a:xfrm>
              <a:prstGeom prst="rect">
                <a:avLst/>
              </a:prstGeom>
            </p:spPr>
            <p:txBody>
              <a:bodyPr vert="horz" lIns="76200" tIns="38100" rIns="76200" bIns="38100" rtlCol="0" anchor="ctr" anchorCtr="0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fontAlgn="auto">
                  <a:lnSpc>
                    <a:spcPct val="70000"/>
                  </a:lnSpc>
                  <a:spcAft>
                    <a:spcPts val="0"/>
                  </a:spcAft>
                </a:pPr>
                <a:r>
                  <a:rPr lang="bg-BG" sz="2000" b="1" dirty="0" smtClean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  <a:t>х25</a:t>
                </a:r>
                <a:endParaRPr lang="bg-BG" sz="20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endParaRPr>
              </a:p>
            </p:txBody>
          </p:sp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1520021" y="830148"/>
                <a:ext cx="5093675" cy="856183"/>
              </a:xfrm>
              <a:prstGeom prst="rect">
                <a:avLst/>
              </a:prstGeom>
            </p:spPr>
            <p:txBody>
              <a:bodyPr vert="horz" wrap="square" lIns="76200" tIns="38100" rIns="76200" bIns="38100" rtlCol="0" anchor="t" anchorCtr="0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fontAlgn="auto">
                  <a:lnSpc>
                    <a:spcPts val="2083"/>
                  </a:lnSpc>
                  <a:spcAft>
                    <a:spcPts val="0"/>
                  </a:spcAft>
                </a:pPr>
                <a:r>
                  <a:rPr lang="bg-BG" sz="2300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  <a:t>Мениджър „Диамант“</a:t>
                </a:r>
              </a:p>
              <a:p>
                <a:pPr algn="l" fontAlgn="auto">
                  <a:lnSpc>
                    <a:spcPts val="2083"/>
                  </a:lnSpc>
                  <a:spcAft>
                    <a:spcPts val="0"/>
                  </a:spcAft>
                </a:pPr>
                <a:r>
                  <a:rPr lang="bg-BG" sz="1800" b="1" dirty="0">
                    <a:solidFill>
                      <a:srgbClr val="A0C743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  <a:t>500 000+ годишно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967621" y="890095"/>
                <a:ext cx="1790244" cy="730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bg-BG" sz="1167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  <a:t>лично</a:t>
                </a:r>
                <a:br>
                  <a:rPr lang="bg-BG" sz="1167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</a:br>
                <a:r>
                  <a:rPr lang="bg-BG" sz="1167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  <a:t>спонсорирани</a:t>
                </a:r>
                <a:br>
                  <a:rPr lang="bg-BG" sz="1167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</a:br>
                <a:r>
                  <a:rPr lang="bg-BG" sz="1167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Helvetica" charset="0"/>
                  </a:rPr>
                  <a:t>Мениджъри</a:t>
                </a:r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40" y="5522376"/>
              <a:ext cx="795402" cy="795402"/>
            </a:xfrm>
            <a:prstGeom prst="rect">
              <a:avLst/>
            </a:prstGeom>
          </p:spPr>
        </p:pic>
      </p:grpSp>
      <p:sp>
        <p:nvSpPr>
          <p:cNvPr id="57" name="Rounded Rectangle 56"/>
          <p:cNvSpPr/>
          <p:nvPr/>
        </p:nvSpPr>
        <p:spPr>
          <a:xfrm rot="16200000">
            <a:off x="5783885" y="3564070"/>
            <a:ext cx="2333718" cy="1135311"/>
          </a:xfrm>
          <a:prstGeom prst="roundRect">
            <a:avLst/>
          </a:prstGeom>
          <a:solidFill>
            <a:srgbClr val="F39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355079" y="2999740"/>
            <a:ext cx="1295401" cy="2153920"/>
          </a:xfrm>
          <a:prstGeom prst="rect">
            <a:avLst/>
          </a:prstGeom>
        </p:spPr>
        <p:txBody>
          <a:bodyPr vert="horz" wrap="square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bg-BG" sz="2333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+1%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bg-BG" sz="1800" dirty="0" smtClean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Helvetica" charset="0"/>
              </a:rPr>
              <a:t>=7%/4%/3%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bg-BG" sz="900" dirty="0" smtClean="0">
              <a:solidFill>
                <a:prstClr val="white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Helvetica" charset="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bg-BG" sz="2333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+2%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bg-BG" sz="1800" dirty="0" smtClean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Helvetica" charset="0"/>
              </a:rPr>
              <a:t>=8%/5%/4%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bg-BG" sz="1200" dirty="0">
              <a:solidFill>
                <a:prstClr val="white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Helvetica" charset="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bg-BG" sz="2333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+3%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bg-BG" sz="1800" dirty="0" smtClean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Helvetica" charset="0"/>
              </a:rPr>
              <a:t>=9%/6%/5%</a:t>
            </a:r>
            <a:endParaRPr lang="bg-BG" sz="1800" dirty="0">
              <a:solidFill>
                <a:prstClr val="white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32" y="2863219"/>
            <a:ext cx="2856753" cy="2856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19" y="3290"/>
            <a:ext cx="2856755" cy="2856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17" y="2863218"/>
            <a:ext cx="2856757" cy="2856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3" y="3284"/>
            <a:ext cx="2856757" cy="2856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8" y="7095"/>
            <a:ext cx="2023587" cy="2858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"/>
          <a:stretch/>
        </p:blipFill>
        <p:spPr>
          <a:xfrm>
            <a:off x="7826919" y="744"/>
            <a:ext cx="2336392" cy="2859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9" y="2866937"/>
            <a:ext cx="2048303" cy="2858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36" y="2862382"/>
            <a:ext cx="2337346" cy="28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09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 b="7844"/>
          <a:stretch/>
        </p:blipFill>
        <p:spPr bwMode="auto">
          <a:xfrm>
            <a:off x="1324" y="1"/>
            <a:ext cx="1015735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" b="20954"/>
          <a:stretch/>
        </p:blipFill>
        <p:spPr>
          <a:xfrm>
            <a:off x="1322" y="3202"/>
            <a:ext cx="10157354" cy="57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8" b="2995"/>
          <a:stretch/>
        </p:blipFill>
        <p:spPr>
          <a:xfrm>
            <a:off x="1323" y="-1"/>
            <a:ext cx="10157354" cy="571500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6481" y="4957734"/>
            <a:ext cx="2213239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66"/>
              </a:lnSpc>
              <a:defRPr/>
            </a:pPr>
            <a:r>
              <a:rPr lang="bg-BG" altLang="bg-BG" sz="1499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Златинка и Галин Радеви</a:t>
            </a:r>
            <a:endParaRPr lang="en-US" altLang="bg-BG" sz="1499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  <a:p>
            <a:pPr eaLnBrk="1" hangingPunct="1">
              <a:lnSpc>
                <a:spcPts val="1666"/>
              </a:lnSpc>
              <a:defRPr/>
            </a:pPr>
            <a:r>
              <a:rPr lang="bg-BG" altLang="bg-BG" sz="1499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Варна, България</a:t>
            </a:r>
            <a:endParaRPr lang="en-US" altLang="bg-BG" sz="1499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6178" y="410105"/>
            <a:ext cx="4484356" cy="92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666"/>
              </a:lnSpc>
              <a:defRPr/>
            </a:pPr>
            <a:r>
              <a:rPr lang="en-US" altLang="bg-BG" sz="5415" b="1" dirty="0">
                <a:solidFill>
                  <a:srgbClr val="FFFFFF"/>
                </a:solidFill>
                <a:latin typeface="Roboto" panose="02000000000000000000" pitchFamily="2" charset="0"/>
                <a:cs typeface="Helvetica" panose="020B0604020202020204" pitchFamily="34" charset="0"/>
              </a:rPr>
              <a:t>Forever2Drive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6481" y="4872901"/>
            <a:ext cx="2213239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66"/>
              </a:lnSpc>
              <a:defRPr/>
            </a:pPr>
            <a:r>
              <a:rPr lang="bg-BG" altLang="bg-BG" sz="1499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Димитър</a:t>
            </a:r>
          </a:p>
          <a:p>
            <a:pPr eaLnBrk="1" hangingPunct="1">
              <a:lnSpc>
                <a:spcPts val="1666"/>
              </a:lnSpc>
              <a:defRPr/>
            </a:pPr>
            <a:r>
              <a:rPr lang="bg-BG" altLang="bg-BG" sz="1499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Механджийски</a:t>
            </a:r>
            <a:endParaRPr lang="en-US" altLang="bg-BG" sz="1499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  <a:p>
            <a:pPr eaLnBrk="1" hangingPunct="1">
              <a:lnSpc>
                <a:spcPts val="1666"/>
              </a:lnSpc>
              <a:defRPr/>
            </a:pPr>
            <a:r>
              <a:rPr lang="bg-BG" altLang="bg-BG" sz="1499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София, България</a:t>
            </a:r>
            <a:endParaRPr lang="en-US" altLang="bg-BG" sz="1499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454" y="410105"/>
            <a:ext cx="4484356" cy="92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666"/>
              </a:lnSpc>
              <a:defRPr/>
            </a:pPr>
            <a:r>
              <a:rPr lang="en-US" altLang="bg-BG" sz="5415" b="1" dirty="0">
                <a:solidFill>
                  <a:srgbClr val="FFFFFF"/>
                </a:solidFill>
                <a:latin typeface="Roboto" panose="02000000000000000000" pitchFamily="2" charset="0"/>
                <a:cs typeface="Helvetica" panose="020B0604020202020204" pitchFamily="34" charset="0"/>
              </a:rPr>
              <a:t>Forever2Drive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6481" y="4957734"/>
            <a:ext cx="2213239" cy="5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57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66"/>
              </a:lnSpc>
              <a:defRPr/>
            </a:pPr>
            <a:r>
              <a:rPr lang="bg-BG" altLang="bg-BG" sz="1499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Цветанка и Емил </a:t>
            </a:r>
            <a:r>
              <a:rPr lang="bg-BG" altLang="bg-BG" sz="1499" dirty="0" err="1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Бурназки</a:t>
            </a:r>
            <a:endParaRPr lang="en-US" altLang="bg-BG" sz="1499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  <a:p>
            <a:pPr eaLnBrk="1" hangingPunct="1">
              <a:lnSpc>
                <a:spcPts val="1666"/>
              </a:lnSpc>
              <a:defRPr/>
            </a:pPr>
            <a:r>
              <a:rPr lang="bg-BG" altLang="bg-BG" sz="1499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София, България</a:t>
            </a:r>
            <a:endParaRPr lang="en-US" altLang="bg-BG" sz="1499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47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5" grpId="2"/>
      <p:bldP spid="6" grpId="0"/>
      <p:bldP spid="8" grpId="0"/>
      <p:bldP spid="8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700" y="366778"/>
            <a:ext cx="6792750" cy="117092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defTabSz="405627" eaLnBrk="1" fontAlgn="auto" hangingPunct="1">
              <a:lnSpc>
                <a:spcPts val="141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15" b="1" dirty="0">
                <a:ln w="0">
                  <a:solidFill>
                    <a:srgbClr val="7D9293">
                      <a:alpha val="0"/>
                    </a:srgbClr>
                  </a:solidFill>
                  <a:miter lim="800000"/>
                </a:ln>
                <a:solidFill>
                  <a:prstClr val="white"/>
                </a:solidFill>
                <a:latin typeface="Roboto" panose="02000000000000000000" pitchFamily="2" charset="0"/>
                <a:cs typeface="Helvetica"/>
              </a:rPr>
              <a:t>Chairman’s Bonus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60277" y="4463104"/>
            <a:ext cx="1084509" cy="56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57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666"/>
              </a:lnSpc>
            </a:pPr>
            <a:r>
              <a:rPr lang="bg-BG" altLang="bg-BG" sz="1499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Ролф Кип</a:t>
            </a:r>
            <a:endParaRPr lang="en-US" altLang="bg-BG" sz="1499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  <a:p>
            <a:pPr algn="r" eaLnBrk="1" hangingPunct="1">
              <a:lnSpc>
                <a:spcPts val="1666"/>
              </a:lnSpc>
            </a:pPr>
            <a:r>
              <a:rPr lang="bg-BG" altLang="bg-BG" sz="1499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panose="020B0604020202020204" pitchFamily="34" charset="0"/>
              </a:rPr>
              <a:t>Германия</a:t>
            </a:r>
            <a:endParaRPr lang="en-US" altLang="bg-BG" sz="1499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9936"/>
          <a:stretch/>
        </p:blipFill>
        <p:spPr>
          <a:xfrm>
            <a:off x="1323" y="744"/>
            <a:ext cx="10158980" cy="5713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0118" y="4837204"/>
            <a:ext cx="5866425" cy="117092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defTabSz="405627" eaLnBrk="1" fontAlgn="auto" hangingPunct="1">
              <a:lnSpc>
                <a:spcPts val="141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15" b="1" dirty="0">
                <a:ln w="0">
                  <a:solidFill>
                    <a:srgbClr val="7D9293">
                      <a:alpha val="0"/>
                    </a:srgbClr>
                  </a:solidFill>
                  <a:miter lim="800000"/>
                </a:ln>
                <a:solidFill>
                  <a:prstClr val="white"/>
                </a:solidFill>
                <a:latin typeface="Roboto" panose="02000000000000000000" pitchFamily="2" charset="0"/>
                <a:cs typeface="Helvetica"/>
              </a:rPr>
              <a:t>Chairman’s Bonus</a:t>
            </a:r>
          </a:p>
        </p:txBody>
      </p:sp>
    </p:spTree>
    <p:extLst>
      <p:ext uri="{BB962C8B-B14F-4D97-AF65-F5344CB8AC3E}">
        <p14:creationId xmlns:p14="http://schemas.microsoft.com/office/powerpoint/2010/main" val="4265131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84200" y="2525202"/>
            <a:ext cx="6854639" cy="2084898"/>
            <a:chOff x="715547" y="1636738"/>
            <a:chExt cx="6093903" cy="18535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4" t="27850" r="57197" b="27943"/>
            <a:stretch/>
          </p:blipFill>
          <p:spPr>
            <a:xfrm>
              <a:off x="715547" y="1636738"/>
              <a:ext cx="1853512" cy="185351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9" t="27850" r="26632" b="27943"/>
            <a:stretch/>
          </p:blipFill>
          <p:spPr>
            <a:xfrm>
              <a:off x="2382718" y="1636738"/>
              <a:ext cx="2312535" cy="18535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9" t="27850" r="26632" b="27943"/>
            <a:stretch/>
          </p:blipFill>
          <p:spPr>
            <a:xfrm>
              <a:off x="4496915" y="1636738"/>
              <a:ext cx="2312535" cy="1853512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934364" y="1862166"/>
              <a:ext cx="1415181" cy="140891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2000" b="1" dirty="0" smtClean="0">
                  <a:solidFill>
                    <a:srgbClr val="603285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Лична употреба</a:t>
              </a:r>
              <a:endParaRPr lang="bg-BG" sz="20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3067266" y="1862166"/>
              <a:ext cx="1411314" cy="140892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dirty="0" smtClean="0">
                  <a:solidFill>
                    <a:srgbClr val="603285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Продажби</a:t>
              </a:r>
              <a:endParaRPr lang="bg-BG" sz="18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5173647" y="1862166"/>
              <a:ext cx="1421443" cy="140891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2000" b="1" dirty="0" err="1" smtClean="0">
                  <a:solidFill>
                    <a:srgbClr val="603285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Спон-сориране</a:t>
              </a:r>
              <a:endParaRPr lang="bg-BG" sz="20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10" y="3124199"/>
            <a:ext cx="2274342" cy="251160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36600" y="1444964"/>
            <a:ext cx="5486400" cy="9088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3200" b="1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Активни с 4 </a:t>
            </a:r>
            <a:r>
              <a:rPr lang="bg-BG" sz="3200" b="1" dirty="0" err="1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3200" b="1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br>
              <a:rPr lang="bg-BG" sz="3200" b="1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3200" b="1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всеки месец </a:t>
            </a:r>
            <a:r>
              <a:rPr lang="bg-BG" sz="3200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– как?</a:t>
            </a:r>
            <a:endParaRPr lang="bg-BG" sz="3200" dirty="0">
              <a:solidFill>
                <a:srgbClr val="53585E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56578"/>
            <a:ext cx="10160000" cy="6959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4800" spc="-150" dirty="0" smtClean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Как Форевър да </a:t>
            </a:r>
            <a:r>
              <a:rPr lang="ru-RU" sz="4800" b="1" spc="-150" dirty="0" smtClean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работи за вас</a:t>
            </a:r>
            <a:r>
              <a:rPr lang="en-US" sz="4800" b="1" spc="-150" dirty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?</a:t>
            </a:r>
            <a:endParaRPr lang="ru-RU" sz="4800" b="1" spc="-150" dirty="0">
              <a:solidFill>
                <a:srgbClr val="603285"/>
              </a:solidFill>
              <a:ea typeface="Roboto" panose="02000000000000000000" pitchFamily="2" charset="0"/>
              <a:cs typeface="Helvetica Neue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49" y="1853463"/>
            <a:ext cx="706788" cy="1724562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464278" y="1119307"/>
            <a:ext cx="1340122" cy="3256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0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0,101 </a:t>
            </a:r>
            <a:r>
              <a:rPr lang="bg-BG" sz="2000" b="1" spc="-150" dirty="0" err="1" smtClean="0">
                <a:solidFill>
                  <a:srgbClr val="A0C743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000" b="1" spc="-150" dirty="0" smtClean="0">
                <a:solidFill>
                  <a:srgbClr val="A0C743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</a:p>
          <a:p>
            <a:pPr algn="l"/>
            <a:endParaRPr lang="bg-BG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00050" y="3133315"/>
            <a:ext cx="1274355" cy="302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0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0,060 </a:t>
            </a:r>
            <a:r>
              <a:rPr lang="bg-BG" sz="2000" b="1" spc="-150" dirty="0" err="1" smtClean="0">
                <a:solidFill>
                  <a:srgbClr val="A0C743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000" b="1" spc="-150" dirty="0" smtClean="0">
                <a:solidFill>
                  <a:srgbClr val="A0C743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</a:p>
          <a:p>
            <a:pPr algn="l"/>
            <a:endParaRPr lang="bg-BG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890000" y="4140828"/>
            <a:ext cx="1291481" cy="302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000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1,650 </a:t>
            </a:r>
            <a:r>
              <a:rPr lang="bg-BG" sz="2000" b="1" spc="-150" dirty="0" err="1" smtClean="0">
                <a:solidFill>
                  <a:srgbClr val="A0C743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000" b="1" spc="-150" dirty="0" smtClean="0">
                <a:solidFill>
                  <a:srgbClr val="A0C743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</a:p>
          <a:p>
            <a:pPr algn="l"/>
            <a:endParaRPr lang="bg-BG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09"/>
          <a:stretch/>
        </p:blipFill>
        <p:spPr>
          <a:xfrm>
            <a:off x="6936008" y="811456"/>
            <a:ext cx="1581613" cy="23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69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ounded Rectangle 115"/>
          <p:cNvSpPr/>
          <p:nvPr/>
        </p:nvSpPr>
        <p:spPr>
          <a:xfrm>
            <a:off x="2136469" y="4370555"/>
            <a:ext cx="6982131" cy="574825"/>
          </a:xfrm>
          <a:prstGeom prst="roundRect">
            <a:avLst/>
          </a:prstGeom>
          <a:solidFill>
            <a:srgbClr val="60328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2136469" y="3578075"/>
            <a:ext cx="6982131" cy="574825"/>
          </a:xfrm>
          <a:prstGeom prst="roundRect">
            <a:avLst/>
          </a:prstGeom>
          <a:solidFill>
            <a:srgbClr val="60328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2143384" y="2805915"/>
            <a:ext cx="6982131" cy="574825"/>
          </a:xfrm>
          <a:prstGeom prst="roundRect">
            <a:avLst/>
          </a:prstGeom>
          <a:solidFill>
            <a:srgbClr val="60328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3701485" y="1691248"/>
            <a:ext cx="5417115" cy="574825"/>
          </a:xfrm>
          <a:prstGeom prst="roundRect">
            <a:avLst/>
          </a:prstGeom>
          <a:solidFill>
            <a:srgbClr val="60328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3" name="Straight Connector 42"/>
          <p:cNvCxnSpPr>
            <a:endCxn id="29" idx="0"/>
          </p:cNvCxnSpPr>
          <p:nvPr/>
        </p:nvCxnSpPr>
        <p:spPr>
          <a:xfrm flipH="1">
            <a:off x="2455864" y="2253118"/>
            <a:ext cx="1101446" cy="57739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190751" y="3284539"/>
            <a:ext cx="530225" cy="838199"/>
            <a:chOff x="1683065" y="2549567"/>
            <a:chExt cx="530267" cy="838199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1948199" y="2549567"/>
              <a:ext cx="0" cy="307974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133"/>
            <p:cNvGrpSpPr>
              <a:grpSpLocks/>
            </p:cNvGrpSpPr>
            <p:nvPr/>
          </p:nvGrpSpPr>
          <p:grpSpPr bwMode="auto">
            <a:xfrm>
              <a:off x="1683065" y="2857500"/>
              <a:ext cx="530267" cy="530266"/>
              <a:chOff x="1219200" y="1574516"/>
              <a:chExt cx="530267" cy="530266"/>
            </a:xfrm>
          </p:grpSpPr>
          <p:sp>
            <p:nvSpPr>
              <p:cNvPr id="69" name="Flowchart: Connector 68"/>
              <p:cNvSpPr/>
              <p:nvPr>
                <p:custDataLst>
                  <p:tags r:id="rId66"/>
                </p:custDataLst>
              </p:nvPr>
            </p:nvSpPr>
            <p:spPr>
              <a:xfrm>
                <a:off x="1219200" y="1574557"/>
                <a:ext cx="530267" cy="530225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70" name="TextBox 135"/>
              <p:cNvSpPr txBox="1"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3</a:t>
                </a:r>
              </a:p>
            </p:txBody>
          </p:sp>
        </p:grpSp>
      </p:grpSp>
      <p:sp>
        <p:nvSpPr>
          <p:cNvPr id="112" name="Flowchart: Connector 111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3534400" y="1562100"/>
            <a:ext cx="936000" cy="936000"/>
          </a:xfrm>
          <a:prstGeom prst="flowChartConnector">
            <a:avLst/>
          </a:prstGeom>
          <a:solidFill>
            <a:schemeClr val="bg1"/>
          </a:solidFill>
          <a:ln w="5715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" panose="02000000000000000000" pitchFamily="2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7389" y="2028825"/>
            <a:ext cx="771525" cy="8016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998913" y="2028825"/>
            <a:ext cx="0" cy="8016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98914" y="2028825"/>
            <a:ext cx="771525" cy="8016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98913" y="2028825"/>
            <a:ext cx="1543050" cy="8016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962276" y="3357564"/>
            <a:ext cx="530225" cy="765175"/>
            <a:chOff x="2454657" y="2623833"/>
            <a:chExt cx="530267" cy="763933"/>
          </a:xfrm>
        </p:grpSpPr>
        <p:grpSp>
          <p:nvGrpSpPr>
            <p:cNvPr id="72" name="Group 137"/>
            <p:cNvGrpSpPr>
              <a:grpSpLocks/>
            </p:cNvGrpSpPr>
            <p:nvPr/>
          </p:nvGrpSpPr>
          <p:grpSpPr bwMode="auto">
            <a:xfrm>
              <a:off x="2454657" y="2857500"/>
              <a:ext cx="530267" cy="530266"/>
              <a:chOff x="1219200" y="1574516"/>
              <a:chExt cx="530267" cy="530266"/>
            </a:xfrm>
          </p:grpSpPr>
          <p:sp>
            <p:nvSpPr>
              <p:cNvPr id="74" name="Flowchart: Connector 73"/>
              <p:cNvSpPr/>
              <p:nvPr>
                <p:custDataLst>
                  <p:tags r:id="rId64"/>
                </p:custDataLst>
              </p:nvPr>
            </p:nvSpPr>
            <p:spPr>
              <a:xfrm>
                <a:off x="1219200" y="1573832"/>
                <a:ext cx="530267" cy="530950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75" name="TextBox 139"/>
              <p:cNvSpPr txBox="1"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noFill/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3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>
            <a:xfrm>
              <a:off x="2724553" y="2623833"/>
              <a:ext cx="0" cy="231399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190751" y="4122738"/>
            <a:ext cx="530225" cy="792162"/>
            <a:chOff x="1683065" y="3387766"/>
            <a:chExt cx="530267" cy="792782"/>
          </a:xfrm>
        </p:grpSpPr>
        <p:grpSp>
          <p:nvGrpSpPr>
            <p:cNvPr id="22" name="Group 25"/>
            <p:cNvGrpSpPr>
              <a:grpSpLocks/>
            </p:cNvGrpSpPr>
            <p:nvPr/>
          </p:nvGrpSpPr>
          <p:grpSpPr bwMode="auto">
            <a:xfrm>
              <a:off x="1683065" y="3650282"/>
              <a:ext cx="530267" cy="530266"/>
              <a:chOff x="1219200" y="1574516"/>
              <a:chExt cx="530267" cy="530266"/>
            </a:xfrm>
          </p:grpSpPr>
          <p:sp>
            <p:nvSpPr>
              <p:cNvPr id="24" name="Flowchart: Connector 23"/>
              <p:cNvSpPr/>
              <p:nvPr>
                <p:custDataLst>
                  <p:tags r:id="rId62"/>
                </p:custDataLst>
              </p:nvPr>
            </p:nvSpPr>
            <p:spPr>
              <a:xfrm>
                <a:off x="1219200" y="1574142"/>
                <a:ext cx="530267" cy="530640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25" name="TextBox 9"/>
              <p:cNvSpPr txBox="1"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6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948199" y="3387766"/>
              <a:ext cx="0" cy="262142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47510" y="2859088"/>
            <a:ext cx="1132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X</a:t>
            </a:r>
            <a:r>
              <a:rPr lang="en-US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4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grpSp>
        <p:nvGrpSpPr>
          <p:cNvPr id="28" name="Group 2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190751" y="2830514"/>
            <a:ext cx="530225" cy="530225"/>
            <a:chOff x="1219200" y="1574516"/>
            <a:chExt cx="530267" cy="530266"/>
          </a:xfrm>
        </p:grpSpPr>
        <p:sp>
          <p:nvSpPr>
            <p:cNvPr id="29" name="Flowchart: Connector 28"/>
            <p:cNvSpPr/>
            <p:nvPr>
              <p:custDataLst>
                <p:tags r:id="rId60"/>
              </p:custDataLst>
            </p:nvPr>
          </p:nvSpPr>
          <p:spPr>
            <a:xfrm>
              <a:off x="1219200" y="1574516"/>
              <a:ext cx="530267" cy="530266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53585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0" name="TextBox 151"/>
            <p:cNvSpPr txBox="1"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1337318" y="1698032"/>
              <a:ext cx="298217" cy="281661"/>
            </a:xfrm>
            <a:prstGeom prst="flowChartConnector">
              <a:avLst/>
            </a:prstGeom>
            <a:noFill/>
            <a:ln w="38100">
              <a:noFill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latin typeface="Roboto" panose="02000000000000000000" pitchFamily="2" charset="0"/>
                </a:defRPr>
              </a:lvl1pPr>
              <a:lvl2pPr>
                <a:defRPr>
                  <a:latin typeface="+mn-lt"/>
                </a:defRPr>
              </a:lvl2pPr>
              <a:lvl3pPr>
                <a:defRPr>
                  <a:latin typeface="+mn-lt"/>
                </a:defRPr>
              </a:lvl3pPr>
              <a:lvl4pPr>
                <a:defRPr>
                  <a:latin typeface="+mn-lt"/>
                </a:defRPr>
              </a:lvl4pPr>
              <a:lvl5pPr>
                <a:defRPr>
                  <a:latin typeface="+mn-lt"/>
                </a:defRPr>
              </a:lvl5pPr>
              <a:lvl6pPr>
                <a:defRPr>
                  <a:latin typeface="+mn-lt"/>
                </a:defRPr>
              </a:lvl6pPr>
              <a:lvl7pPr>
                <a:defRPr>
                  <a:latin typeface="+mn-lt"/>
                </a:defRPr>
              </a:lvl7pPr>
              <a:lvl8pPr>
                <a:defRPr>
                  <a:latin typeface="+mn-lt"/>
                </a:defRPr>
              </a:lvl8pPr>
              <a:lvl9pPr>
                <a:defRPr>
                  <a:latin typeface="+mn-lt"/>
                </a:defRPr>
              </a:lvl9pPr>
            </a:lstStyle>
            <a:p>
              <a:r>
                <a:rPr lang="en-US" altLang="en-US" sz="2400" dirty="0">
                  <a:solidFill>
                    <a:srgbClr val="53585E"/>
                  </a:solidFill>
                </a:rPr>
                <a:t>1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962276" y="2830514"/>
            <a:ext cx="530225" cy="530225"/>
            <a:chOff x="1219200" y="1574516"/>
            <a:chExt cx="530267" cy="530266"/>
          </a:xfrm>
        </p:grpSpPr>
        <p:sp>
          <p:nvSpPr>
            <p:cNvPr id="32" name="Flowchart: Connector 31"/>
            <p:cNvSpPr/>
            <p:nvPr>
              <p:custDataLst>
                <p:tags r:id="rId58"/>
              </p:custDataLst>
            </p:nvPr>
          </p:nvSpPr>
          <p:spPr>
            <a:xfrm>
              <a:off x="1219200" y="1574516"/>
              <a:ext cx="530267" cy="530266"/>
            </a:xfrm>
            <a:prstGeom prst="flowChartConnector">
              <a:avLst/>
            </a:prstGeom>
            <a:solidFill>
              <a:schemeClr val="bg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53585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3" name="TextBox 154"/>
            <p:cNvSpPr txBox="1"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1325641" y="1677710"/>
              <a:ext cx="314596" cy="319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53585E"/>
                  </a:solidFill>
                  <a:latin typeface="Roboto" panose="02000000000000000000" pitchFamily="2" charset="0"/>
                </a:rPr>
                <a:t>1</a:t>
              </a:r>
            </a:p>
          </p:txBody>
        </p:sp>
      </p:grpSp>
      <p:grpSp>
        <p:nvGrpSpPr>
          <p:cNvPr id="34" name="Group 3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733801" y="2830514"/>
            <a:ext cx="530225" cy="530225"/>
            <a:chOff x="1219200" y="1574516"/>
            <a:chExt cx="530267" cy="530266"/>
          </a:xfrm>
        </p:grpSpPr>
        <p:sp>
          <p:nvSpPr>
            <p:cNvPr id="35" name="Flowchart: Connector 34"/>
            <p:cNvSpPr/>
            <p:nvPr>
              <p:custDataLst>
                <p:tags r:id="rId56"/>
              </p:custDataLst>
            </p:nvPr>
          </p:nvSpPr>
          <p:spPr>
            <a:xfrm>
              <a:off x="1219200" y="1574516"/>
              <a:ext cx="530267" cy="530266"/>
            </a:xfrm>
            <a:prstGeom prst="flowChartConnector">
              <a:avLst/>
            </a:prstGeom>
            <a:solidFill>
              <a:schemeClr val="bg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53585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6" name="TextBox 157"/>
            <p:cNvSpPr txBox="1"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1219201" y="1587284"/>
              <a:ext cx="530266" cy="517498"/>
            </a:xfrm>
            <a:prstGeom prst="flowChartConnector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53585E"/>
                  </a:solidFill>
                  <a:latin typeface="Roboto" panose="02000000000000000000" pitchFamily="2" charset="0"/>
                </a:rPr>
                <a:t>1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505326" y="2830514"/>
            <a:ext cx="530225" cy="530225"/>
            <a:chOff x="1219200" y="1574516"/>
            <a:chExt cx="530267" cy="530266"/>
          </a:xfrm>
        </p:grpSpPr>
        <p:sp>
          <p:nvSpPr>
            <p:cNvPr id="38" name="Flowchart: Connector 37"/>
            <p:cNvSpPr/>
            <p:nvPr>
              <p:custDataLst>
                <p:tags r:id="rId54"/>
              </p:custDataLst>
            </p:nvPr>
          </p:nvSpPr>
          <p:spPr>
            <a:xfrm>
              <a:off x="1219200" y="1574516"/>
              <a:ext cx="530267" cy="530266"/>
            </a:xfrm>
            <a:prstGeom prst="flowChartConnector">
              <a:avLst/>
            </a:prstGeom>
            <a:solidFill>
              <a:schemeClr val="bg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53585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9" name="TextBox 160"/>
            <p:cNvSpPr txBox="1"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1219201" y="1587284"/>
              <a:ext cx="530266" cy="517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53585E"/>
                  </a:solidFill>
                  <a:latin typeface="Roboto" panose="02000000000000000000" pitchFamily="2" charset="0"/>
                </a:rPr>
                <a:t>1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276851" y="2830514"/>
            <a:ext cx="530225" cy="530225"/>
            <a:chOff x="1219200" y="1574516"/>
            <a:chExt cx="530267" cy="530266"/>
          </a:xfrm>
        </p:grpSpPr>
        <p:sp>
          <p:nvSpPr>
            <p:cNvPr id="41" name="Flowchart: Connector 40"/>
            <p:cNvSpPr/>
            <p:nvPr>
              <p:custDataLst>
                <p:tags r:id="rId52"/>
              </p:custDataLst>
            </p:nvPr>
          </p:nvSpPr>
          <p:spPr>
            <a:xfrm>
              <a:off x="1219200" y="1574516"/>
              <a:ext cx="530267" cy="530266"/>
            </a:xfrm>
            <a:prstGeom prst="flowChartConnector">
              <a:avLst/>
            </a:prstGeom>
            <a:solidFill>
              <a:schemeClr val="bg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53585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42" name="TextBox 163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1219201" y="1587284"/>
              <a:ext cx="530266" cy="517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53585E"/>
                  </a:solidFill>
                  <a:latin typeface="Roboto" panose="02000000000000000000" pitchFamily="2" charset="0"/>
                </a:rPr>
                <a:t>1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565526" y="1593851"/>
            <a:ext cx="868363" cy="868363"/>
            <a:chOff x="2592992" y="859457"/>
            <a:chExt cx="868752" cy="868752"/>
          </a:xfrm>
        </p:grpSpPr>
        <p:sp>
          <p:nvSpPr>
            <p:cNvPr id="48" name="Flowchart: Connector 47"/>
            <p:cNvSpPr/>
            <p:nvPr>
              <p:custDataLst>
                <p:tags r:id="rId50"/>
              </p:custDataLst>
            </p:nvPr>
          </p:nvSpPr>
          <p:spPr>
            <a:xfrm>
              <a:off x="2592992" y="859457"/>
              <a:ext cx="868752" cy="868752"/>
            </a:xfrm>
            <a:prstGeom prst="flowChartConnector">
              <a:avLst/>
            </a:prstGeom>
            <a:solidFill>
              <a:schemeClr val="bg1"/>
            </a:solidFill>
            <a:ln w="57150" cap="flat" cmpd="sng" algn="ctr">
              <a:solidFill>
                <a:srgbClr val="603285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49" name="TextBox 166"/>
            <p:cNvSpPr txBox="1"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629668" y="1152957"/>
              <a:ext cx="787179" cy="285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bg-BG" altLang="en-US" sz="2400" b="1" dirty="0">
                  <a:solidFill>
                    <a:srgbClr val="53585E"/>
                  </a:solidFill>
                  <a:latin typeface="Roboto" panose="02000000000000000000" pitchFamily="2" charset="0"/>
                </a:rPr>
                <a:t>ВИЕ</a:t>
              </a:r>
              <a:endParaRPr lang="en-US" altLang="en-US" sz="2400" b="1" dirty="0">
                <a:solidFill>
                  <a:srgbClr val="53585E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50" name="TextBox 4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46144" y="2859088"/>
            <a:ext cx="853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5 </a:t>
            </a:r>
            <a:r>
              <a:rPr lang="bg-BG" alt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СФБ</a:t>
            </a:r>
            <a:endParaRPr lang="en-US" alt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773021" y="3630931"/>
            <a:ext cx="10262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15 </a:t>
            </a:r>
            <a:r>
              <a:rPr lang="bg-BG" alt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СФБ</a:t>
            </a:r>
            <a:endParaRPr lang="en-US" alt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773021" y="4424998"/>
            <a:ext cx="10262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30 </a:t>
            </a:r>
            <a:r>
              <a:rPr lang="bg-BG" alt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СФБ</a:t>
            </a:r>
            <a:endParaRPr lang="en-US" alt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913566" y="2857501"/>
            <a:ext cx="1128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20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b="1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b="1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747510" y="3627438"/>
            <a:ext cx="1132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X</a:t>
            </a:r>
            <a:r>
              <a:rPr lang="en-US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4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747510" y="4421188"/>
            <a:ext cx="1132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X</a:t>
            </a:r>
            <a:r>
              <a:rPr lang="en-US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4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913566" y="3627438"/>
            <a:ext cx="1128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60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b="1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b="1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737235" y="4414838"/>
            <a:ext cx="1305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120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b="1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b="1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8" name="Arc 57"/>
          <p:cNvSpPr/>
          <p:nvPr>
            <p:custDataLst>
              <p:tags r:id="rId20"/>
            </p:custDataLst>
          </p:nvPr>
        </p:nvSpPr>
        <p:spPr>
          <a:xfrm rot="10800000">
            <a:off x="1498601" y="2028826"/>
            <a:ext cx="3178175" cy="1204913"/>
          </a:xfrm>
          <a:prstGeom prst="arc">
            <a:avLst>
              <a:gd name="adj1" fmla="val 20139955"/>
              <a:gd name="adj2" fmla="val 6026911"/>
            </a:avLst>
          </a:prstGeom>
          <a:ln w="38100">
            <a:solidFill>
              <a:schemeClr val="bg1">
                <a:lumMod val="8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02792" y="2216345"/>
            <a:ext cx="154241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en-US" sz="1400" dirty="0" smtClean="0">
                <a:solidFill>
                  <a:srgbClr val="53585E"/>
                </a:solidFill>
                <a:latin typeface="Roboto" panose="02000000000000000000" pitchFamily="2" charset="0"/>
              </a:rPr>
              <a:t>Спонсорирате </a:t>
            </a:r>
            <a:r>
              <a:rPr lang="en-US" altLang="en-US" sz="1400" dirty="0">
                <a:solidFill>
                  <a:srgbClr val="53585E"/>
                </a:solidFill>
                <a:latin typeface="Roboto" panose="02000000000000000000" pitchFamily="2" charset="0"/>
              </a:rPr>
              <a:t>5</a:t>
            </a:r>
          </a:p>
        </p:txBody>
      </p:sp>
      <p:sp>
        <p:nvSpPr>
          <p:cNvPr id="60" name="Arc 59"/>
          <p:cNvSpPr/>
          <p:nvPr>
            <p:custDataLst>
              <p:tags r:id="rId22"/>
            </p:custDataLst>
          </p:nvPr>
        </p:nvSpPr>
        <p:spPr>
          <a:xfrm rot="16435761">
            <a:off x="1635125" y="2725738"/>
            <a:ext cx="711200" cy="1612900"/>
          </a:xfrm>
          <a:prstGeom prst="arc">
            <a:avLst>
              <a:gd name="adj1" fmla="val 10082364"/>
              <a:gd name="adj2" fmla="val 0"/>
            </a:avLst>
          </a:prstGeom>
          <a:ln w="38100">
            <a:solidFill>
              <a:schemeClr val="bg1">
                <a:lumMod val="8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08000" y="3302000"/>
            <a:ext cx="1537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en-US" sz="1400" dirty="0" smtClean="0">
                <a:solidFill>
                  <a:srgbClr val="53585E"/>
                </a:solidFill>
                <a:latin typeface="Roboto" panose="02000000000000000000" pitchFamily="2" charset="0"/>
              </a:rPr>
              <a:t>Спонсорират х</a:t>
            </a:r>
            <a:r>
              <a:rPr lang="en-US" altLang="en-US" sz="1400" dirty="0" smtClean="0">
                <a:solidFill>
                  <a:srgbClr val="53585E"/>
                </a:solidFill>
                <a:latin typeface="Roboto" panose="02000000000000000000" pitchFamily="2" charset="0"/>
              </a:rPr>
              <a:t>3</a:t>
            </a:r>
            <a:endParaRPr lang="en-US" altLang="en-US" sz="1400" dirty="0">
              <a:solidFill>
                <a:srgbClr val="53585E"/>
              </a:solidFill>
              <a:latin typeface="Roboto" panose="02000000000000000000" pitchFamily="2" charset="0"/>
            </a:endParaRPr>
          </a:p>
        </p:txBody>
      </p:sp>
      <p:sp>
        <p:nvSpPr>
          <p:cNvPr id="62" name="Arc 61"/>
          <p:cNvSpPr/>
          <p:nvPr>
            <p:custDataLst>
              <p:tags r:id="rId24"/>
            </p:custDataLst>
          </p:nvPr>
        </p:nvSpPr>
        <p:spPr>
          <a:xfrm rot="16435761">
            <a:off x="1631950" y="3548380"/>
            <a:ext cx="711200" cy="1612900"/>
          </a:xfrm>
          <a:prstGeom prst="arc">
            <a:avLst>
              <a:gd name="adj1" fmla="val 10082364"/>
              <a:gd name="adj2" fmla="val 0"/>
            </a:avLst>
          </a:prstGeom>
          <a:ln w="38100">
            <a:solidFill>
              <a:schemeClr val="bg1">
                <a:lumMod val="8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08000" y="4149923"/>
            <a:ext cx="1537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en-US" sz="1400" dirty="0" smtClean="0">
                <a:solidFill>
                  <a:srgbClr val="53585E"/>
                </a:solidFill>
                <a:latin typeface="Roboto" panose="02000000000000000000" pitchFamily="2" charset="0"/>
              </a:rPr>
              <a:t>Спонсорират х</a:t>
            </a:r>
            <a:r>
              <a:rPr lang="en-US" altLang="en-US" sz="1400" dirty="0" smtClean="0">
                <a:solidFill>
                  <a:srgbClr val="53585E"/>
                </a:solidFill>
                <a:latin typeface="Roboto" panose="02000000000000000000" pitchFamily="2" charset="0"/>
              </a:rPr>
              <a:t>2</a:t>
            </a:r>
            <a:endParaRPr lang="en-US" altLang="en-US" sz="1400" dirty="0">
              <a:solidFill>
                <a:srgbClr val="53585E"/>
              </a:solidFill>
              <a:latin typeface="Roboto" panose="02000000000000000000" pitchFamily="2" charset="0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741160" y="1751647"/>
            <a:ext cx="1132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X</a:t>
            </a:r>
            <a:r>
              <a:rPr lang="en-US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4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085133" y="1750060"/>
            <a:ext cx="952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4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b="1" dirty="0" err="1">
                <a:solidFill>
                  <a:schemeClr val="bg1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b="1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  <a:endParaRPr lang="en-US" altLang="en-US" sz="1400" b="1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grpSp>
        <p:nvGrpSpPr>
          <p:cNvPr id="76" name="Group 75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733801" y="3355976"/>
            <a:ext cx="530225" cy="766763"/>
            <a:chOff x="3226249" y="2621900"/>
            <a:chExt cx="530267" cy="765866"/>
          </a:xfrm>
        </p:grpSpPr>
        <p:grpSp>
          <p:nvGrpSpPr>
            <p:cNvPr id="77" name="Group 140"/>
            <p:cNvGrpSpPr>
              <a:grpSpLocks/>
            </p:cNvGrpSpPr>
            <p:nvPr/>
          </p:nvGrpSpPr>
          <p:grpSpPr bwMode="auto">
            <a:xfrm>
              <a:off x="3226249" y="2857500"/>
              <a:ext cx="530267" cy="530266"/>
              <a:chOff x="1219200" y="1574516"/>
              <a:chExt cx="530267" cy="530266"/>
            </a:xfrm>
          </p:grpSpPr>
          <p:sp>
            <p:nvSpPr>
              <p:cNvPr id="79" name="Flowchart: Connector 78"/>
              <p:cNvSpPr/>
              <p:nvPr>
                <p:custDataLst>
                  <p:tags r:id="rId48"/>
                </p:custDataLst>
              </p:nvPr>
            </p:nvSpPr>
            <p:spPr>
              <a:xfrm>
                <a:off x="1219200" y="1575177"/>
                <a:ext cx="530267" cy="529605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80" name="TextBox 142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3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3500909" y="2621900"/>
              <a:ext cx="0" cy="231504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4505326" y="3354388"/>
            <a:ext cx="530225" cy="768350"/>
            <a:chOff x="3997841" y="2619967"/>
            <a:chExt cx="530267" cy="767799"/>
          </a:xfrm>
        </p:grpSpPr>
        <p:grpSp>
          <p:nvGrpSpPr>
            <p:cNvPr id="82" name="Group 143"/>
            <p:cNvGrpSpPr>
              <a:grpSpLocks/>
            </p:cNvGrpSpPr>
            <p:nvPr/>
          </p:nvGrpSpPr>
          <p:grpSpPr bwMode="auto">
            <a:xfrm>
              <a:off x="3997841" y="2857500"/>
              <a:ext cx="530267" cy="530266"/>
              <a:chOff x="1219200" y="1574516"/>
              <a:chExt cx="530267" cy="530266"/>
            </a:xfrm>
          </p:grpSpPr>
          <p:sp>
            <p:nvSpPr>
              <p:cNvPr id="84" name="Flowchart: Connector 83"/>
              <p:cNvSpPr/>
              <p:nvPr>
                <p:custDataLst>
                  <p:tags r:id="rId46"/>
                </p:custDataLst>
              </p:nvPr>
            </p:nvSpPr>
            <p:spPr>
              <a:xfrm>
                <a:off x="1219200" y="1574938"/>
                <a:ext cx="530267" cy="529844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85" name="TextBox 145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3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>
            <a:xfrm>
              <a:off x="4277263" y="2619967"/>
              <a:ext cx="0" cy="231609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>
            <a:grpSpLocks/>
          </p:cNvGrpSpPr>
          <p:nvPr>
            <p:custDataLst>
              <p:tags r:id="rId30"/>
            </p:custDataLst>
          </p:nvPr>
        </p:nvGrpSpPr>
        <p:grpSpPr bwMode="auto">
          <a:xfrm>
            <a:off x="5276851" y="3352800"/>
            <a:ext cx="530225" cy="769938"/>
            <a:chOff x="4769433" y="2618034"/>
            <a:chExt cx="530267" cy="769732"/>
          </a:xfrm>
        </p:grpSpPr>
        <p:grpSp>
          <p:nvGrpSpPr>
            <p:cNvPr id="87" name="Group 146"/>
            <p:cNvGrpSpPr>
              <a:grpSpLocks/>
            </p:cNvGrpSpPr>
            <p:nvPr/>
          </p:nvGrpSpPr>
          <p:grpSpPr bwMode="auto">
            <a:xfrm>
              <a:off x="4769433" y="2857500"/>
              <a:ext cx="530267" cy="530266"/>
              <a:chOff x="1219200" y="1574516"/>
              <a:chExt cx="530267" cy="530266"/>
            </a:xfrm>
          </p:grpSpPr>
          <p:sp>
            <p:nvSpPr>
              <p:cNvPr id="89" name="Flowchart: Connector 88"/>
              <p:cNvSpPr/>
              <p:nvPr>
                <p:custDataLst>
                  <p:tags r:id="rId44"/>
                </p:custDataLst>
              </p:nvPr>
            </p:nvSpPr>
            <p:spPr>
              <a:xfrm>
                <a:off x="1219200" y="1574699"/>
                <a:ext cx="530267" cy="530083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90" name="TextBox 148"/>
              <p:cNvSpPr txBox="1"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3</a:t>
                </a:r>
              </a:p>
            </p:txBody>
          </p:sp>
        </p:grpSp>
        <p:cxnSp>
          <p:nvCxnSpPr>
            <p:cNvPr id="88" name="Straight Connector 87"/>
            <p:cNvCxnSpPr/>
            <p:nvPr/>
          </p:nvCxnSpPr>
          <p:spPr>
            <a:xfrm>
              <a:off x="5053619" y="2618034"/>
              <a:ext cx="0" cy="231713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>
            <a:off x="2962276" y="4125914"/>
            <a:ext cx="530225" cy="788987"/>
            <a:chOff x="2454657" y="3390900"/>
            <a:chExt cx="530267" cy="789648"/>
          </a:xfrm>
        </p:grpSpPr>
        <p:grpSp>
          <p:nvGrpSpPr>
            <p:cNvPr id="92" name="Group 118"/>
            <p:cNvGrpSpPr>
              <a:grpSpLocks/>
            </p:cNvGrpSpPr>
            <p:nvPr/>
          </p:nvGrpSpPr>
          <p:grpSpPr bwMode="auto">
            <a:xfrm>
              <a:off x="2454657" y="3650282"/>
              <a:ext cx="530267" cy="530266"/>
              <a:chOff x="1219200" y="1574516"/>
              <a:chExt cx="530267" cy="530266"/>
            </a:xfrm>
          </p:grpSpPr>
          <p:sp>
            <p:nvSpPr>
              <p:cNvPr id="94" name="Flowchart: Connector 93"/>
              <p:cNvSpPr/>
              <p:nvPr>
                <p:custDataLst>
                  <p:tags r:id="rId42"/>
                </p:custDataLst>
              </p:nvPr>
            </p:nvSpPr>
            <p:spPr>
              <a:xfrm>
                <a:off x="1219200" y="1574113"/>
                <a:ext cx="530267" cy="530669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95" name="TextBox 120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6</a:t>
                </a:r>
              </a:p>
            </p:txBody>
          </p:sp>
        </p:grpSp>
        <p:cxnSp>
          <p:nvCxnSpPr>
            <p:cNvPr id="93" name="Straight Connector 92"/>
            <p:cNvCxnSpPr/>
            <p:nvPr/>
          </p:nvCxnSpPr>
          <p:spPr>
            <a:xfrm>
              <a:off x="2718203" y="3390900"/>
              <a:ext cx="0" cy="26215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>
            <a:grpSpLocks/>
          </p:cNvGrpSpPr>
          <p:nvPr>
            <p:custDataLst>
              <p:tags r:id="rId32"/>
            </p:custDataLst>
          </p:nvPr>
        </p:nvGrpSpPr>
        <p:grpSpPr bwMode="auto">
          <a:xfrm>
            <a:off x="3733801" y="4125914"/>
            <a:ext cx="530225" cy="788987"/>
            <a:chOff x="3226249" y="3390900"/>
            <a:chExt cx="530267" cy="789648"/>
          </a:xfrm>
        </p:grpSpPr>
        <p:grpSp>
          <p:nvGrpSpPr>
            <p:cNvPr id="97" name="Group 122"/>
            <p:cNvGrpSpPr>
              <a:grpSpLocks/>
            </p:cNvGrpSpPr>
            <p:nvPr/>
          </p:nvGrpSpPr>
          <p:grpSpPr bwMode="auto">
            <a:xfrm>
              <a:off x="3226249" y="3650282"/>
              <a:ext cx="530267" cy="530266"/>
              <a:chOff x="1219200" y="1574516"/>
              <a:chExt cx="530267" cy="530266"/>
            </a:xfrm>
          </p:grpSpPr>
          <p:sp>
            <p:nvSpPr>
              <p:cNvPr id="99" name="Flowchart: Connector 98"/>
              <p:cNvSpPr/>
              <p:nvPr>
                <p:custDataLst>
                  <p:tags r:id="rId40"/>
                </p:custDataLst>
              </p:nvPr>
            </p:nvSpPr>
            <p:spPr>
              <a:xfrm>
                <a:off x="1219200" y="1574113"/>
                <a:ext cx="530267" cy="530669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100" name="TextBox 126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6</a:t>
                </a:r>
              </a:p>
            </p:txBody>
          </p:sp>
        </p:grpSp>
        <p:cxnSp>
          <p:nvCxnSpPr>
            <p:cNvPr id="98" name="Straight Connector 97"/>
            <p:cNvCxnSpPr/>
            <p:nvPr/>
          </p:nvCxnSpPr>
          <p:spPr>
            <a:xfrm>
              <a:off x="3497734" y="3390900"/>
              <a:ext cx="0" cy="26215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4505326" y="4125914"/>
            <a:ext cx="530225" cy="788987"/>
            <a:chOff x="3997841" y="3390900"/>
            <a:chExt cx="530267" cy="789648"/>
          </a:xfrm>
        </p:grpSpPr>
        <p:grpSp>
          <p:nvGrpSpPr>
            <p:cNvPr id="102" name="Group 127"/>
            <p:cNvGrpSpPr>
              <a:grpSpLocks/>
            </p:cNvGrpSpPr>
            <p:nvPr/>
          </p:nvGrpSpPr>
          <p:grpSpPr bwMode="auto">
            <a:xfrm>
              <a:off x="3997841" y="3650282"/>
              <a:ext cx="530267" cy="530266"/>
              <a:chOff x="1219200" y="1574516"/>
              <a:chExt cx="530267" cy="530266"/>
            </a:xfrm>
          </p:grpSpPr>
          <p:sp>
            <p:nvSpPr>
              <p:cNvPr id="104" name="Flowchart: Connector 103"/>
              <p:cNvSpPr/>
              <p:nvPr>
                <p:custDataLst>
                  <p:tags r:id="rId38"/>
                </p:custDataLst>
              </p:nvPr>
            </p:nvSpPr>
            <p:spPr>
              <a:xfrm>
                <a:off x="1219200" y="1574113"/>
                <a:ext cx="530267" cy="530669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105" name="TextBox 129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6</a:t>
                </a: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4267737" y="3390900"/>
              <a:ext cx="0" cy="26215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5276851" y="4125914"/>
            <a:ext cx="530225" cy="788987"/>
            <a:chOff x="4769433" y="3390900"/>
            <a:chExt cx="530267" cy="789648"/>
          </a:xfrm>
        </p:grpSpPr>
        <p:grpSp>
          <p:nvGrpSpPr>
            <p:cNvPr id="107" name="Group 130"/>
            <p:cNvGrpSpPr>
              <a:grpSpLocks/>
            </p:cNvGrpSpPr>
            <p:nvPr/>
          </p:nvGrpSpPr>
          <p:grpSpPr bwMode="auto">
            <a:xfrm>
              <a:off x="4769433" y="3650282"/>
              <a:ext cx="530267" cy="530266"/>
              <a:chOff x="1219200" y="1574516"/>
              <a:chExt cx="530267" cy="530266"/>
            </a:xfrm>
          </p:grpSpPr>
          <p:sp>
            <p:nvSpPr>
              <p:cNvPr id="109" name="Flowchart: Connector 108"/>
              <p:cNvSpPr/>
              <p:nvPr>
                <p:custDataLst>
                  <p:tags r:id="rId36"/>
                </p:custDataLst>
              </p:nvPr>
            </p:nvSpPr>
            <p:spPr>
              <a:xfrm>
                <a:off x="1219200" y="1574113"/>
                <a:ext cx="530267" cy="530669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53585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110" name="TextBox 132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219201" y="1587284"/>
                <a:ext cx="530266" cy="517498"/>
              </a:xfrm>
              <a:prstGeom prst="rect">
                <a:avLst/>
              </a:prstGeom>
              <a:ln w="38100">
                <a:noFill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53585E"/>
                    </a:solidFill>
                    <a:latin typeface="Roboto" panose="02000000000000000000" pitchFamily="2" charset="0"/>
                  </a:rPr>
                  <a:t>6</a:t>
                </a:r>
              </a:p>
            </p:txBody>
          </p:sp>
        </p:grpSp>
        <p:cxnSp>
          <p:nvCxnSpPr>
            <p:cNvPr id="108" name="Straight Connector 107"/>
            <p:cNvCxnSpPr/>
            <p:nvPr/>
          </p:nvCxnSpPr>
          <p:spPr>
            <a:xfrm>
              <a:off x="5029804" y="3390900"/>
              <a:ext cx="0" cy="26215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Box 110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354336" y="4978470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  <a:latin typeface="Roboto" panose="02000000000000000000" pitchFamily="2" charset="0"/>
              </a:rPr>
              <a:t>204</a:t>
            </a:r>
            <a:r>
              <a:rPr lang="bg-BG" altLang="en-US" b="1" dirty="0">
                <a:solidFill>
                  <a:srgbClr val="7030A0"/>
                </a:solidFill>
                <a:latin typeface="Roboto" panose="02000000000000000000" pitchFamily="2" charset="0"/>
              </a:rPr>
              <a:t> </a:t>
            </a:r>
            <a:r>
              <a:rPr lang="bg-BG" altLang="en-US" b="1" dirty="0" err="1">
                <a:solidFill>
                  <a:srgbClr val="7030A0"/>
                </a:solidFill>
                <a:latin typeface="Roboto" panose="02000000000000000000" pitchFamily="2" charset="0"/>
              </a:rPr>
              <a:t>б.т</a:t>
            </a:r>
            <a:r>
              <a:rPr lang="bg-BG" altLang="en-US" b="1" dirty="0">
                <a:solidFill>
                  <a:srgbClr val="7030A0"/>
                </a:solidFill>
                <a:latin typeface="Roboto" panose="02000000000000000000" pitchFamily="2" charset="0"/>
              </a:rPr>
              <a:t>.</a:t>
            </a:r>
            <a:endParaRPr lang="en-US" altLang="en-US" b="1" dirty="0">
              <a:solidFill>
                <a:srgbClr val="7030A0"/>
              </a:solidFill>
              <a:latin typeface="Roboto" panose="02000000000000000000" pitchFamily="2" charset="0"/>
            </a:endParaRP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0" y="256578"/>
            <a:ext cx="10160000" cy="6959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4800" spc="-150" dirty="0" smtClean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Как Форевър да </a:t>
            </a:r>
            <a:r>
              <a:rPr lang="ru-RU" sz="4800" b="1" spc="-150" dirty="0" smtClean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работи за вас</a:t>
            </a:r>
            <a:r>
              <a:rPr lang="en-US" sz="4800" b="1" spc="-150" dirty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?</a:t>
            </a:r>
            <a:endParaRPr lang="ru-RU" sz="4800" b="1" spc="-150" dirty="0">
              <a:solidFill>
                <a:srgbClr val="603285"/>
              </a:solidFill>
              <a:ea typeface="Roboto" panose="02000000000000000000" pitchFamily="2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54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5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5" grpId="0" animBg="1"/>
      <p:bldP spid="114" grpId="0" animBg="1"/>
      <p:bldP spid="113" grpId="0" animBg="1"/>
      <p:bldP spid="112" grpId="0" animBg="1"/>
      <p:bldP spid="27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9" grpId="0" animBg="1"/>
      <p:bldP spid="61" grpId="0" animBg="1"/>
      <p:bldP spid="63" grpId="0" animBg="1"/>
      <p:bldP spid="64" grpId="0"/>
      <p:bldP spid="65" grpId="0"/>
      <p:bldP spid="1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79438" y="607219"/>
            <a:ext cx="9001125" cy="4612481"/>
          </a:xfrm>
          <a:prstGeom prst="roundRect">
            <a:avLst>
              <a:gd name="adj" fmla="val 5148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68000">
                <a:schemeClr val="accent2"/>
              </a:gs>
              <a:gs pos="83000">
                <a:schemeClr val="accent2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9438" y="607219"/>
            <a:ext cx="9001125" cy="1426880"/>
          </a:xfrm>
          <a:prstGeom prst="round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786" y="607219"/>
            <a:ext cx="8766777" cy="143317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4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Предимства на маркетинговия план на Форевър</a:t>
            </a:r>
            <a:endParaRPr lang="en-US" sz="4000" spc="-12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7633" y="2047956"/>
            <a:ext cx="8007761" cy="2943144"/>
          </a:xfrm>
          <a:prstGeom prst="rect">
            <a:avLst/>
          </a:prstGeom>
        </p:spPr>
        <p:txBody>
          <a:bodyPr vert="horz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99988" lvl="0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</a:t>
            </a:r>
            <a:r>
              <a:rPr lang="bg-BG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 </a:t>
            </a:r>
            <a:r>
              <a:rPr lang="bg-BG" altLang="en-US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Бонусите се изплащат </a:t>
            </a:r>
            <a:r>
              <a:rPr lang="bg-BG" altLang="en-US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върху </a:t>
            </a:r>
            <a:r>
              <a:rPr lang="bg-BG" altLang="en-US" sz="2667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ПЦП</a:t>
            </a:r>
            <a:endParaRPr lang="en-US" altLang="en-US" sz="2667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 marL="299988" lvl="0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bg-BG" altLang="en-US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</a:t>
            </a:r>
            <a:r>
              <a:rPr lang="bg-BG" altLang="en-US" sz="2667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Постигнато </a:t>
            </a:r>
            <a:r>
              <a:rPr lang="bg-BG" altLang="en-US" sz="2667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ниво не се </a:t>
            </a:r>
            <a:r>
              <a:rPr lang="bg-BG" altLang="en-US" sz="2667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губи, ако поне веднъж на три години правите поръчка</a:t>
            </a:r>
            <a:endParaRPr lang="en-US" altLang="en-US" sz="2667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 marL="299988" lvl="0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bg-BG" altLang="en-US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Без изпреварвания в нива</a:t>
            </a:r>
            <a:endParaRPr lang="en-US" altLang="en-US" sz="2667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 marL="299988" lvl="0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bg-BG" altLang="en-US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Доказано добра </a:t>
            </a:r>
            <a:r>
              <a:rPr lang="bg-BG" altLang="en-US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история</a:t>
            </a:r>
            <a:endParaRPr lang="en-US" sz="2667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2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5" name="Rounded Rectangle 4" hidden="1"/>
          <p:cNvSpPr/>
          <p:nvPr/>
        </p:nvSpPr>
        <p:spPr>
          <a:xfrm>
            <a:off x="578652" y="613517"/>
            <a:ext cx="9001125" cy="1426880"/>
          </a:xfrm>
          <a:prstGeom prst="round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bg-BG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652" y="266700"/>
            <a:ext cx="9001125" cy="1433178"/>
          </a:xfrm>
        </p:spPr>
        <p:txBody>
          <a:bodyPr anchor="ctr" anchorCtr="0"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Light" charset="0"/>
              </a:rPr>
              <a:t>Форевър Ливинг Продъктс</a:t>
            </a:r>
            <a:br>
              <a:rPr lang="ru-RU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Light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Light" charset="0"/>
              </a:rPr>
              <a:t>МАРКЕТИНГОВ ПЛАН</a:t>
            </a:r>
            <a:endParaRPr lang="ru-RU" sz="4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25" y="4355939"/>
            <a:ext cx="1490775" cy="1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07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79438" y="607219"/>
            <a:ext cx="9001125" cy="4612481"/>
          </a:xfrm>
          <a:prstGeom prst="roundRect">
            <a:avLst>
              <a:gd name="adj" fmla="val 5148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68000">
                <a:schemeClr val="accent2"/>
              </a:gs>
              <a:gs pos="83000">
                <a:schemeClr val="accent2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9438" y="607219"/>
            <a:ext cx="9001125" cy="1426880"/>
          </a:xfrm>
          <a:prstGeom prst="round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786" y="607219"/>
            <a:ext cx="8766777" cy="1433178"/>
          </a:xfrm>
        </p:spPr>
        <p:txBody>
          <a:bodyPr anchor="ctr" anchorCtr="0">
            <a:normAutofit/>
          </a:bodyPr>
          <a:lstStyle/>
          <a:p>
            <a:pPr algn="l"/>
            <a:r>
              <a:rPr lang="ru-RU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Предимства на маркетинговия план на Форевър</a:t>
            </a:r>
            <a:endParaRPr lang="en-US" sz="4000" spc="-12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7632" y="1950001"/>
            <a:ext cx="8007761" cy="2943144"/>
          </a:xfrm>
          <a:prstGeom prst="rect">
            <a:avLst/>
          </a:prstGeom>
        </p:spPr>
        <p:txBody>
          <a:bodyPr vert="horz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99988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	</a:t>
            </a:r>
            <a:r>
              <a:rPr lang="ru-RU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Без нужда от продукти на склад</a:t>
            </a:r>
          </a:p>
          <a:p>
            <a:pPr marL="299988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ru-RU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Без </a:t>
            </a:r>
            <a:r>
              <a:rPr lang="ru-RU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инвестиции</a:t>
            </a:r>
          </a:p>
          <a:p>
            <a:pPr marL="299988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ru-RU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Продуктите </a:t>
            </a:r>
            <a:r>
              <a:rPr lang="ru-RU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са за консумация</a:t>
            </a:r>
          </a:p>
          <a:p>
            <a:pPr marL="299988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ru-RU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Финансова </a:t>
            </a:r>
            <a:r>
              <a:rPr lang="ru-RU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стабилност</a:t>
            </a:r>
          </a:p>
          <a:p>
            <a:pPr marL="299988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ru-RU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Затворен </a:t>
            </a:r>
            <a:r>
              <a:rPr lang="ru-RU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цикъл на производство</a:t>
            </a:r>
          </a:p>
          <a:p>
            <a:pPr marL="299988" indent="-299988" algn="l" fontAlgn="auto">
              <a:lnSpc>
                <a:spcPct val="100000"/>
              </a:lnSpc>
              <a:spcAft>
                <a:spcPts val="1000"/>
              </a:spcAft>
            </a:pPr>
            <a:r>
              <a:rPr lang="ru-RU" sz="2667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Международно </a:t>
            </a:r>
            <a:r>
              <a:rPr lang="ru-RU" sz="2667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присъствие</a:t>
            </a:r>
          </a:p>
        </p:txBody>
      </p:sp>
    </p:spTree>
    <p:extLst>
      <p:ext uri="{BB962C8B-B14F-4D97-AF65-F5344CB8AC3E}">
        <p14:creationId xmlns:p14="http://schemas.microsoft.com/office/powerpoint/2010/main" val="2964167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1912" r="-250" b="13714"/>
          <a:stretch/>
        </p:blipFill>
        <p:spPr>
          <a:xfrm>
            <a:off x="15240" y="0"/>
            <a:ext cx="1016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579438" y="661142"/>
            <a:ext cx="9001125" cy="4500563"/>
          </a:xfrm>
          <a:prstGeom prst="roundRect">
            <a:avLst>
              <a:gd name="adj" fmla="val 5148"/>
            </a:avLst>
          </a:prstGeom>
          <a:gradFill>
            <a:gsLst>
              <a:gs pos="30000">
                <a:srgbClr val="A0C743"/>
              </a:gs>
              <a:gs pos="100000">
                <a:srgbClr val="A0C743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9438" y="661142"/>
            <a:ext cx="9001125" cy="1426880"/>
          </a:xfrm>
          <a:prstGeom prst="roundRect">
            <a:avLst/>
          </a:prstGeom>
          <a:solidFill>
            <a:srgbClr val="A0C74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786" y="607219"/>
            <a:ext cx="8766777" cy="143317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47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Източници на доход</a:t>
            </a:r>
            <a:endParaRPr lang="en-US" sz="4750" spc="-12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7633" y="1790700"/>
            <a:ext cx="4314767" cy="29568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Печалба </a:t>
            </a:r>
            <a:r>
              <a:rPr lang="ru-RU" sz="233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от продажби</a:t>
            </a: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Печалба </a:t>
            </a:r>
            <a:r>
              <a:rPr lang="ru-RU" sz="233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от новус клиент</a:t>
            </a: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Лична </a:t>
            </a:r>
            <a:r>
              <a:rPr lang="ru-RU" sz="233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отстъпка</a:t>
            </a: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Бонус </a:t>
            </a:r>
            <a:r>
              <a:rPr lang="ru-RU" sz="233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от новус клиент</a:t>
            </a: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Групов </a:t>
            </a:r>
            <a:r>
              <a:rPr lang="ru-RU" sz="233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бонус</a:t>
            </a: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 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Лидерски бонус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8633" y="1790700"/>
            <a:ext cx="4314767" cy="29568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263525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	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Мениджър ОРЕЛ</a:t>
            </a:r>
          </a:p>
          <a:p>
            <a:pPr algn="l" defTabSz="263525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	Forever2Drive</a:t>
            </a:r>
            <a:endParaRPr lang="ru-RU" sz="2333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 algn="l" defTabSz="263525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	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Глобално </a:t>
            </a:r>
            <a:r>
              <a:rPr lang="ru-RU" sz="233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рали</a:t>
            </a:r>
          </a:p>
          <a:p>
            <a:pPr algn="l" defTabSz="263525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	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Програма</a:t>
            </a: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/>
            </a:r>
            <a:b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</a:b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	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CHAIRMAN’S BONUS</a:t>
            </a:r>
            <a:endParaRPr lang="ru-RU" sz="2333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 algn="l" defTabSz="263525" fontAlgn="auto">
              <a:lnSpc>
                <a:spcPct val="100000"/>
              </a:lnSpc>
              <a:spcAft>
                <a:spcPts val="1000"/>
              </a:spcAft>
            </a:pP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+	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Бонус</a:t>
            </a: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/>
            </a:r>
            <a:b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</a:br>
            <a:r>
              <a:rPr lang="en-US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	</a:t>
            </a:r>
            <a:r>
              <a:rPr lang="ru-RU" sz="2333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СКЪПОЦЕННИ КАМЪНИ</a:t>
            </a:r>
            <a:endParaRPr lang="ru-RU" sz="2333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>
            <a:spLocks noGrp="1"/>
          </p:cNvSpPr>
          <p:nvPr>
            <p:ph type="ctrTitle"/>
          </p:nvPr>
        </p:nvSpPr>
        <p:spPr>
          <a:xfrm>
            <a:off x="465138" y="390000"/>
            <a:ext cx="9001125" cy="57993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bg-BG" sz="3600" b="1" dirty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ТЕ </a:t>
            </a:r>
            <a:r>
              <a:rPr lang="bg-BG" sz="3600" b="1" dirty="0" smtClean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го направиха!</a:t>
            </a:r>
            <a:r>
              <a:rPr lang="bg-BG" sz="3600" dirty="0" smtClean="0">
                <a:solidFill>
                  <a:srgbClr val="603285"/>
                </a:solidFill>
                <a:ea typeface="Roboto" panose="02000000000000000000" pitchFamily="2" charset="0"/>
                <a:cs typeface="Helvetica Neue Light" charset="0"/>
              </a:rPr>
              <a:t> ВИЕ също можете!</a:t>
            </a:r>
            <a:endParaRPr lang="bg-BG" sz="3600" b="1" dirty="0">
              <a:solidFill>
                <a:srgbClr val="603285"/>
              </a:solidFill>
              <a:ea typeface="Roboto" panose="02000000000000000000" pitchFamily="2" charset="0"/>
              <a:cs typeface="Helvetica Neue Light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8327" y="1493764"/>
            <a:ext cx="2934494" cy="1735371"/>
            <a:chOff x="578327" y="1493764"/>
            <a:chExt cx="2934494" cy="17353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27" y="1493764"/>
              <a:ext cx="2934492" cy="1294110"/>
            </a:xfrm>
            <a:prstGeom prst="round2SameRect">
              <a:avLst>
                <a:gd name="adj1" fmla="val 7588"/>
                <a:gd name="adj2" fmla="val 0"/>
              </a:avLst>
            </a:prstGeom>
          </p:spPr>
        </p:pic>
        <p:sp>
          <p:nvSpPr>
            <p:cNvPr id="3" name="Round Same Side Corner Rectangle 2"/>
            <p:cNvSpPr/>
            <p:nvPr/>
          </p:nvSpPr>
          <p:spPr>
            <a:xfrm rot="10800000">
              <a:off x="579438" y="2674621"/>
              <a:ext cx="2933383" cy="554514"/>
            </a:xfrm>
            <a:prstGeom prst="round2SameRect">
              <a:avLst>
                <a:gd name="adj1" fmla="val 19768"/>
                <a:gd name="adj2" fmla="val 0"/>
              </a:avLst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579438" y="2705908"/>
              <a:ext cx="2933383" cy="503690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Иглика Величкова</a:t>
              </a:r>
            </a:p>
            <a:p>
              <a:r>
                <a:rPr lang="bg-BG" sz="15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инженер-геодезист</a:t>
              </a:r>
              <a:endParaRPr lang="bg-BG" sz="1333" dirty="0">
                <a:solidFill>
                  <a:srgbClr val="92D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8845" y="3335529"/>
            <a:ext cx="2934000" cy="1741824"/>
            <a:chOff x="578845" y="3335529"/>
            <a:chExt cx="2934000" cy="17418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45" y="3335529"/>
              <a:ext cx="2934000" cy="1293894"/>
            </a:xfrm>
            <a:prstGeom prst="round2SameRect">
              <a:avLst>
                <a:gd name="adj1" fmla="val 7588"/>
                <a:gd name="adj2" fmla="val 0"/>
              </a:avLst>
            </a:prstGeom>
          </p:spPr>
        </p:pic>
        <p:sp>
          <p:nvSpPr>
            <p:cNvPr id="25" name="Round Same Side Corner Rectangle 24"/>
            <p:cNvSpPr/>
            <p:nvPr/>
          </p:nvSpPr>
          <p:spPr>
            <a:xfrm rot="10800000">
              <a:off x="579438" y="4522839"/>
              <a:ext cx="2933383" cy="554514"/>
            </a:xfrm>
            <a:prstGeom prst="round2SameRect">
              <a:avLst>
                <a:gd name="adj1" fmla="val 19768"/>
                <a:gd name="adj2" fmla="val 0"/>
              </a:avLst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579438" y="4554127"/>
              <a:ext cx="2933383" cy="503690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Йонка </a:t>
              </a:r>
              <a:r>
                <a:rPr lang="bg-BG" sz="1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Птухин</a:t>
              </a:r>
              <a:endParaRPr lang="bg-BG" sz="1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r>
                <a:rPr lang="bg-BG" sz="15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пенсионер</a:t>
              </a:r>
              <a:endParaRPr lang="bg-BG" sz="1333" dirty="0">
                <a:solidFill>
                  <a:srgbClr val="92D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41781" y="1485070"/>
            <a:ext cx="2938782" cy="1744064"/>
            <a:chOff x="6641781" y="1485070"/>
            <a:chExt cx="2938782" cy="174406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726" y="1485070"/>
              <a:ext cx="2935190" cy="1240376"/>
            </a:xfrm>
            <a:prstGeom prst="round2SameRect">
              <a:avLst>
                <a:gd name="adj1" fmla="val 7588"/>
                <a:gd name="adj2" fmla="val 0"/>
              </a:avLst>
            </a:prstGeom>
          </p:spPr>
        </p:pic>
        <p:sp>
          <p:nvSpPr>
            <p:cNvPr id="28" name="Round Same Side Corner Rectangle 27"/>
            <p:cNvSpPr/>
            <p:nvPr/>
          </p:nvSpPr>
          <p:spPr>
            <a:xfrm rot="10800000">
              <a:off x="6641781" y="2674620"/>
              <a:ext cx="2938781" cy="554514"/>
            </a:xfrm>
            <a:prstGeom prst="round2SameRect">
              <a:avLst>
                <a:gd name="adj1" fmla="val 19768"/>
                <a:gd name="adj2" fmla="val 0"/>
              </a:avLst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Title 1"/>
            <p:cNvSpPr txBox="1">
              <a:spLocks/>
            </p:cNvSpPr>
            <p:nvPr/>
          </p:nvSpPr>
          <p:spPr>
            <a:xfrm>
              <a:off x="6647180" y="2705908"/>
              <a:ext cx="2933383" cy="503690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Еленка Жекова</a:t>
              </a:r>
            </a:p>
            <a:p>
              <a:r>
                <a:rPr lang="bg-BG" sz="15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частен предприемач</a:t>
              </a:r>
              <a:endParaRPr lang="bg-BG" sz="1500" dirty="0">
                <a:solidFill>
                  <a:srgbClr val="92D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46929" y="3337081"/>
            <a:ext cx="2934000" cy="1740272"/>
            <a:chOff x="6646929" y="3337081"/>
            <a:chExt cx="2934000" cy="174027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929" y="3337081"/>
              <a:ext cx="2934000" cy="1293894"/>
            </a:xfrm>
            <a:prstGeom prst="round2SameRect">
              <a:avLst>
                <a:gd name="adj1" fmla="val 7588"/>
                <a:gd name="adj2" fmla="val 0"/>
              </a:avLst>
            </a:prstGeom>
          </p:spPr>
        </p:pic>
        <p:sp>
          <p:nvSpPr>
            <p:cNvPr id="31" name="Round Same Side Corner Rectangle 30"/>
            <p:cNvSpPr/>
            <p:nvPr/>
          </p:nvSpPr>
          <p:spPr>
            <a:xfrm rot="10800000">
              <a:off x="6647180" y="4522839"/>
              <a:ext cx="2933383" cy="554514"/>
            </a:xfrm>
            <a:prstGeom prst="round2SameRect">
              <a:avLst>
                <a:gd name="adj1" fmla="val 19768"/>
                <a:gd name="adj2" fmla="val 0"/>
              </a:avLst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6647180" y="4554127"/>
              <a:ext cx="2933383" cy="503690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Цветанка и Емил </a:t>
              </a:r>
              <a:r>
                <a:rPr lang="bg-BG" sz="1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Бурназки</a:t>
              </a:r>
              <a:endParaRPr lang="bg-BG" sz="1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r>
                <a:rPr lang="bg-BG" sz="15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математик и професор в БАН</a:t>
              </a:r>
              <a:endParaRPr lang="bg-BG" sz="1333" dirty="0">
                <a:solidFill>
                  <a:srgbClr val="92D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10255" y="1491858"/>
            <a:ext cx="2940000" cy="1737277"/>
            <a:chOff x="3610255" y="1491858"/>
            <a:chExt cx="2940000" cy="173727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255" y="1491858"/>
              <a:ext cx="2940000" cy="1296540"/>
            </a:xfrm>
            <a:prstGeom prst="round2SameRect">
              <a:avLst>
                <a:gd name="adj1" fmla="val 7588"/>
                <a:gd name="adj2" fmla="val 0"/>
              </a:avLst>
            </a:prstGeom>
          </p:spPr>
        </p:pic>
        <p:sp>
          <p:nvSpPr>
            <p:cNvPr id="34" name="Round Same Side Corner Rectangle 33"/>
            <p:cNvSpPr/>
            <p:nvPr/>
          </p:nvSpPr>
          <p:spPr>
            <a:xfrm rot="10800000">
              <a:off x="3613309" y="2674621"/>
              <a:ext cx="2933383" cy="554514"/>
            </a:xfrm>
            <a:prstGeom prst="round2SameRect">
              <a:avLst>
                <a:gd name="adj1" fmla="val 19768"/>
                <a:gd name="adj2" fmla="val 0"/>
              </a:avLst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3613309" y="2705908"/>
              <a:ext cx="2933383" cy="503690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Наталия и Милен </a:t>
              </a:r>
              <a:r>
                <a:rPr lang="bg-BG" sz="15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Врайкови</a:t>
              </a:r>
              <a:endParaRPr lang="bg-BG" sz="1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r>
                <a:rPr lang="bg-BG" sz="15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фризьор и счетоводител</a:t>
              </a:r>
              <a:endParaRPr lang="bg-BG" sz="1333" dirty="0">
                <a:solidFill>
                  <a:srgbClr val="92D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13306" y="3333397"/>
            <a:ext cx="2933386" cy="1743956"/>
            <a:chOff x="3613306" y="3333397"/>
            <a:chExt cx="2933386" cy="174395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3306" y="3333397"/>
              <a:ext cx="2933385" cy="1293623"/>
            </a:xfrm>
            <a:prstGeom prst="round2SameRect">
              <a:avLst>
                <a:gd name="adj1" fmla="val 7588"/>
                <a:gd name="adj2" fmla="val 0"/>
              </a:avLst>
            </a:prstGeom>
          </p:spPr>
        </p:pic>
        <p:sp>
          <p:nvSpPr>
            <p:cNvPr id="37" name="Round Same Side Corner Rectangle 36"/>
            <p:cNvSpPr/>
            <p:nvPr/>
          </p:nvSpPr>
          <p:spPr>
            <a:xfrm rot="10800000">
              <a:off x="3613309" y="4522839"/>
              <a:ext cx="2933383" cy="554514"/>
            </a:xfrm>
            <a:prstGeom prst="round2SameRect">
              <a:avLst>
                <a:gd name="adj1" fmla="val 19768"/>
                <a:gd name="adj2" fmla="val 0"/>
              </a:avLst>
            </a:prstGeom>
            <a:solidFill>
              <a:srgbClr val="603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Title 1"/>
            <p:cNvSpPr txBox="1">
              <a:spLocks/>
            </p:cNvSpPr>
            <p:nvPr/>
          </p:nvSpPr>
          <p:spPr>
            <a:xfrm>
              <a:off x="3613309" y="4554127"/>
              <a:ext cx="2933383" cy="503690"/>
            </a:xfrm>
            <a:prstGeom prst="rect">
              <a:avLst/>
            </a:prstGeom>
          </p:spPr>
          <p:txBody>
            <a:bodyPr vert="horz" wrap="square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Васил Парушев</a:t>
              </a:r>
            </a:p>
            <a:p>
              <a:r>
                <a:rPr lang="bg-BG" sz="15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финансист</a:t>
              </a:r>
              <a:endParaRPr lang="bg-BG" sz="1333" dirty="0">
                <a:solidFill>
                  <a:srgbClr val="92D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929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603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38" y="1409700"/>
            <a:ext cx="3080123" cy="25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79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33746"/>
          <a:stretch/>
        </p:blipFill>
        <p:spPr>
          <a:xfrm>
            <a:off x="1955800" y="2169561"/>
            <a:ext cx="5498592" cy="3545439"/>
          </a:xfrm>
          <a:prstGeom prst="rect">
            <a:avLst/>
          </a:prstGeom>
        </p:spPr>
      </p:pic>
      <p:sp>
        <p:nvSpPr>
          <p:cNvPr id="14338" name="TextBox 5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60600" y="3133504"/>
            <a:ext cx="4724400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2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Като помагате на </a:t>
            </a:r>
            <a:r>
              <a:rPr lang="bg-BG" altLang="en-US" sz="2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другите</a:t>
            </a:r>
            <a:r>
              <a:rPr lang="bg-BG" altLang="en-US" sz="2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да </a:t>
            </a:r>
            <a:r>
              <a:rPr lang="bg-BG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постигат</a:t>
            </a:r>
            <a:endParaRPr lang="cs-CZ" altLang="en-US" sz="29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това</a:t>
            </a:r>
            <a:r>
              <a:rPr lang="bg-BG" altLang="en-US" sz="2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което искат</a:t>
            </a:r>
            <a:r>
              <a:rPr lang="en-US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cs-CZ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cs-CZ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altLang="en-US" sz="29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Вие</a:t>
            </a:r>
            <a:r>
              <a:rPr lang="bg-BG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получавате</a:t>
            </a:r>
            <a:r>
              <a:rPr lang="cs-CZ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това</a:t>
            </a:r>
            <a:r>
              <a:rPr lang="cs-CZ" altLang="en-US" sz="2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bg-BG" altLang="en-US" sz="2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altLang="en-US" sz="2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което искате</a:t>
            </a:r>
            <a:r>
              <a:rPr lang="en-US" altLang="en-US" sz="2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  <p:sp>
        <p:nvSpPr>
          <p:cNvPr id="14341" name="TextBox 3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2763" y="285686"/>
            <a:ext cx="913130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4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Форевър Ливинг Продъктс</a:t>
            </a:r>
            <a:endParaRPr lang="cs-CZ" altLang="en-US" sz="4400" dirty="0" smtClean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48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Маркетингов </a:t>
            </a:r>
            <a:r>
              <a:rPr lang="bg-BG" altLang="en-US" sz="48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план</a:t>
            </a:r>
            <a:endParaRPr lang="en-US" altLang="en-US" sz="48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800" y="1866900"/>
            <a:ext cx="2895600" cy="3005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60400" y="1485900"/>
            <a:ext cx="1423765" cy="32952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2763" y="342901"/>
            <a:ext cx="9131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48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БОНУСНИ ТОЧКИ</a:t>
            </a:r>
            <a:endParaRPr lang="en-US" altLang="en-US" sz="48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</p:txBody>
      </p:sp>
      <p:sp>
        <p:nvSpPr>
          <p:cNvPr id="16393" name="TextBox 5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09256" y="1081381"/>
            <a:ext cx="7543800" cy="6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2400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Квалификациите и награждаванията зависят </a:t>
            </a:r>
            <a:r>
              <a:rPr lang="bg-BG" altLang="en-US" sz="2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/>
            </a:r>
            <a:br>
              <a:rPr lang="bg-BG" altLang="en-US" sz="2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</a:br>
            <a:r>
              <a:rPr lang="bg-BG" altLang="en-US" sz="2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от общия обем </a:t>
            </a:r>
            <a:r>
              <a:rPr lang="bg-BG" altLang="en-US" sz="2400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на продажбите</a:t>
            </a:r>
            <a:endParaRPr lang="en-US" altLang="en-US" sz="2400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27850" r="57197" b="27943"/>
          <a:stretch/>
        </p:blipFill>
        <p:spPr>
          <a:xfrm>
            <a:off x="836835" y="2940483"/>
            <a:ext cx="2536865" cy="25368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27850" r="26632" b="27943"/>
          <a:stretch/>
        </p:blipFill>
        <p:spPr>
          <a:xfrm>
            <a:off x="3098279" y="2906379"/>
            <a:ext cx="3207671" cy="25709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27850" r="26632" b="27943"/>
          <a:stretch/>
        </p:blipFill>
        <p:spPr>
          <a:xfrm>
            <a:off x="6074904" y="2910550"/>
            <a:ext cx="3207671" cy="2570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6" y="2168407"/>
            <a:ext cx="1865149" cy="3016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34" y="1977825"/>
            <a:ext cx="1280608" cy="2956533"/>
          </a:xfrm>
          <a:prstGeom prst="rect">
            <a:avLst/>
          </a:prstGeom>
        </p:spPr>
      </p:pic>
      <p:sp>
        <p:nvSpPr>
          <p:cNvPr id="41" name="Text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52996" y="4591775"/>
            <a:ext cx="1571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0</a:t>
            </a:r>
            <a:r>
              <a:rPr lang="en-US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.</a:t>
            </a:r>
            <a:r>
              <a:rPr lang="cs-CZ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100</a:t>
            </a:r>
            <a:r>
              <a:rPr lang="bg-BG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b="1" dirty="0" err="1">
                <a:solidFill>
                  <a:srgbClr val="53585E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.</a:t>
            </a:r>
            <a:endParaRPr lang="en-US" altLang="en-US" sz="2400" b="1" dirty="0">
              <a:solidFill>
                <a:srgbClr val="53585E"/>
              </a:solidFill>
              <a:latin typeface="Roboto" panose="02000000000000000000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33303" y="4594060"/>
            <a:ext cx="1571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0</a:t>
            </a:r>
            <a:r>
              <a:rPr lang="en-US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.0</a:t>
            </a:r>
            <a:r>
              <a:rPr lang="cs-CZ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61</a:t>
            </a:r>
            <a:r>
              <a:rPr lang="bg-BG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400" b="1" dirty="0" err="1">
                <a:solidFill>
                  <a:srgbClr val="53585E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.</a:t>
            </a:r>
            <a:endParaRPr lang="en-US" altLang="en-US" sz="2400" b="1" dirty="0">
              <a:solidFill>
                <a:srgbClr val="53585E"/>
              </a:solidFill>
              <a:latin typeface="Roboto" panose="02000000000000000000" pitchFamily="2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10795" y="4603350"/>
            <a:ext cx="1571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0</a:t>
            </a:r>
            <a:r>
              <a:rPr lang="en-US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.</a:t>
            </a: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101 </a:t>
            </a:r>
            <a:r>
              <a:rPr lang="bg-BG" altLang="en-US" sz="2400" b="1" dirty="0" err="1">
                <a:solidFill>
                  <a:srgbClr val="53585E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.</a:t>
            </a:r>
            <a:endParaRPr lang="en-US" altLang="en-US" sz="2400" b="1" dirty="0">
              <a:solidFill>
                <a:srgbClr val="53585E"/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03" y="1263805"/>
            <a:ext cx="3921169" cy="39211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  <p:bldP spid="41" grpId="0"/>
      <p:bldP spid="22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>
            <a:off x="5430376" y="965592"/>
            <a:ext cx="3905249" cy="3908425"/>
          </a:xfrm>
          <a:custGeom>
            <a:avLst/>
            <a:gdLst>
              <a:gd name="T0" fmla="*/ 4161 w 7532"/>
              <a:gd name="T1" fmla="*/ 7314 h 7532"/>
              <a:gd name="T2" fmla="*/ 4161 w 7532"/>
              <a:gd name="T3" fmla="*/ 7314 h 7532"/>
              <a:gd name="T4" fmla="*/ 7313 w 7532"/>
              <a:gd name="T5" fmla="*/ 3370 h 7532"/>
              <a:gd name="T6" fmla="*/ 3370 w 7532"/>
              <a:gd name="T7" fmla="*/ 219 h 7532"/>
              <a:gd name="T8" fmla="*/ 218 w 7532"/>
              <a:gd name="T9" fmla="*/ 4162 h 7532"/>
              <a:gd name="T10" fmla="*/ 4161 w 7532"/>
              <a:gd name="T11" fmla="*/ 7314 h 7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32" h="7532">
                <a:moveTo>
                  <a:pt x="4161" y="7314"/>
                </a:moveTo>
                <a:lnTo>
                  <a:pt x="4161" y="7314"/>
                </a:lnTo>
                <a:cubicBezTo>
                  <a:pt x="6121" y="7095"/>
                  <a:pt x="7532" y="5330"/>
                  <a:pt x="7313" y="3370"/>
                </a:cubicBezTo>
                <a:cubicBezTo>
                  <a:pt x="7095" y="1411"/>
                  <a:pt x="5329" y="0"/>
                  <a:pt x="3370" y="219"/>
                </a:cubicBezTo>
                <a:cubicBezTo>
                  <a:pt x="1411" y="437"/>
                  <a:pt x="0" y="2203"/>
                  <a:pt x="218" y="4162"/>
                </a:cubicBezTo>
                <a:cubicBezTo>
                  <a:pt x="437" y="6121"/>
                  <a:pt x="2202" y="7532"/>
                  <a:pt x="4161" y="7314"/>
                </a:cubicBezTo>
                <a:close/>
              </a:path>
            </a:pathLst>
          </a:custGeom>
          <a:solidFill>
            <a:srgbClr val="E7E7E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8" name="Freeform 9"/>
          <p:cNvSpPr>
            <a:spLocks/>
          </p:cNvSpPr>
          <p:nvPr/>
        </p:nvSpPr>
        <p:spPr bwMode="auto">
          <a:xfrm>
            <a:off x="5636550" y="1170842"/>
            <a:ext cx="3500437" cy="3502025"/>
          </a:xfrm>
          <a:custGeom>
            <a:avLst/>
            <a:gdLst>
              <a:gd name="T0" fmla="*/ 3729 w 6749"/>
              <a:gd name="T1" fmla="*/ 6553 h 6749"/>
              <a:gd name="T2" fmla="*/ 3729 w 6749"/>
              <a:gd name="T3" fmla="*/ 6553 h 6749"/>
              <a:gd name="T4" fmla="*/ 6553 w 6749"/>
              <a:gd name="T5" fmla="*/ 3020 h 6749"/>
              <a:gd name="T6" fmla="*/ 3020 w 6749"/>
              <a:gd name="T7" fmla="*/ 195 h 6749"/>
              <a:gd name="T8" fmla="*/ 196 w 6749"/>
              <a:gd name="T9" fmla="*/ 3729 h 6749"/>
              <a:gd name="T10" fmla="*/ 3729 w 6749"/>
              <a:gd name="T11" fmla="*/ 6553 h 6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49" h="6749">
                <a:moveTo>
                  <a:pt x="3729" y="6553"/>
                </a:moveTo>
                <a:lnTo>
                  <a:pt x="3729" y="6553"/>
                </a:lnTo>
                <a:cubicBezTo>
                  <a:pt x="5485" y="6357"/>
                  <a:pt x="6749" y="4775"/>
                  <a:pt x="6553" y="3020"/>
                </a:cubicBezTo>
                <a:cubicBezTo>
                  <a:pt x="6358" y="1264"/>
                  <a:pt x="4776" y="0"/>
                  <a:pt x="3020" y="195"/>
                </a:cubicBezTo>
                <a:cubicBezTo>
                  <a:pt x="1264" y="391"/>
                  <a:pt x="0" y="1973"/>
                  <a:pt x="196" y="3729"/>
                </a:cubicBezTo>
                <a:cubicBezTo>
                  <a:pt x="392" y="5484"/>
                  <a:pt x="1974" y="6749"/>
                  <a:pt x="3729" y="6553"/>
                </a:cubicBez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3" name="Freeform 7"/>
          <p:cNvSpPr>
            <a:spLocks/>
          </p:cNvSpPr>
          <p:nvPr/>
        </p:nvSpPr>
        <p:spPr bwMode="auto">
          <a:xfrm>
            <a:off x="5860588" y="1397392"/>
            <a:ext cx="3044824" cy="3044825"/>
          </a:xfrm>
          <a:custGeom>
            <a:avLst/>
            <a:gdLst>
              <a:gd name="T0" fmla="*/ 2626 w 5869"/>
              <a:gd name="T1" fmla="*/ 170 h 5869"/>
              <a:gd name="T2" fmla="*/ 2626 w 5869"/>
              <a:gd name="T3" fmla="*/ 170 h 5869"/>
              <a:gd name="T4" fmla="*/ 171 w 5869"/>
              <a:gd name="T5" fmla="*/ 3243 h 5869"/>
              <a:gd name="T6" fmla="*/ 3243 w 5869"/>
              <a:gd name="T7" fmla="*/ 5698 h 5869"/>
              <a:gd name="T8" fmla="*/ 5699 w 5869"/>
              <a:gd name="T9" fmla="*/ 2626 h 5869"/>
              <a:gd name="T10" fmla="*/ 2626 w 5869"/>
              <a:gd name="T11" fmla="*/ 170 h 5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69" h="5869">
                <a:moveTo>
                  <a:pt x="2626" y="170"/>
                </a:moveTo>
                <a:lnTo>
                  <a:pt x="2626" y="170"/>
                </a:lnTo>
                <a:cubicBezTo>
                  <a:pt x="1100" y="340"/>
                  <a:pt x="0" y="1716"/>
                  <a:pt x="171" y="3243"/>
                </a:cubicBezTo>
                <a:cubicBezTo>
                  <a:pt x="341" y="4769"/>
                  <a:pt x="1716" y="5869"/>
                  <a:pt x="3243" y="5698"/>
                </a:cubicBezTo>
                <a:cubicBezTo>
                  <a:pt x="4770" y="5528"/>
                  <a:pt x="5869" y="4152"/>
                  <a:pt x="5699" y="2626"/>
                </a:cubicBezTo>
                <a:cubicBezTo>
                  <a:pt x="5528" y="1099"/>
                  <a:pt x="4153" y="0"/>
                  <a:pt x="2626" y="17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660400" y="977367"/>
            <a:ext cx="3905249" cy="3908425"/>
          </a:xfrm>
          <a:custGeom>
            <a:avLst/>
            <a:gdLst>
              <a:gd name="T0" fmla="*/ 4161 w 7532"/>
              <a:gd name="T1" fmla="*/ 7314 h 7532"/>
              <a:gd name="T2" fmla="*/ 4161 w 7532"/>
              <a:gd name="T3" fmla="*/ 7314 h 7532"/>
              <a:gd name="T4" fmla="*/ 7313 w 7532"/>
              <a:gd name="T5" fmla="*/ 3370 h 7532"/>
              <a:gd name="T6" fmla="*/ 3370 w 7532"/>
              <a:gd name="T7" fmla="*/ 219 h 7532"/>
              <a:gd name="T8" fmla="*/ 218 w 7532"/>
              <a:gd name="T9" fmla="*/ 4162 h 7532"/>
              <a:gd name="T10" fmla="*/ 4161 w 7532"/>
              <a:gd name="T11" fmla="*/ 7314 h 7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32" h="7532">
                <a:moveTo>
                  <a:pt x="4161" y="7314"/>
                </a:moveTo>
                <a:lnTo>
                  <a:pt x="4161" y="7314"/>
                </a:lnTo>
                <a:cubicBezTo>
                  <a:pt x="6121" y="7095"/>
                  <a:pt x="7532" y="5330"/>
                  <a:pt x="7313" y="3370"/>
                </a:cubicBezTo>
                <a:cubicBezTo>
                  <a:pt x="7095" y="1411"/>
                  <a:pt x="5329" y="0"/>
                  <a:pt x="3370" y="219"/>
                </a:cubicBezTo>
                <a:cubicBezTo>
                  <a:pt x="1411" y="437"/>
                  <a:pt x="0" y="2203"/>
                  <a:pt x="218" y="4162"/>
                </a:cubicBezTo>
                <a:cubicBezTo>
                  <a:pt x="437" y="6121"/>
                  <a:pt x="2202" y="7532"/>
                  <a:pt x="4161" y="7314"/>
                </a:cubicBezTo>
                <a:close/>
              </a:path>
            </a:pathLst>
          </a:custGeom>
          <a:solidFill>
            <a:srgbClr val="E7E7E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862012" y="1180567"/>
            <a:ext cx="3500437" cy="3502025"/>
          </a:xfrm>
          <a:custGeom>
            <a:avLst/>
            <a:gdLst>
              <a:gd name="T0" fmla="*/ 3729 w 6749"/>
              <a:gd name="T1" fmla="*/ 6553 h 6749"/>
              <a:gd name="T2" fmla="*/ 3729 w 6749"/>
              <a:gd name="T3" fmla="*/ 6553 h 6749"/>
              <a:gd name="T4" fmla="*/ 6553 w 6749"/>
              <a:gd name="T5" fmla="*/ 3020 h 6749"/>
              <a:gd name="T6" fmla="*/ 3020 w 6749"/>
              <a:gd name="T7" fmla="*/ 195 h 6749"/>
              <a:gd name="T8" fmla="*/ 196 w 6749"/>
              <a:gd name="T9" fmla="*/ 3729 h 6749"/>
              <a:gd name="T10" fmla="*/ 3729 w 6749"/>
              <a:gd name="T11" fmla="*/ 6553 h 6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49" h="6749">
                <a:moveTo>
                  <a:pt x="3729" y="6553"/>
                </a:moveTo>
                <a:lnTo>
                  <a:pt x="3729" y="6553"/>
                </a:lnTo>
                <a:cubicBezTo>
                  <a:pt x="5485" y="6357"/>
                  <a:pt x="6749" y="4775"/>
                  <a:pt x="6553" y="3020"/>
                </a:cubicBezTo>
                <a:cubicBezTo>
                  <a:pt x="6358" y="1264"/>
                  <a:pt x="4776" y="0"/>
                  <a:pt x="3020" y="195"/>
                </a:cubicBezTo>
                <a:cubicBezTo>
                  <a:pt x="1264" y="391"/>
                  <a:pt x="0" y="1973"/>
                  <a:pt x="196" y="3729"/>
                </a:cubicBezTo>
                <a:cubicBezTo>
                  <a:pt x="392" y="5484"/>
                  <a:pt x="1974" y="6749"/>
                  <a:pt x="3729" y="6553"/>
                </a:cubicBezTo>
                <a:close/>
              </a:path>
            </a:pathLst>
          </a:custGeom>
          <a:solidFill>
            <a:srgbClr val="00ADE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2" name="Freeform 7"/>
          <p:cNvSpPr>
            <a:spLocks/>
          </p:cNvSpPr>
          <p:nvPr/>
        </p:nvSpPr>
        <p:spPr bwMode="auto">
          <a:xfrm>
            <a:off x="1090612" y="1409167"/>
            <a:ext cx="3044824" cy="3044825"/>
          </a:xfrm>
          <a:custGeom>
            <a:avLst/>
            <a:gdLst>
              <a:gd name="T0" fmla="*/ 2626 w 5869"/>
              <a:gd name="T1" fmla="*/ 170 h 5869"/>
              <a:gd name="T2" fmla="*/ 2626 w 5869"/>
              <a:gd name="T3" fmla="*/ 170 h 5869"/>
              <a:gd name="T4" fmla="*/ 171 w 5869"/>
              <a:gd name="T5" fmla="*/ 3243 h 5869"/>
              <a:gd name="T6" fmla="*/ 3243 w 5869"/>
              <a:gd name="T7" fmla="*/ 5698 h 5869"/>
              <a:gd name="T8" fmla="*/ 5699 w 5869"/>
              <a:gd name="T9" fmla="*/ 2626 h 5869"/>
              <a:gd name="T10" fmla="*/ 2626 w 5869"/>
              <a:gd name="T11" fmla="*/ 170 h 5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69" h="5869">
                <a:moveTo>
                  <a:pt x="2626" y="170"/>
                </a:moveTo>
                <a:lnTo>
                  <a:pt x="2626" y="170"/>
                </a:lnTo>
                <a:cubicBezTo>
                  <a:pt x="1100" y="340"/>
                  <a:pt x="0" y="1716"/>
                  <a:pt x="171" y="3243"/>
                </a:cubicBezTo>
                <a:cubicBezTo>
                  <a:pt x="341" y="4769"/>
                  <a:pt x="1716" y="5869"/>
                  <a:pt x="3243" y="5698"/>
                </a:cubicBezTo>
                <a:cubicBezTo>
                  <a:pt x="4770" y="5528"/>
                  <a:pt x="5869" y="4152"/>
                  <a:pt x="5699" y="2626"/>
                </a:cubicBezTo>
                <a:cubicBezTo>
                  <a:pt x="5528" y="1099"/>
                  <a:pt x="4153" y="0"/>
                  <a:pt x="2626" y="17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72" y="2760381"/>
            <a:ext cx="1263222" cy="1395772"/>
          </a:xfrm>
          <a:prstGeom prst="rect">
            <a:avLst/>
          </a:prstGeom>
        </p:spPr>
      </p:pic>
      <p:sp>
        <p:nvSpPr>
          <p:cNvPr id="143" name="TextBox 14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01538" y="4893720"/>
            <a:ext cx="3963987" cy="73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2600" b="1" dirty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СОБСТВЕНИК НА ФОРЕВЪР БИЗНЕС</a:t>
            </a:r>
            <a:endParaRPr lang="en-US" altLang="en-US" sz="2600" b="1" dirty="0">
              <a:solidFill>
                <a:srgbClr val="53585E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12030" y="5004192"/>
            <a:ext cx="3200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2600" b="1" dirty="0" err="1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НОВУС</a:t>
            </a:r>
            <a:r>
              <a:rPr lang="bg-BG" altLang="en-US" sz="2600" b="1" dirty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КЛИЕНТ</a:t>
            </a:r>
            <a:endParaRPr lang="en-US" altLang="en-US" sz="2600" b="1" dirty="0">
              <a:solidFill>
                <a:srgbClr val="53585E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94036" y="1153199"/>
            <a:ext cx="3581400" cy="16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</a:t>
            </a:r>
            <a:r>
              <a:rPr lang="en-US" altLang="en-US" b="1" dirty="0">
                <a:solidFill>
                  <a:srgbClr val="53585E"/>
                </a:solidFill>
                <a:latin typeface="Roboto" panose="02000000000000000000" pitchFamily="2" charset="0"/>
              </a:rPr>
              <a:t>%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bg-BG" altLang="en-US" b="1" dirty="0">
                <a:solidFill>
                  <a:srgbClr val="53585E"/>
                </a:solidFill>
                <a:latin typeface="Roboto" panose="02000000000000000000" pitchFamily="2" charset="0"/>
              </a:rPr>
              <a:t>ОТСТЪПКА</a:t>
            </a:r>
            <a:endParaRPr lang="en-US" altLang="en-US" b="1" dirty="0">
              <a:solidFill>
                <a:srgbClr val="53585E"/>
              </a:solidFill>
              <a:latin typeface="Roboto" panose="02000000000000000000" pitchFamily="2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(</a:t>
            </a: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от препоръчителните </a:t>
            </a:r>
            <a:r>
              <a:rPr lang="bg-BG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цени за </a:t>
            </a: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продажба</a:t>
            </a:r>
            <a:r>
              <a:rPr lang="en-US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)</a:t>
            </a:r>
          </a:p>
        </p:txBody>
      </p:sp>
      <p:sp>
        <p:nvSpPr>
          <p:cNvPr id="32" name="TextBox 3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94037" y="2781300"/>
            <a:ext cx="4334163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bg-BG" altLang="en-US" sz="2300" dirty="0" smtClean="0">
                <a:solidFill>
                  <a:srgbClr val="53585E"/>
                </a:solidFill>
                <a:latin typeface="Roboto" panose="02000000000000000000" pitchFamily="2" charset="0"/>
              </a:rPr>
              <a:t>Първата ви поръчка е Стартов пакет или имате покупки </a:t>
            </a:r>
            <a:r>
              <a:rPr lang="bg-BG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на </a:t>
            </a:r>
            <a:r>
              <a:rPr lang="bg-BG" altLang="en-US" sz="2300" dirty="0" smtClean="0">
                <a:solidFill>
                  <a:srgbClr val="53585E"/>
                </a:solidFill>
                <a:latin typeface="Roboto" panose="02000000000000000000" pitchFamily="2" charset="0"/>
              </a:rPr>
              <a:t>обща стойност</a:t>
            </a:r>
            <a:r>
              <a:rPr lang="en-US" altLang="en-US" sz="2300" dirty="0" smtClean="0">
                <a:solidFill>
                  <a:srgbClr val="53585E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300" dirty="0" smtClean="0">
                <a:solidFill>
                  <a:srgbClr val="53585E"/>
                </a:solidFill>
                <a:latin typeface="Roboto" panose="02000000000000000000" pitchFamily="2" charset="0"/>
              </a:rPr>
              <a:t>поне </a:t>
            </a:r>
            <a:r>
              <a:rPr lang="en-US" altLang="en-US" sz="2300" dirty="0" smtClean="0">
                <a:solidFill>
                  <a:srgbClr val="53585E"/>
                </a:solidFill>
                <a:latin typeface="Roboto" panose="02000000000000000000" pitchFamily="2" charset="0"/>
              </a:rPr>
              <a:t>2</a:t>
            </a:r>
            <a:r>
              <a:rPr lang="bg-BG" altLang="en-US" sz="2300" dirty="0" smtClean="0">
                <a:solidFill>
                  <a:srgbClr val="53585E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300" dirty="0" err="1">
                <a:solidFill>
                  <a:srgbClr val="53585E"/>
                </a:solidFill>
                <a:latin typeface="Roboto" panose="02000000000000000000" pitchFamily="2" charset="0"/>
              </a:rPr>
              <a:t>б.т</a:t>
            </a:r>
            <a:r>
              <a:rPr lang="bg-BG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.</a:t>
            </a:r>
            <a:r>
              <a:rPr lang="en-US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в рамките на два</a:t>
            </a:r>
            <a:r>
              <a:rPr lang="en-US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 </a:t>
            </a:r>
            <a:r>
              <a:rPr lang="bg-BG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последователни календарни месеца</a:t>
            </a:r>
            <a:r>
              <a:rPr lang="en-US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 (</a:t>
            </a:r>
            <a:r>
              <a:rPr lang="bg-BG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или по-малко</a:t>
            </a:r>
            <a:r>
              <a:rPr lang="en-US" altLang="en-US" sz="2300" dirty="0">
                <a:solidFill>
                  <a:srgbClr val="53585E"/>
                </a:solidFill>
                <a:latin typeface="Roboto" panose="02000000000000000000" pitchFamily="2" charset="0"/>
              </a:rPr>
              <a:t>)</a:t>
            </a:r>
          </a:p>
        </p:txBody>
      </p:sp>
      <p:sp>
        <p:nvSpPr>
          <p:cNvPr id="35" name="TextBox 3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62012" y="1161341"/>
            <a:ext cx="3779225" cy="16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</a:t>
            </a:r>
            <a:r>
              <a:rPr lang="bg-BG" altLang="en-US" sz="4400" b="1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5-48</a:t>
            </a:r>
            <a:r>
              <a:rPr lang="en-US" altLang="en-US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%</a:t>
            </a:r>
            <a:endParaRPr lang="en-US" altLang="en-US" b="1" dirty="0">
              <a:solidFill>
                <a:srgbClr val="53585E"/>
              </a:solidFill>
              <a:latin typeface="Roboto" panose="02000000000000000000" pitchFamily="2" charset="0"/>
            </a:endParaRPr>
          </a:p>
          <a:p>
            <a:pPr lvl="0" algn="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bg-BG" altLang="en-US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ОТСТЪПКА</a:t>
            </a:r>
            <a:br>
              <a:rPr lang="bg-BG" altLang="en-US" b="1" dirty="0" smtClean="0">
                <a:solidFill>
                  <a:srgbClr val="53585E"/>
                </a:solidFill>
                <a:latin typeface="Roboto" panose="02000000000000000000" pitchFamily="2" charset="0"/>
              </a:rPr>
            </a:br>
            <a:r>
              <a:rPr lang="en-US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(</a:t>
            </a:r>
            <a:r>
              <a:rPr lang="bg-BG" altLang="en-US" sz="2400" b="1" dirty="0">
                <a:solidFill>
                  <a:srgbClr val="53585E"/>
                </a:solidFill>
                <a:latin typeface="Roboto" panose="02000000000000000000" pitchFamily="2" charset="0"/>
              </a:rPr>
              <a:t>от препоръчителните цени за продажба</a:t>
            </a:r>
            <a:r>
              <a:rPr lang="en-US" altLang="en-US" sz="2400" b="1" dirty="0" smtClean="0">
                <a:solidFill>
                  <a:srgbClr val="53585E"/>
                </a:solidFill>
                <a:latin typeface="Roboto" panose="02000000000000000000" pitchFamily="2" charset="0"/>
              </a:rPr>
              <a:t>)</a:t>
            </a:r>
            <a:endParaRPr lang="en-US" altLang="en-US" b="1" dirty="0">
              <a:solidFill>
                <a:srgbClr val="53585E"/>
              </a:solidFill>
              <a:latin typeface="Roboto" panose="02000000000000000000" pitchFamily="2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059708" y="3902760"/>
            <a:ext cx="1044804" cy="5289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800" b="1" dirty="0" smtClean="0">
                <a:solidFill>
                  <a:srgbClr val="53585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ВИЕ</a:t>
            </a:r>
            <a:endParaRPr lang="bg-BG" sz="2800" dirty="0">
              <a:solidFill>
                <a:srgbClr val="53585E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480" y="553514"/>
            <a:ext cx="1937344" cy="3320103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9438" y="2781300"/>
            <a:ext cx="4144126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bg-BG" altLang="en-US" sz="2300" dirty="0" smtClean="0">
                <a:solidFill>
                  <a:srgbClr val="53585E"/>
                </a:solidFill>
                <a:latin typeface="Roboto" panose="02000000000000000000" pitchFamily="2" charset="0"/>
              </a:rPr>
              <a:t>Вече можете да спонсорирате нови сътрудници и да започнете да изграждате екип </a:t>
            </a:r>
            <a:endParaRPr lang="en-US" altLang="en-US" sz="2300" dirty="0">
              <a:solidFill>
                <a:srgbClr val="53585E"/>
              </a:solidFill>
              <a:latin typeface="Roboto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46141 -0.0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3" y="-25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46797 -0.00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1" y="-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3" grpId="0" animBg="1"/>
      <p:bldP spid="20" grpId="0" animBg="1"/>
      <p:bldP spid="21" grpId="0" animBg="1"/>
      <p:bldP spid="22" grpId="0" animBg="1"/>
      <p:bldP spid="143" grpId="0"/>
      <p:bldP spid="144" grpId="0"/>
      <p:bldP spid="144" grpId="1"/>
      <p:bldP spid="3" grpId="0"/>
      <p:bldP spid="3" grpId="1"/>
      <p:bldP spid="3" grpId="2"/>
      <p:bldP spid="32" grpId="0"/>
      <p:bldP spid="32" grpId="1"/>
      <p:bldP spid="35" grpId="0"/>
      <p:bldP spid="23" grpId="0"/>
      <p:bldP spid="23" grpId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5223"/>
          <a:stretch/>
        </p:blipFill>
        <p:spPr>
          <a:xfrm>
            <a:off x="3175000" y="2994092"/>
            <a:ext cx="3738880" cy="2720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20" y="1383120"/>
            <a:ext cx="824833" cy="29983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75607" y="4515428"/>
            <a:ext cx="3357643" cy="9975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ВИЕ</a:t>
            </a:r>
            <a:endParaRPr lang="bg-BG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altLang="en-US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квалифицирани</a:t>
            </a:r>
            <a:endParaRPr lang="ru-RU" alt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alt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</a:t>
            </a:r>
            <a:r>
              <a:rPr lang="ru-RU" altLang="en-US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покупки по цени на едро</a:t>
            </a:r>
            <a:endParaRPr lang="en-US" alt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800" y="2408632"/>
            <a:ext cx="864000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451600" y="2398528"/>
            <a:ext cx="864000" cy="8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328" y="1562100"/>
            <a:ext cx="2118895" cy="2199660"/>
          </a:xfrm>
          <a:prstGeom prst="rect">
            <a:avLst/>
          </a:prstGeom>
        </p:spPr>
      </p:pic>
      <p:sp>
        <p:nvSpPr>
          <p:cNvPr id="8" name="TextBox 3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2763" y="207038"/>
            <a:ext cx="91313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40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Форевър Ливинг Продъктс</a:t>
            </a:r>
            <a:endParaRPr lang="cs-CZ" altLang="en-US" sz="4000" dirty="0" smtClean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44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Маркетингов </a:t>
            </a:r>
            <a:r>
              <a:rPr lang="bg-BG" altLang="en-US" sz="44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план</a:t>
            </a:r>
            <a:endParaRPr lang="en-US" altLang="en-US" sz="44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584" y="3968830"/>
            <a:ext cx="2443253" cy="915592"/>
          </a:xfrm>
          <a:prstGeom prst="rect">
            <a:avLst/>
          </a:prstGeom>
        </p:spPr>
        <p:txBody>
          <a:bodyPr vert="horz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ПЕЧАЛБИ ОТ </a:t>
            </a:r>
            <a:r>
              <a:rPr lang="bg-BG" sz="2000" b="1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ПРОДАЖБИ</a:t>
            </a:r>
          </a:p>
          <a:p>
            <a:r>
              <a:rPr lang="bg-BG" sz="2800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35-48%</a:t>
            </a:r>
          </a:p>
          <a:p>
            <a:endParaRPr lang="bg-BG" sz="2000" dirty="0">
              <a:solidFill>
                <a:srgbClr val="000000">
                  <a:alpha val="80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49160" y="3968829"/>
            <a:ext cx="2860040" cy="1174671"/>
          </a:xfrm>
          <a:prstGeom prst="rect">
            <a:avLst/>
          </a:prstGeom>
        </p:spPr>
        <p:txBody>
          <a:bodyPr vert="horz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 b="1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ПЕЧАЛБИ и БОНУСИ ОТ </a:t>
            </a:r>
            <a:r>
              <a:rPr lang="bg-BG" sz="2000" b="1" dirty="0" err="1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НОВУС</a:t>
            </a:r>
            <a:r>
              <a:rPr lang="bg-BG" sz="2000" b="1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 КЛИЕНТИ</a:t>
            </a:r>
          </a:p>
          <a:p>
            <a:r>
              <a:rPr lang="bg-BG" sz="28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15% + 5-18%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3" y="2180100"/>
            <a:ext cx="988475" cy="1247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7" y="1529826"/>
            <a:ext cx="2215105" cy="22151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61" y="2138664"/>
            <a:ext cx="475503" cy="13831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60" y="2286478"/>
            <a:ext cx="444635" cy="1224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15" y="2476762"/>
            <a:ext cx="422985" cy="116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1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4995381" y="2197775"/>
            <a:ext cx="2642914" cy="2637935"/>
            <a:chOff x="4844" y="1471"/>
            <a:chExt cx="2123" cy="2119"/>
          </a:xfrm>
        </p:grpSpPr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844" y="1472"/>
              <a:ext cx="2123" cy="2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4844" y="2075"/>
              <a:ext cx="1514" cy="1515"/>
            </a:xfrm>
            <a:custGeom>
              <a:avLst/>
              <a:gdLst>
                <a:gd name="T0" fmla="*/ 4526 w 4833"/>
                <a:gd name="T1" fmla="*/ 730 h 4833"/>
                <a:gd name="T2" fmla="*/ 4526 w 4833"/>
                <a:gd name="T3" fmla="*/ 730 h 4833"/>
                <a:gd name="T4" fmla="*/ 3625 w 4833"/>
                <a:gd name="T5" fmla="*/ 0 h 4833"/>
                <a:gd name="T6" fmla="*/ 1337 w 4833"/>
                <a:gd name="T7" fmla="*/ 2738 h 4833"/>
                <a:gd name="T8" fmla="*/ 0 w 4833"/>
                <a:gd name="T9" fmla="*/ 3625 h 4833"/>
                <a:gd name="T10" fmla="*/ 306 w 4833"/>
                <a:gd name="T11" fmla="*/ 4103 h 4833"/>
                <a:gd name="T12" fmla="*/ 1207 w 4833"/>
                <a:gd name="T13" fmla="*/ 4833 h 4833"/>
                <a:gd name="T14" fmla="*/ 3495 w 4833"/>
                <a:gd name="T15" fmla="*/ 2095 h 4833"/>
                <a:gd name="T16" fmla="*/ 4833 w 4833"/>
                <a:gd name="T17" fmla="*/ 1208 h 4833"/>
                <a:gd name="T18" fmla="*/ 4526 w 4833"/>
                <a:gd name="T19" fmla="*/ 730 h 4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33" h="4833">
                  <a:moveTo>
                    <a:pt x="4526" y="730"/>
                  </a:moveTo>
                  <a:lnTo>
                    <a:pt x="4526" y="730"/>
                  </a:lnTo>
                  <a:cubicBezTo>
                    <a:pt x="4274" y="414"/>
                    <a:pt x="3964" y="170"/>
                    <a:pt x="3625" y="0"/>
                  </a:cubicBezTo>
                  <a:cubicBezTo>
                    <a:pt x="3071" y="1028"/>
                    <a:pt x="2306" y="1963"/>
                    <a:pt x="1337" y="2738"/>
                  </a:cubicBezTo>
                  <a:cubicBezTo>
                    <a:pt x="911" y="3079"/>
                    <a:pt x="463" y="3374"/>
                    <a:pt x="0" y="3625"/>
                  </a:cubicBezTo>
                  <a:cubicBezTo>
                    <a:pt x="83" y="3791"/>
                    <a:pt x="185" y="3952"/>
                    <a:pt x="306" y="4103"/>
                  </a:cubicBezTo>
                  <a:cubicBezTo>
                    <a:pt x="558" y="4419"/>
                    <a:pt x="868" y="4663"/>
                    <a:pt x="1207" y="4833"/>
                  </a:cubicBezTo>
                  <a:cubicBezTo>
                    <a:pt x="1761" y="3805"/>
                    <a:pt x="2526" y="2869"/>
                    <a:pt x="3495" y="2095"/>
                  </a:cubicBezTo>
                  <a:cubicBezTo>
                    <a:pt x="3921" y="1754"/>
                    <a:pt x="4369" y="1459"/>
                    <a:pt x="4833" y="1208"/>
                  </a:cubicBezTo>
                  <a:cubicBezTo>
                    <a:pt x="4749" y="1042"/>
                    <a:pt x="4647" y="881"/>
                    <a:pt x="4526" y="730"/>
                  </a:cubicBezTo>
                  <a:close/>
                </a:path>
              </a:pathLst>
            </a:custGeom>
            <a:solidFill>
              <a:srgbClr val="F28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5625" y="1471"/>
              <a:ext cx="1342" cy="1307"/>
            </a:xfrm>
            <a:custGeom>
              <a:avLst/>
              <a:gdLst>
                <a:gd name="T0" fmla="*/ 2197 w 4284"/>
                <a:gd name="T1" fmla="*/ 4168 h 4168"/>
                <a:gd name="T2" fmla="*/ 2197 w 4284"/>
                <a:gd name="T3" fmla="*/ 4168 h 4168"/>
                <a:gd name="T4" fmla="*/ 1165 w 4284"/>
                <a:gd name="T5" fmla="*/ 3894 h 4168"/>
                <a:gd name="T6" fmla="*/ 2341 w 4284"/>
                <a:gd name="T7" fmla="*/ 3134 h 4168"/>
                <a:gd name="T8" fmla="*/ 2034 w 4284"/>
                <a:gd name="T9" fmla="*/ 2656 h 4168"/>
                <a:gd name="T10" fmla="*/ 1133 w 4284"/>
                <a:gd name="T11" fmla="*/ 1926 h 4168"/>
                <a:gd name="T12" fmla="*/ 377 w 4284"/>
                <a:gd name="T13" fmla="*/ 3098 h 4168"/>
                <a:gd name="T14" fmla="*/ 128 w 4284"/>
                <a:gd name="T15" fmla="*/ 2315 h 4168"/>
                <a:gd name="T16" fmla="*/ 1968 w 4284"/>
                <a:gd name="T17" fmla="*/ 12 h 4168"/>
                <a:gd name="T18" fmla="*/ 2201 w 4284"/>
                <a:gd name="T19" fmla="*/ 0 h 4168"/>
                <a:gd name="T20" fmla="*/ 2202 w 4284"/>
                <a:gd name="T21" fmla="*/ 0 h 4168"/>
                <a:gd name="T22" fmla="*/ 4271 w 4284"/>
                <a:gd name="T23" fmla="*/ 1853 h 4168"/>
                <a:gd name="T24" fmla="*/ 4284 w 4284"/>
                <a:gd name="T25" fmla="*/ 2084 h 4168"/>
                <a:gd name="T26" fmla="*/ 4284 w 4284"/>
                <a:gd name="T27" fmla="*/ 2089 h 4168"/>
                <a:gd name="T28" fmla="*/ 2430 w 4284"/>
                <a:gd name="T29" fmla="*/ 4155 h 4168"/>
                <a:gd name="T30" fmla="*/ 2197 w 4284"/>
                <a:gd name="T31" fmla="*/ 4168 h 4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84" h="4168">
                  <a:moveTo>
                    <a:pt x="2197" y="4168"/>
                  </a:moveTo>
                  <a:lnTo>
                    <a:pt x="2197" y="4168"/>
                  </a:lnTo>
                  <a:cubicBezTo>
                    <a:pt x="1825" y="4168"/>
                    <a:pt x="1472" y="4069"/>
                    <a:pt x="1165" y="3894"/>
                  </a:cubicBezTo>
                  <a:cubicBezTo>
                    <a:pt x="1542" y="3606"/>
                    <a:pt x="1936" y="3353"/>
                    <a:pt x="2341" y="3134"/>
                  </a:cubicBezTo>
                  <a:cubicBezTo>
                    <a:pt x="2257" y="2968"/>
                    <a:pt x="2155" y="2807"/>
                    <a:pt x="2034" y="2656"/>
                  </a:cubicBezTo>
                  <a:cubicBezTo>
                    <a:pt x="1782" y="2340"/>
                    <a:pt x="1472" y="2096"/>
                    <a:pt x="1133" y="1926"/>
                  </a:cubicBezTo>
                  <a:cubicBezTo>
                    <a:pt x="914" y="2333"/>
                    <a:pt x="662" y="2725"/>
                    <a:pt x="377" y="3098"/>
                  </a:cubicBezTo>
                  <a:cubicBezTo>
                    <a:pt x="247" y="2863"/>
                    <a:pt x="159" y="2599"/>
                    <a:pt x="128" y="2315"/>
                  </a:cubicBezTo>
                  <a:cubicBezTo>
                    <a:pt x="0" y="1171"/>
                    <a:pt x="824" y="140"/>
                    <a:pt x="1968" y="12"/>
                  </a:cubicBezTo>
                  <a:cubicBezTo>
                    <a:pt x="2046" y="4"/>
                    <a:pt x="2124" y="0"/>
                    <a:pt x="2201" y="0"/>
                  </a:cubicBezTo>
                  <a:lnTo>
                    <a:pt x="2202" y="0"/>
                  </a:lnTo>
                  <a:cubicBezTo>
                    <a:pt x="3250" y="1"/>
                    <a:pt x="4152" y="788"/>
                    <a:pt x="4271" y="1853"/>
                  </a:cubicBezTo>
                  <a:cubicBezTo>
                    <a:pt x="4279" y="1930"/>
                    <a:pt x="4284" y="2007"/>
                    <a:pt x="4284" y="2084"/>
                  </a:cubicBezTo>
                  <a:lnTo>
                    <a:pt x="4284" y="2089"/>
                  </a:lnTo>
                  <a:cubicBezTo>
                    <a:pt x="4282" y="3135"/>
                    <a:pt x="3495" y="4037"/>
                    <a:pt x="2430" y="4155"/>
                  </a:cubicBezTo>
                  <a:cubicBezTo>
                    <a:pt x="2352" y="4164"/>
                    <a:pt x="2274" y="4168"/>
                    <a:pt x="2197" y="4168"/>
                  </a:cubicBezTo>
                  <a:close/>
                </a:path>
              </a:pathLst>
            </a:custGeom>
            <a:solidFill>
              <a:srgbClr val="E8E8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5743" y="2075"/>
              <a:ext cx="615" cy="617"/>
            </a:xfrm>
            <a:custGeom>
              <a:avLst/>
              <a:gdLst>
                <a:gd name="T0" fmla="*/ 788 w 1964"/>
                <a:gd name="T1" fmla="*/ 1968 h 1968"/>
                <a:gd name="T2" fmla="*/ 788 w 1964"/>
                <a:gd name="T3" fmla="*/ 1968 h 1968"/>
                <a:gd name="T4" fmla="*/ 0 w 1964"/>
                <a:gd name="T5" fmla="*/ 1172 h 1968"/>
                <a:gd name="T6" fmla="*/ 756 w 1964"/>
                <a:gd name="T7" fmla="*/ 0 h 1968"/>
                <a:gd name="T8" fmla="*/ 1657 w 1964"/>
                <a:gd name="T9" fmla="*/ 730 h 1968"/>
                <a:gd name="T10" fmla="*/ 1964 w 1964"/>
                <a:gd name="T11" fmla="*/ 1208 h 1968"/>
                <a:gd name="T12" fmla="*/ 788 w 1964"/>
                <a:gd name="T13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4" h="1968">
                  <a:moveTo>
                    <a:pt x="788" y="1968"/>
                  </a:moveTo>
                  <a:lnTo>
                    <a:pt x="788" y="1968"/>
                  </a:lnTo>
                  <a:cubicBezTo>
                    <a:pt x="461" y="1780"/>
                    <a:pt x="187" y="1506"/>
                    <a:pt x="0" y="1172"/>
                  </a:cubicBezTo>
                  <a:cubicBezTo>
                    <a:pt x="285" y="799"/>
                    <a:pt x="537" y="407"/>
                    <a:pt x="756" y="0"/>
                  </a:cubicBezTo>
                  <a:cubicBezTo>
                    <a:pt x="1095" y="170"/>
                    <a:pt x="1405" y="414"/>
                    <a:pt x="1657" y="730"/>
                  </a:cubicBezTo>
                  <a:cubicBezTo>
                    <a:pt x="1778" y="881"/>
                    <a:pt x="1880" y="1042"/>
                    <a:pt x="1964" y="1208"/>
                  </a:cubicBezTo>
                  <a:cubicBezTo>
                    <a:pt x="1559" y="1427"/>
                    <a:pt x="1165" y="1680"/>
                    <a:pt x="788" y="1968"/>
                  </a:cubicBezTo>
                  <a:close/>
                </a:path>
              </a:pathLst>
            </a:custGeom>
            <a:solidFill>
              <a:srgbClr val="DC82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5696" y="1507"/>
              <a:ext cx="1235" cy="1235"/>
            </a:xfrm>
            <a:custGeom>
              <a:avLst/>
              <a:gdLst>
                <a:gd name="T0" fmla="*/ 2177 w 3941"/>
                <a:gd name="T1" fmla="*/ 3827 h 3941"/>
                <a:gd name="T2" fmla="*/ 2177 w 3941"/>
                <a:gd name="T3" fmla="*/ 3827 h 3941"/>
                <a:gd name="T4" fmla="*/ 3826 w 3941"/>
                <a:gd name="T5" fmla="*/ 1764 h 3941"/>
                <a:gd name="T6" fmla="*/ 1763 w 3941"/>
                <a:gd name="T7" fmla="*/ 115 h 3941"/>
                <a:gd name="T8" fmla="*/ 114 w 3941"/>
                <a:gd name="T9" fmla="*/ 2178 h 3941"/>
                <a:gd name="T10" fmla="*/ 2177 w 3941"/>
                <a:gd name="T11" fmla="*/ 3827 h 3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1" h="3941">
                  <a:moveTo>
                    <a:pt x="2177" y="3827"/>
                  </a:moveTo>
                  <a:lnTo>
                    <a:pt x="2177" y="3827"/>
                  </a:lnTo>
                  <a:cubicBezTo>
                    <a:pt x="3202" y="3713"/>
                    <a:pt x="3941" y="2789"/>
                    <a:pt x="3826" y="1764"/>
                  </a:cubicBezTo>
                  <a:cubicBezTo>
                    <a:pt x="3712" y="739"/>
                    <a:pt x="2788" y="0"/>
                    <a:pt x="1763" y="115"/>
                  </a:cubicBezTo>
                  <a:cubicBezTo>
                    <a:pt x="738" y="229"/>
                    <a:pt x="0" y="1153"/>
                    <a:pt x="114" y="2178"/>
                  </a:cubicBezTo>
                  <a:cubicBezTo>
                    <a:pt x="228" y="3203"/>
                    <a:pt x="1152" y="3941"/>
                    <a:pt x="2177" y="3827"/>
                  </a:cubicBezTo>
                  <a:close/>
                </a:path>
              </a:pathLst>
            </a:custGeom>
            <a:solidFill>
              <a:srgbClr val="F28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5777" y="1587"/>
              <a:ext cx="1074" cy="1075"/>
            </a:xfrm>
            <a:custGeom>
              <a:avLst/>
              <a:gdLst>
                <a:gd name="T0" fmla="*/ 1533 w 3427"/>
                <a:gd name="T1" fmla="*/ 100 h 3427"/>
                <a:gd name="T2" fmla="*/ 1533 w 3427"/>
                <a:gd name="T3" fmla="*/ 100 h 3427"/>
                <a:gd name="T4" fmla="*/ 99 w 3427"/>
                <a:gd name="T5" fmla="*/ 1894 h 3427"/>
                <a:gd name="T6" fmla="*/ 1893 w 3427"/>
                <a:gd name="T7" fmla="*/ 3328 h 3427"/>
                <a:gd name="T8" fmla="*/ 3327 w 3427"/>
                <a:gd name="T9" fmla="*/ 1534 h 3427"/>
                <a:gd name="T10" fmla="*/ 1533 w 3427"/>
                <a:gd name="T11" fmla="*/ 100 h 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7" h="3427">
                  <a:moveTo>
                    <a:pt x="1533" y="100"/>
                  </a:moveTo>
                  <a:lnTo>
                    <a:pt x="1533" y="100"/>
                  </a:lnTo>
                  <a:cubicBezTo>
                    <a:pt x="642" y="199"/>
                    <a:pt x="0" y="1002"/>
                    <a:pt x="99" y="1894"/>
                  </a:cubicBezTo>
                  <a:cubicBezTo>
                    <a:pt x="199" y="2785"/>
                    <a:pt x="1002" y="3427"/>
                    <a:pt x="1893" y="3328"/>
                  </a:cubicBezTo>
                  <a:cubicBezTo>
                    <a:pt x="2785" y="3228"/>
                    <a:pt x="3427" y="2425"/>
                    <a:pt x="3327" y="1534"/>
                  </a:cubicBezTo>
                  <a:cubicBezTo>
                    <a:pt x="3228" y="642"/>
                    <a:pt x="2424" y="0"/>
                    <a:pt x="1533" y="10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0" y="2172846"/>
            <a:ext cx="1246733" cy="1294254"/>
          </a:xfrm>
          <a:prstGeom prst="rect">
            <a:avLst/>
          </a:prstGeom>
        </p:spPr>
      </p:pic>
      <p:grpSp>
        <p:nvGrpSpPr>
          <p:cNvPr id="63" name="Group 36"/>
          <p:cNvGrpSpPr>
            <a:grpSpLocks noChangeAspect="1"/>
          </p:cNvGrpSpPr>
          <p:nvPr/>
        </p:nvGrpSpPr>
        <p:grpSpPr bwMode="auto">
          <a:xfrm>
            <a:off x="2575303" y="2215827"/>
            <a:ext cx="2733791" cy="2727566"/>
            <a:chOff x="2898" y="1456"/>
            <a:chExt cx="2196" cy="2191"/>
          </a:xfrm>
        </p:grpSpPr>
        <p:sp>
          <p:nvSpPr>
            <p:cNvPr id="64" name="AutoShape 35"/>
            <p:cNvSpPr>
              <a:spLocks noChangeAspect="1" noChangeArrowheads="1" noTextEdit="1"/>
            </p:cNvSpPr>
            <p:nvPr/>
          </p:nvSpPr>
          <p:spPr bwMode="auto">
            <a:xfrm>
              <a:off x="2898" y="1457"/>
              <a:ext cx="2196" cy="2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65" name="Freeform 37"/>
            <p:cNvSpPr>
              <a:spLocks/>
            </p:cNvSpPr>
            <p:nvPr/>
          </p:nvSpPr>
          <p:spPr bwMode="auto">
            <a:xfrm>
              <a:off x="3527" y="2081"/>
              <a:ext cx="1567" cy="1566"/>
            </a:xfrm>
            <a:custGeom>
              <a:avLst/>
              <a:gdLst>
                <a:gd name="T0" fmla="*/ 307 w 4834"/>
                <a:gd name="T1" fmla="*/ 730 h 4833"/>
                <a:gd name="T2" fmla="*/ 307 w 4834"/>
                <a:gd name="T3" fmla="*/ 730 h 4833"/>
                <a:gd name="T4" fmla="*/ 1208 w 4834"/>
                <a:gd name="T5" fmla="*/ 0 h 4833"/>
                <a:gd name="T6" fmla="*/ 3496 w 4834"/>
                <a:gd name="T7" fmla="*/ 2738 h 4833"/>
                <a:gd name="T8" fmla="*/ 4834 w 4834"/>
                <a:gd name="T9" fmla="*/ 3625 h 4833"/>
                <a:gd name="T10" fmla="*/ 4527 w 4834"/>
                <a:gd name="T11" fmla="*/ 4103 h 4833"/>
                <a:gd name="T12" fmla="*/ 3626 w 4834"/>
                <a:gd name="T13" fmla="*/ 4833 h 4833"/>
                <a:gd name="T14" fmla="*/ 1338 w 4834"/>
                <a:gd name="T15" fmla="*/ 2095 h 4833"/>
                <a:gd name="T16" fmla="*/ 0 w 4834"/>
                <a:gd name="T17" fmla="*/ 1208 h 4833"/>
                <a:gd name="T18" fmla="*/ 307 w 4834"/>
                <a:gd name="T19" fmla="*/ 730 h 4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34" h="4833">
                  <a:moveTo>
                    <a:pt x="307" y="730"/>
                  </a:moveTo>
                  <a:lnTo>
                    <a:pt x="307" y="730"/>
                  </a:lnTo>
                  <a:cubicBezTo>
                    <a:pt x="559" y="414"/>
                    <a:pt x="869" y="170"/>
                    <a:pt x="1208" y="0"/>
                  </a:cubicBezTo>
                  <a:cubicBezTo>
                    <a:pt x="1762" y="1028"/>
                    <a:pt x="2527" y="1963"/>
                    <a:pt x="3496" y="2738"/>
                  </a:cubicBezTo>
                  <a:cubicBezTo>
                    <a:pt x="3922" y="3079"/>
                    <a:pt x="4370" y="3374"/>
                    <a:pt x="4834" y="3625"/>
                  </a:cubicBezTo>
                  <a:cubicBezTo>
                    <a:pt x="4750" y="3791"/>
                    <a:pt x="4648" y="3952"/>
                    <a:pt x="4527" y="4103"/>
                  </a:cubicBezTo>
                  <a:cubicBezTo>
                    <a:pt x="4275" y="4419"/>
                    <a:pt x="3965" y="4663"/>
                    <a:pt x="3626" y="4833"/>
                  </a:cubicBezTo>
                  <a:cubicBezTo>
                    <a:pt x="3072" y="3805"/>
                    <a:pt x="2307" y="2869"/>
                    <a:pt x="1338" y="2095"/>
                  </a:cubicBezTo>
                  <a:cubicBezTo>
                    <a:pt x="912" y="1754"/>
                    <a:pt x="464" y="1459"/>
                    <a:pt x="0" y="1208"/>
                  </a:cubicBezTo>
                  <a:cubicBezTo>
                    <a:pt x="84" y="1042"/>
                    <a:pt x="186" y="881"/>
                    <a:pt x="307" y="730"/>
                  </a:cubicBezTo>
                  <a:close/>
                </a:path>
              </a:pathLst>
            </a:custGeom>
            <a:solidFill>
              <a:srgbClr val="009E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69" name="Freeform 41"/>
            <p:cNvSpPr>
              <a:spLocks/>
            </p:cNvSpPr>
            <p:nvPr/>
          </p:nvSpPr>
          <p:spPr bwMode="auto">
            <a:xfrm>
              <a:off x="2898" y="1456"/>
              <a:ext cx="1388" cy="1351"/>
            </a:xfrm>
            <a:custGeom>
              <a:avLst/>
              <a:gdLst>
                <a:gd name="T0" fmla="*/ 2087 w 4283"/>
                <a:gd name="T1" fmla="*/ 4168 h 4168"/>
                <a:gd name="T2" fmla="*/ 2087 w 4283"/>
                <a:gd name="T3" fmla="*/ 4168 h 4168"/>
                <a:gd name="T4" fmla="*/ 1853 w 4283"/>
                <a:gd name="T5" fmla="*/ 4155 h 4168"/>
                <a:gd name="T6" fmla="*/ 0 w 4283"/>
                <a:gd name="T7" fmla="*/ 2089 h 4168"/>
                <a:gd name="T8" fmla="*/ 0 w 4283"/>
                <a:gd name="T9" fmla="*/ 2084 h 4168"/>
                <a:gd name="T10" fmla="*/ 13 w 4283"/>
                <a:gd name="T11" fmla="*/ 1853 h 4168"/>
                <a:gd name="T12" fmla="*/ 2081 w 4283"/>
                <a:gd name="T13" fmla="*/ 0 h 4168"/>
                <a:gd name="T14" fmla="*/ 2315 w 4283"/>
                <a:gd name="T15" fmla="*/ 12 h 4168"/>
                <a:gd name="T16" fmla="*/ 4155 w 4283"/>
                <a:gd name="T17" fmla="*/ 2315 h 4168"/>
                <a:gd name="T18" fmla="*/ 3906 w 4283"/>
                <a:gd name="T19" fmla="*/ 3098 h 4168"/>
                <a:gd name="T20" fmla="*/ 3150 w 4283"/>
                <a:gd name="T21" fmla="*/ 1926 h 4168"/>
                <a:gd name="T22" fmla="*/ 2249 w 4283"/>
                <a:gd name="T23" fmla="*/ 2656 h 4168"/>
                <a:gd name="T24" fmla="*/ 1942 w 4283"/>
                <a:gd name="T25" fmla="*/ 3134 h 4168"/>
                <a:gd name="T26" fmla="*/ 3118 w 4283"/>
                <a:gd name="T27" fmla="*/ 3894 h 4168"/>
                <a:gd name="T28" fmla="*/ 2087 w 4283"/>
                <a:gd name="T29" fmla="*/ 4168 h 4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83" h="4168">
                  <a:moveTo>
                    <a:pt x="2087" y="4168"/>
                  </a:moveTo>
                  <a:lnTo>
                    <a:pt x="2087" y="4168"/>
                  </a:lnTo>
                  <a:cubicBezTo>
                    <a:pt x="2009" y="4168"/>
                    <a:pt x="1931" y="4164"/>
                    <a:pt x="1853" y="4155"/>
                  </a:cubicBezTo>
                  <a:cubicBezTo>
                    <a:pt x="788" y="4037"/>
                    <a:pt x="1" y="3135"/>
                    <a:pt x="0" y="2089"/>
                  </a:cubicBezTo>
                  <a:lnTo>
                    <a:pt x="0" y="2084"/>
                  </a:lnTo>
                  <a:cubicBezTo>
                    <a:pt x="0" y="2008"/>
                    <a:pt x="4" y="1931"/>
                    <a:pt x="13" y="1853"/>
                  </a:cubicBezTo>
                  <a:cubicBezTo>
                    <a:pt x="131" y="787"/>
                    <a:pt x="1034" y="0"/>
                    <a:pt x="2081" y="0"/>
                  </a:cubicBezTo>
                  <a:cubicBezTo>
                    <a:pt x="2159" y="0"/>
                    <a:pt x="2237" y="4"/>
                    <a:pt x="2315" y="12"/>
                  </a:cubicBezTo>
                  <a:cubicBezTo>
                    <a:pt x="3459" y="140"/>
                    <a:pt x="4283" y="1171"/>
                    <a:pt x="4155" y="2315"/>
                  </a:cubicBezTo>
                  <a:cubicBezTo>
                    <a:pt x="4124" y="2599"/>
                    <a:pt x="4036" y="2863"/>
                    <a:pt x="3906" y="3098"/>
                  </a:cubicBezTo>
                  <a:cubicBezTo>
                    <a:pt x="3621" y="2725"/>
                    <a:pt x="3369" y="2333"/>
                    <a:pt x="3150" y="1926"/>
                  </a:cubicBezTo>
                  <a:cubicBezTo>
                    <a:pt x="2811" y="2096"/>
                    <a:pt x="2501" y="2340"/>
                    <a:pt x="2249" y="2656"/>
                  </a:cubicBezTo>
                  <a:cubicBezTo>
                    <a:pt x="2128" y="2807"/>
                    <a:pt x="2026" y="2968"/>
                    <a:pt x="1942" y="3134"/>
                  </a:cubicBezTo>
                  <a:cubicBezTo>
                    <a:pt x="2348" y="3353"/>
                    <a:pt x="2741" y="3606"/>
                    <a:pt x="3118" y="3894"/>
                  </a:cubicBezTo>
                  <a:cubicBezTo>
                    <a:pt x="2811" y="4069"/>
                    <a:pt x="2458" y="4168"/>
                    <a:pt x="2087" y="4168"/>
                  </a:cubicBezTo>
                  <a:close/>
                </a:path>
              </a:pathLst>
            </a:custGeom>
            <a:solidFill>
              <a:srgbClr val="E8E8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70" name="Freeform 42"/>
            <p:cNvSpPr>
              <a:spLocks/>
            </p:cNvSpPr>
            <p:nvPr/>
          </p:nvSpPr>
          <p:spPr bwMode="auto">
            <a:xfrm>
              <a:off x="3527" y="2081"/>
              <a:ext cx="637" cy="638"/>
            </a:xfrm>
            <a:custGeom>
              <a:avLst/>
              <a:gdLst>
                <a:gd name="T0" fmla="*/ 1176 w 1964"/>
                <a:gd name="T1" fmla="*/ 1968 h 1968"/>
                <a:gd name="T2" fmla="*/ 1176 w 1964"/>
                <a:gd name="T3" fmla="*/ 1968 h 1968"/>
                <a:gd name="T4" fmla="*/ 0 w 1964"/>
                <a:gd name="T5" fmla="*/ 1208 h 1968"/>
                <a:gd name="T6" fmla="*/ 307 w 1964"/>
                <a:gd name="T7" fmla="*/ 730 h 1968"/>
                <a:gd name="T8" fmla="*/ 1208 w 1964"/>
                <a:gd name="T9" fmla="*/ 0 h 1968"/>
                <a:gd name="T10" fmla="*/ 1964 w 1964"/>
                <a:gd name="T11" fmla="*/ 1172 h 1968"/>
                <a:gd name="T12" fmla="*/ 1176 w 1964"/>
                <a:gd name="T13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4" h="1968">
                  <a:moveTo>
                    <a:pt x="1176" y="1968"/>
                  </a:moveTo>
                  <a:lnTo>
                    <a:pt x="1176" y="1968"/>
                  </a:lnTo>
                  <a:cubicBezTo>
                    <a:pt x="799" y="1680"/>
                    <a:pt x="406" y="1427"/>
                    <a:pt x="0" y="1208"/>
                  </a:cubicBezTo>
                  <a:cubicBezTo>
                    <a:pt x="84" y="1042"/>
                    <a:pt x="186" y="881"/>
                    <a:pt x="307" y="730"/>
                  </a:cubicBezTo>
                  <a:cubicBezTo>
                    <a:pt x="559" y="414"/>
                    <a:pt x="869" y="170"/>
                    <a:pt x="1208" y="0"/>
                  </a:cubicBezTo>
                  <a:cubicBezTo>
                    <a:pt x="1427" y="407"/>
                    <a:pt x="1679" y="799"/>
                    <a:pt x="1964" y="1172"/>
                  </a:cubicBezTo>
                  <a:cubicBezTo>
                    <a:pt x="1778" y="1506"/>
                    <a:pt x="1503" y="1780"/>
                    <a:pt x="1176" y="1968"/>
                  </a:cubicBezTo>
                  <a:close/>
                </a:path>
              </a:pathLst>
            </a:custGeom>
            <a:solidFill>
              <a:srgbClr val="0090C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71" name="Freeform 43"/>
            <p:cNvSpPr>
              <a:spLocks/>
            </p:cNvSpPr>
            <p:nvPr/>
          </p:nvSpPr>
          <p:spPr bwMode="auto">
            <a:xfrm>
              <a:off x="2935" y="1493"/>
              <a:ext cx="1277" cy="1277"/>
            </a:xfrm>
            <a:custGeom>
              <a:avLst/>
              <a:gdLst>
                <a:gd name="T0" fmla="*/ 1764 w 3942"/>
                <a:gd name="T1" fmla="*/ 3827 h 3941"/>
                <a:gd name="T2" fmla="*/ 1764 w 3942"/>
                <a:gd name="T3" fmla="*/ 3827 h 3941"/>
                <a:gd name="T4" fmla="*/ 115 w 3942"/>
                <a:gd name="T5" fmla="*/ 1764 h 3941"/>
                <a:gd name="T6" fmla="*/ 2178 w 3942"/>
                <a:gd name="T7" fmla="*/ 115 h 3941"/>
                <a:gd name="T8" fmla="*/ 3827 w 3942"/>
                <a:gd name="T9" fmla="*/ 2178 h 3941"/>
                <a:gd name="T10" fmla="*/ 1764 w 3942"/>
                <a:gd name="T11" fmla="*/ 3827 h 3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2" h="3941">
                  <a:moveTo>
                    <a:pt x="1764" y="3827"/>
                  </a:moveTo>
                  <a:lnTo>
                    <a:pt x="1764" y="3827"/>
                  </a:lnTo>
                  <a:cubicBezTo>
                    <a:pt x="739" y="3713"/>
                    <a:pt x="0" y="2789"/>
                    <a:pt x="115" y="1764"/>
                  </a:cubicBezTo>
                  <a:cubicBezTo>
                    <a:pt x="229" y="739"/>
                    <a:pt x="1153" y="0"/>
                    <a:pt x="2178" y="115"/>
                  </a:cubicBezTo>
                  <a:cubicBezTo>
                    <a:pt x="3203" y="229"/>
                    <a:pt x="3942" y="1153"/>
                    <a:pt x="3827" y="2178"/>
                  </a:cubicBezTo>
                  <a:cubicBezTo>
                    <a:pt x="3713" y="3203"/>
                    <a:pt x="2789" y="3941"/>
                    <a:pt x="1764" y="3827"/>
                  </a:cubicBezTo>
                  <a:close/>
                </a:path>
              </a:pathLst>
            </a:custGeom>
            <a:solidFill>
              <a:srgbClr val="009E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72" name="Freeform 44"/>
            <p:cNvSpPr>
              <a:spLocks/>
            </p:cNvSpPr>
            <p:nvPr/>
          </p:nvSpPr>
          <p:spPr bwMode="auto">
            <a:xfrm>
              <a:off x="3018" y="1576"/>
              <a:ext cx="1110" cy="1111"/>
            </a:xfrm>
            <a:custGeom>
              <a:avLst/>
              <a:gdLst>
                <a:gd name="T0" fmla="*/ 1893 w 3426"/>
                <a:gd name="T1" fmla="*/ 100 h 3427"/>
                <a:gd name="T2" fmla="*/ 1893 w 3426"/>
                <a:gd name="T3" fmla="*/ 100 h 3427"/>
                <a:gd name="T4" fmla="*/ 3327 w 3426"/>
                <a:gd name="T5" fmla="*/ 1894 h 3427"/>
                <a:gd name="T6" fmla="*/ 1533 w 3426"/>
                <a:gd name="T7" fmla="*/ 3328 h 3427"/>
                <a:gd name="T8" fmla="*/ 99 w 3426"/>
                <a:gd name="T9" fmla="*/ 1534 h 3427"/>
                <a:gd name="T10" fmla="*/ 1893 w 3426"/>
                <a:gd name="T11" fmla="*/ 100 h 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6" h="3427">
                  <a:moveTo>
                    <a:pt x="1893" y="100"/>
                  </a:moveTo>
                  <a:lnTo>
                    <a:pt x="1893" y="100"/>
                  </a:lnTo>
                  <a:cubicBezTo>
                    <a:pt x="2784" y="199"/>
                    <a:pt x="3426" y="1002"/>
                    <a:pt x="3327" y="1894"/>
                  </a:cubicBezTo>
                  <a:cubicBezTo>
                    <a:pt x="3228" y="2785"/>
                    <a:pt x="2424" y="3427"/>
                    <a:pt x="1533" y="3328"/>
                  </a:cubicBezTo>
                  <a:cubicBezTo>
                    <a:pt x="642" y="3228"/>
                    <a:pt x="0" y="2425"/>
                    <a:pt x="99" y="1534"/>
                  </a:cubicBezTo>
                  <a:cubicBezTo>
                    <a:pt x="198" y="642"/>
                    <a:pt x="1002" y="0"/>
                    <a:pt x="1893" y="10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847" y="2352472"/>
            <a:ext cx="640148" cy="10970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30" y="2248816"/>
            <a:ext cx="772557" cy="1158835"/>
          </a:xfrm>
          <a:prstGeom prst="rect">
            <a:avLst/>
          </a:prstGeom>
        </p:spPr>
      </p:pic>
      <p:grpSp>
        <p:nvGrpSpPr>
          <p:cNvPr id="43" name="Group 15"/>
          <p:cNvGrpSpPr>
            <a:grpSpLocks noChangeAspect="1"/>
          </p:cNvGrpSpPr>
          <p:nvPr/>
        </p:nvGrpSpPr>
        <p:grpSpPr bwMode="auto">
          <a:xfrm>
            <a:off x="5183360" y="3935650"/>
            <a:ext cx="3173240" cy="1628324"/>
            <a:chOff x="4995" y="2867"/>
            <a:chExt cx="2549" cy="1308"/>
          </a:xfrm>
        </p:grpSpPr>
        <p:sp>
          <p:nvSpPr>
            <p:cNvPr id="44" name="AutoShape 14"/>
            <p:cNvSpPr>
              <a:spLocks noChangeAspect="1" noChangeArrowheads="1" noTextEdit="1"/>
            </p:cNvSpPr>
            <p:nvPr/>
          </p:nvSpPr>
          <p:spPr bwMode="auto">
            <a:xfrm>
              <a:off x="5004" y="2868"/>
              <a:ext cx="2505" cy="1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auto">
            <a:xfrm>
              <a:off x="4995" y="3253"/>
              <a:ext cx="1709" cy="536"/>
            </a:xfrm>
            <a:custGeom>
              <a:avLst/>
              <a:gdLst>
                <a:gd name="T0" fmla="*/ 5414 w 5459"/>
                <a:gd name="T1" fmla="*/ 1154 h 1708"/>
                <a:gd name="T2" fmla="*/ 5414 w 5459"/>
                <a:gd name="T3" fmla="*/ 1154 h 1708"/>
                <a:gd name="T4" fmla="*/ 5292 w 5459"/>
                <a:gd name="T5" fmla="*/ 0 h 1708"/>
                <a:gd name="T6" fmla="*/ 1739 w 5459"/>
                <a:gd name="T7" fmla="*/ 319 h 1708"/>
                <a:gd name="T8" fmla="*/ 166 w 5459"/>
                <a:gd name="T9" fmla="*/ 0 h 1708"/>
                <a:gd name="T10" fmla="*/ 44 w 5459"/>
                <a:gd name="T11" fmla="*/ 554 h 1708"/>
                <a:gd name="T12" fmla="*/ 166 w 5459"/>
                <a:gd name="T13" fmla="*/ 1708 h 1708"/>
                <a:gd name="T14" fmla="*/ 3720 w 5459"/>
                <a:gd name="T15" fmla="*/ 1389 h 1708"/>
                <a:gd name="T16" fmla="*/ 5292 w 5459"/>
                <a:gd name="T17" fmla="*/ 1708 h 1708"/>
                <a:gd name="T18" fmla="*/ 5414 w 5459"/>
                <a:gd name="T19" fmla="*/ 1154 h 1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59" h="1708">
                  <a:moveTo>
                    <a:pt x="5414" y="1154"/>
                  </a:moveTo>
                  <a:lnTo>
                    <a:pt x="5414" y="1154"/>
                  </a:lnTo>
                  <a:cubicBezTo>
                    <a:pt x="5459" y="751"/>
                    <a:pt x="5413" y="360"/>
                    <a:pt x="5292" y="0"/>
                  </a:cubicBezTo>
                  <a:cubicBezTo>
                    <a:pt x="4174" y="336"/>
                    <a:pt x="2972" y="456"/>
                    <a:pt x="1739" y="319"/>
                  </a:cubicBezTo>
                  <a:cubicBezTo>
                    <a:pt x="1197" y="258"/>
                    <a:pt x="671" y="150"/>
                    <a:pt x="166" y="0"/>
                  </a:cubicBezTo>
                  <a:cubicBezTo>
                    <a:pt x="107" y="176"/>
                    <a:pt x="66" y="362"/>
                    <a:pt x="44" y="554"/>
                  </a:cubicBezTo>
                  <a:cubicBezTo>
                    <a:pt x="0" y="957"/>
                    <a:pt x="46" y="1348"/>
                    <a:pt x="166" y="1708"/>
                  </a:cubicBezTo>
                  <a:cubicBezTo>
                    <a:pt x="1284" y="1372"/>
                    <a:pt x="2487" y="1252"/>
                    <a:pt x="3720" y="1389"/>
                  </a:cubicBezTo>
                  <a:cubicBezTo>
                    <a:pt x="4262" y="1450"/>
                    <a:pt x="4787" y="1558"/>
                    <a:pt x="5292" y="1708"/>
                  </a:cubicBezTo>
                  <a:cubicBezTo>
                    <a:pt x="5351" y="1532"/>
                    <a:pt x="5393" y="1346"/>
                    <a:pt x="5414" y="1154"/>
                  </a:cubicBezTo>
                  <a:close/>
                </a:path>
              </a:pathLst>
            </a:custGeom>
            <a:solidFill>
              <a:srgbClr val="F28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6228" y="2867"/>
              <a:ext cx="1316" cy="1308"/>
            </a:xfrm>
            <a:custGeom>
              <a:avLst/>
              <a:gdLst>
                <a:gd name="T0" fmla="*/ 2006 w 4207"/>
                <a:gd name="T1" fmla="*/ 4168 h 4168"/>
                <a:gd name="T2" fmla="*/ 2006 w 4207"/>
                <a:gd name="T3" fmla="*/ 4168 h 4168"/>
                <a:gd name="T4" fmla="*/ 2005 w 4207"/>
                <a:gd name="T5" fmla="*/ 4168 h 4168"/>
                <a:gd name="T6" fmla="*/ 0 w 4207"/>
                <a:gd name="T7" fmla="*/ 2646 h 4168"/>
                <a:gd name="T8" fmla="*/ 1353 w 4207"/>
                <a:gd name="T9" fmla="*/ 2937 h 4168"/>
                <a:gd name="T10" fmla="*/ 1475 w 4207"/>
                <a:gd name="T11" fmla="*/ 2383 h 4168"/>
                <a:gd name="T12" fmla="*/ 1353 w 4207"/>
                <a:gd name="T13" fmla="*/ 1229 h 4168"/>
                <a:gd name="T14" fmla="*/ 0 w 4207"/>
                <a:gd name="T15" fmla="*/ 1522 h 4168"/>
                <a:gd name="T16" fmla="*/ 1777 w 4207"/>
                <a:gd name="T17" fmla="*/ 12 h 4168"/>
                <a:gd name="T18" fmla="*/ 2005 w 4207"/>
                <a:gd name="T19" fmla="*/ 0 h 4168"/>
                <a:gd name="T20" fmla="*/ 2016 w 4207"/>
                <a:gd name="T21" fmla="*/ 0 h 4168"/>
                <a:gd name="T22" fmla="*/ 4079 w 4207"/>
                <a:gd name="T23" fmla="*/ 1852 h 4168"/>
                <a:gd name="T24" fmla="*/ 2239 w 4207"/>
                <a:gd name="T25" fmla="*/ 4154 h 4168"/>
                <a:gd name="T26" fmla="*/ 2006 w 4207"/>
                <a:gd name="T27" fmla="*/ 4168 h 4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07" h="4168">
                  <a:moveTo>
                    <a:pt x="2006" y="4168"/>
                  </a:moveTo>
                  <a:lnTo>
                    <a:pt x="2006" y="4168"/>
                  </a:lnTo>
                  <a:lnTo>
                    <a:pt x="2005" y="4168"/>
                  </a:lnTo>
                  <a:cubicBezTo>
                    <a:pt x="1069" y="4167"/>
                    <a:pt x="250" y="3539"/>
                    <a:pt x="0" y="2646"/>
                  </a:cubicBezTo>
                  <a:cubicBezTo>
                    <a:pt x="465" y="2709"/>
                    <a:pt x="917" y="2807"/>
                    <a:pt x="1353" y="2937"/>
                  </a:cubicBezTo>
                  <a:cubicBezTo>
                    <a:pt x="1412" y="2761"/>
                    <a:pt x="1454" y="2575"/>
                    <a:pt x="1475" y="2383"/>
                  </a:cubicBezTo>
                  <a:cubicBezTo>
                    <a:pt x="1520" y="1980"/>
                    <a:pt x="1474" y="1589"/>
                    <a:pt x="1353" y="1229"/>
                  </a:cubicBezTo>
                  <a:cubicBezTo>
                    <a:pt x="914" y="1361"/>
                    <a:pt x="462" y="1460"/>
                    <a:pt x="0" y="1522"/>
                  </a:cubicBezTo>
                  <a:cubicBezTo>
                    <a:pt x="222" y="728"/>
                    <a:pt x="907" y="109"/>
                    <a:pt x="1777" y="12"/>
                  </a:cubicBezTo>
                  <a:cubicBezTo>
                    <a:pt x="1853" y="3"/>
                    <a:pt x="1929" y="0"/>
                    <a:pt x="2005" y="0"/>
                  </a:cubicBezTo>
                  <a:lnTo>
                    <a:pt x="2016" y="0"/>
                  </a:lnTo>
                  <a:cubicBezTo>
                    <a:pt x="3061" y="2"/>
                    <a:pt x="3960" y="788"/>
                    <a:pt x="4079" y="1852"/>
                  </a:cubicBezTo>
                  <a:cubicBezTo>
                    <a:pt x="4207" y="2996"/>
                    <a:pt x="3383" y="4027"/>
                    <a:pt x="2239" y="4154"/>
                  </a:cubicBezTo>
                  <a:cubicBezTo>
                    <a:pt x="2160" y="4163"/>
                    <a:pt x="2083" y="4167"/>
                    <a:pt x="2006" y="4168"/>
                  </a:cubicBezTo>
                  <a:close/>
                </a:path>
              </a:pathLst>
            </a:custGeom>
            <a:solidFill>
              <a:srgbClr val="E8E8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6199" y="3253"/>
              <a:ext cx="505" cy="536"/>
            </a:xfrm>
            <a:custGeom>
              <a:avLst/>
              <a:gdLst>
                <a:gd name="T0" fmla="*/ 1447 w 1614"/>
                <a:gd name="T1" fmla="*/ 1708 h 1708"/>
                <a:gd name="T2" fmla="*/ 1447 w 1614"/>
                <a:gd name="T3" fmla="*/ 1708 h 1708"/>
                <a:gd name="T4" fmla="*/ 94 w 1614"/>
                <a:gd name="T5" fmla="*/ 1417 h 1708"/>
                <a:gd name="T6" fmla="*/ 30 w 1614"/>
                <a:gd name="T7" fmla="*/ 1085 h 1708"/>
                <a:gd name="T8" fmla="*/ 94 w 1614"/>
                <a:gd name="T9" fmla="*/ 293 h 1708"/>
                <a:gd name="T10" fmla="*/ 1447 w 1614"/>
                <a:gd name="T11" fmla="*/ 0 h 1708"/>
                <a:gd name="T12" fmla="*/ 1569 w 1614"/>
                <a:gd name="T13" fmla="*/ 1154 h 1708"/>
                <a:gd name="T14" fmla="*/ 1447 w 1614"/>
                <a:gd name="T15" fmla="*/ 1708 h 1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4" h="1708">
                  <a:moveTo>
                    <a:pt x="1447" y="1708"/>
                  </a:moveTo>
                  <a:lnTo>
                    <a:pt x="1447" y="1708"/>
                  </a:lnTo>
                  <a:cubicBezTo>
                    <a:pt x="1011" y="1578"/>
                    <a:pt x="559" y="1480"/>
                    <a:pt x="94" y="1417"/>
                  </a:cubicBezTo>
                  <a:cubicBezTo>
                    <a:pt x="65" y="1310"/>
                    <a:pt x="43" y="1199"/>
                    <a:pt x="30" y="1085"/>
                  </a:cubicBezTo>
                  <a:cubicBezTo>
                    <a:pt x="0" y="811"/>
                    <a:pt x="24" y="544"/>
                    <a:pt x="94" y="293"/>
                  </a:cubicBezTo>
                  <a:cubicBezTo>
                    <a:pt x="556" y="231"/>
                    <a:pt x="1008" y="132"/>
                    <a:pt x="1447" y="0"/>
                  </a:cubicBezTo>
                  <a:cubicBezTo>
                    <a:pt x="1568" y="360"/>
                    <a:pt x="1614" y="751"/>
                    <a:pt x="1569" y="1154"/>
                  </a:cubicBezTo>
                  <a:cubicBezTo>
                    <a:pt x="1548" y="1346"/>
                    <a:pt x="1506" y="1532"/>
                    <a:pt x="1447" y="1708"/>
                  </a:cubicBezTo>
                  <a:close/>
                </a:path>
              </a:pathLst>
            </a:custGeom>
            <a:solidFill>
              <a:srgbClr val="DC82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auto">
            <a:xfrm>
              <a:off x="6240" y="2902"/>
              <a:ext cx="1233" cy="1237"/>
            </a:xfrm>
            <a:custGeom>
              <a:avLst/>
              <a:gdLst>
                <a:gd name="T0" fmla="*/ 2178 w 3941"/>
                <a:gd name="T1" fmla="*/ 3827 h 3942"/>
                <a:gd name="T2" fmla="*/ 2178 w 3941"/>
                <a:gd name="T3" fmla="*/ 3827 h 3942"/>
                <a:gd name="T4" fmla="*/ 3827 w 3941"/>
                <a:gd name="T5" fmla="*/ 1764 h 3942"/>
                <a:gd name="T6" fmla="*/ 1764 w 3941"/>
                <a:gd name="T7" fmla="*/ 115 h 3942"/>
                <a:gd name="T8" fmla="*/ 115 w 3941"/>
                <a:gd name="T9" fmla="*/ 2178 h 3942"/>
                <a:gd name="T10" fmla="*/ 2178 w 3941"/>
                <a:gd name="T11" fmla="*/ 3827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1" h="3942">
                  <a:moveTo>
                    <a:pt x="2178" y="3827"/>
                  </a:moveTo>
                  <a:lnTo>
                    <a:pt x="2178" y="3827"/>
                  </a:lnTo>
                  <a:cubicBezTo>
                    <a:pt x="3203" y="3713"/>
                    <a:pt x="3941" y="2789"/>
                    <a:pt x="3827" y="1764"/>
                  </a:cubicBezTo>
                  <a:cubicBezTo>
                    <a:pt x="3712" y="739"/>
                    <a:pt x="2789" y="0"/>
                    <a:pt x="1764" y="115"/>
                  </a:cubicBezTo>
                  <a:cubicBezTo>
                    <a:pt x="738" y="229"/>
                    <a:pt x="0" y="1153"/>
                    <a:pt x="115" y="2178"/>
                  </a:cubicBezTo>
                  <a:cubicBezTo>
                    <a:pt x="229" y="3203"/>
                    <a:pt x="1153" y="3942"/>
                    <a:pt x="2178" y="3827"/>
                  </a:cubicBezTo>
                  <a:close/>
                </a:path>
              </a:pathLst>
            </a:custGeom>
            <a:solidFill>
              <a:srgbClr val="F28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auto">
            <a:xfrm>
              <a:off x="6320" y="2983"/>
              <a:ext cx="1072" cy="1075"/>
            </a:xfrm>
            <a:custGeom>
              <a:avLst/>
              <a:gdLst>
                <a:gd name="T0" fmla="*/ 1534 w 3427"/>
                <a:gd name="T1" fmla="*/ 99 h 3426"/>
                <a:gd name="T2" fmla="*/ 1534 w 3427"/>
                <a:gd name="T3" fmla="*/ 99 h 3426"/>
                <a:gd name="T4" fmla="*/ 100 w 3427"/>
                <a:gd name="T5" fmla="*/ 1893 h 3426"/>
                <a:gd name="T6" fmla="*/ 1894 w 3427"/>
                <a:gd name="T7" fmla="*/ 3327 h 3426"/>
                <a:gd name="T8" fmla="*/ 3328 w 3427"/>
                <a:gd name="T9" fmla="*/ 1533 h 3426"/>
                <a:gd name="T10" fmla="*/ 1534 w 3427"/>
                <a:gd name="T11" fmla="*/ 99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7" h="3426">
                  <a:moveTo>
                    <a:pt x="1534" y="99"/>
                  </a:moveTo>
                  <a:lnTo>
                    <a:pt x="1534" y="99"/>
                  </a:lnTo>
                  <a:cubicBezTo>
                    <a:pt x="642" y="198"/>
                    <a:pt x="0" y="1002"/>
                    <a:pt x="100" y="1893"/>
                  </a:cubicBezTo>
                  <a:cubicBezTo>
                    <a:pt x="199" y="2784"/>
                    <a:pt x="1002" y="3426"/>
                    <a:pt x="1894" y="3327"/>
                  </a:cubicBezTo>
                  <a:cubicBezTo>
                    <a:pt x="2785" y="3228"/>
                    <a:pt x="3427" y="2424"/>
                    <a:pt x="3328" y="1533"/>
                  </a:cubicBezTo>
                  <a:cubicBezTo>
                    <a:pt x="3228" y="642"/>
                    <a:pt x="2425" y="0"/>
                    <a:pt x="1534" y="9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887" y="3916758"/>
            <a:ext cx="409198" cy="1319808"/>
          </a:xfrm>
          <a:prstGeom prst="rect">
            <a:avLst/>
          </a:prstGeom>
        </p:spPr>
      </p:pic>
      <p:grpSp>
        <p:nvGrpSpPr>
          <p:cNvPr id="53" name="Group 26"/>
          <p:cNvGrpSpPr>
            <a:grpSpLocks noChangeAspect="1"/>
          </p:cNvGrpSpPr>
          <p:nvPr/>
        </p:nvGrpSpPr>
        <p:grpSpPr bwMode="auto">
          <a:xfrm>
            <a:off x="1838325" y="3935650"/>
            <a:ext cx="3184444" cy="1658201"/>
            <a:chOff x="2308" y="2867"/>
            <a:chExt cx="2558" cy="1332"/>
          </a:xfrm>
        </p:grpSpPr>
        <p:sp>
          <p:nvSpPr>
            <p:cNvPr id="54" name="AutoShape 25"/>
            <p:cNvSpPr>
              <a:spLocks noChangeAspect="1" noChangeArrowheads="1" noTextEdit="1"/>
            </p:cNvSpPr>
            <p:nvPr/>
          </p:nvSpPr>
          <p:spPr bwMode="auto">
            <a:xfrm>
              <a:off x="2308" y="2868"/>
              <a:ext cx="2550" cy="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55" name="Freeform 27"/>
            <p:cNvSpPr>
              <a:spLocks/>
            </p:cNvSpPr>
            <p:nvPr/>
          </p:nvSpPr>
          <p:spPr bwMode="auto">
            <a:xfrm>
              <a:off x="3127" y="3260"/>
              <a:ext cx="1739" cy="546"/>
            </a:xfrm>
            <a:custGeom>
              <a:avLst/>
              <a:gdLst>
                <a:gd name="T0" fmla="*/ 44 w 5459"/>
                <a:gd name="T1" fmla="*/ 1154 h 1708"/>
                <a:gd name="T2" fmla="*/ 44 w 5459"/>
                <a:gd name="T3" fmla="*/ 1154 h 1708"/>
                <a:gd name="T4" fmla="*/ 166 w 5459"/>
                <a:gd name="T5" fmla="*/ 0 h 1708"/>
                <a:gd name="T6" fmla="*/ 3720 w 5459"/>
                <a:gd name="T7" fmla="*/ 319 h 1708"/>
                <a:gd name="T8" fmla="*/ 5292 w 5459"/>
                <a:gd name="T9" fmla="*/ 0 h 1708"/>
                <a:gd name="T10" fmla="*/ 5414 w 5459"/>
                <a:gd name="T11" fmla="*/ 554 h 1708"/>
                <a:gd name="T12" fmla="*/ 5293 w 5459"/>
                <a:gd name="T13" fmla="*/ 1708 h 1708"/>
                <a:gd name="T14" fmla="*/ 1739 w 5459"/>
                <a:gd name="T15" fmla="*/ 1389 h 1708"/>
                <a:gd name="T16" fmla="*/ 166 w 5459"/>
                <a:gd name="T17" fmla="*/ 1708 h 1708"/>
                <a:gd name="T18" fmla="*/ 44 w 5459"/>
                <a:gd name="T19" fmla="*/ 1154 h 1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59" h="1708">
                  <a:moveTo>
                    <a:pt x="44" y="1154"/>
                  </a:moveTo>
                  <a:lnTo>
                    <a:pt x="44" y="1154"/>
                  </a:lnTo>
                  <a:cubicBezTo>
                    <a:pt x="0" y="751"/>
                    <a:pt x="46" y="360"/>
                    <a:pt x="166" y="0"/>
                  </a:cubicBezTo>
                  <a:cubicBezTo>
                    <a:pt x="1284" y="336"/>
                    <a:pt x="2487" y="456"/>
                    <a:pt x="3720" y="319"/>
                  </a:cubicBezTo>
                  <a:cubicBezTo>
                    <a:pt x="4262" y="258"/>
                    <a:pt x="4787" y="150"/>
                    <a:pt x="5292" y="0"/>
                  </a:cubicBezTo>
                  <a:cubicBezTo>
                    <a:pt x="5351" y="176"/>
                    <a:pt x="5393" y="362"/>
                    <a:pt x="5414" y="554"/>
                  </a:cubicBezTo>
                  <a:cubicBezTo>
                    <a:pt x="5459" y="957"/>
                    <a:pt x="5413" y="1348"/>
                    <a:pt x="5293" y="1708"/>
                  </a:cubicBezTo>
                  <a:cubicBezTo>
                    <a:pt x="4175" y="1372"/>
                    <a:pt x="2972" y="1252"/>
                    <a:pt x="1739" y="1389"/>
                  </a:cubicBezTo>
                  <a:cubicBezTo>
                    <a:pt x="1197" y="1450"/>
                    <a:pt x="671" y="1558"/>
                    <a:pt x="166" y="1708"/>
                  </a:cubicBezTo>
                  <a:cubicBezTo>
                    <a:pt x="108" y="1532"/>
                    <a:pt x="66" y="1346"/>
                    <a:pt x="44" y="1154"/>
                  </a:cubicBezTo>
                  <a:close/>
                </a:path>
              </a:pathLst>
            </a:custGeom>
            <a:solidFill>
              <a:srgbClr val="9FC5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58" name="Freeform 30"/>
            <p:cNvSpPr>
              <a:spLocks/>
            </p:cNvSpPr>
            <p:nvPr/>
          </p:nvSpPr>
          <p:spPr bwMode="auto">
            <a:xfrm>
              <a:off x="2308" y="2867"/>
              <a:ext cx="1304" cy="1332"/>
            </a:xfrm>
            <a:custGeom>
              <a:avLst/>
              <a:gdLst>
                <a:gd name="T0" fmla="*/ 2090 w 4092"/>
                <a:gd name="T1" fmla="*/ 4168 h 4168"/>
                <a:gd name="T2" fmla="*/ 2090 w 4092"/>
                <a:gd name="T3" fmla="*/ 4168 h 4168"/>
                <a:gd name="T4" fmla="*/ 2084 w 4092"/>
                <a:gd name="T5" fmla="*/ 4168 h 4168"/>
                <a:gd name="T6" fmla="*/ 1853 w 4092"/>
                <a:gd name="T7" fmla="*/ 4154 h 4168"/>
                <a:gd name="T8" fmla="*/ 0 w 4092"/>
                <a:gd name="T9" fmla="*/ 2089 h 4168"/>
                <a:gd name="T10" fmla="*/ 0 w 4092"/>
                <a:gd name="T11" fmla="*/ 2083 h 4168"/>
                <a:gd name="T12" fmla="*/ 13 w 4092"/>
                <a:gd name="T13" fmla="*/ 1852 h 4168"/>
                <a:gd name="T14" fmla="*/ 2076 w 4092"/>
                <a:gd name="T15" fmla="*/ 0 h 4168"/>
                <a:gd name="T16" fmla="*/ 2087 w 4092"/>
                <a:gd name="T17" fmla="*/ 0 h 4168"/>
                <a:gd name="T18" fmla="*/ 2315 w 4092"/>
                <a:gd name="T19" fmla="*/ 12 h 4168"/>
                <a:gd name="T20" fmla="*/ 4092 w 4092"/>
                <a:gd name="T21" fmla="*/ 1522 h 4168"/>
                <a:gd name="T22" fmla="*/ 2738 w 4092"/>
                <a:gd name="T23" fmla="*/ 1229 h 4168"/>
                <a:gd name="T24" fmla="*/ 2616 w 4092"/>
                <a:gd name="T25" fmla="*/ 2383 h 4168"/>
                <a:gd name="T26" fmla="*/ 2738 w 4092"/>
                <a:gd name="T27" fmla="*/ 2937 h 4168"/>
                <a:gd name="T28" fmla="*/ 4091 w 4092"/>
                <a:gd name="T29" fmla="*/ 2646 h 4168"/>
                <a:gd name="T30" fmla="*/ 2090 w 4092"/>
                <a:gd name="T31" fmla="*/ 4168 h 4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92" h="4168">
                  <a:moveTo>
                    <a:pt x="2090" y="4168"/>
                  </a:moveTo>
                  <a:lnTo>
                    <a:pt x="2090" y="4168"/>
                  </a:lnTo>
                  <a:lnTo>
                    <a:pt x="2084" y="4168"/>
                  </a:lnTo>
                  <a:cubicBezTo>
                    <a:pt x="2007" y="4167"/>
                    <a:pt x="1930" y="4163"/>
                    <a:pt x="1853" y="4154"/>
                  </a:cubicBezTo>
                  <a:cubicBezTo>
                    <a:pt x="788" y="4036"/>
                    <a:pt x="1" y="3135"/>
                    <a:pt x="0" y="2089"/>
                  </a:cubicBezTo>
                  <a:lnTo>
                    <a:pt x="0" y="2083"/>
                  </a:lnTo>
                  <a:cubicBezTo>
                    <a:pt x="0" y="2006"/>
                    <a:pt x="4" y="1929"/>
                    <a:pt x="13" y="1852"/>
                  </a:cubicBezTo>
                  <a:cubicBezTo>
                    <a:pt x="131" y="788"/>
                    <a:pt x="1031" y="2"/>
                    <a:pt x="2076" y="0"/>
                  </a:cubicBezTo>
                  <a:lnTo>
                    <a:pt x="2087" y="0"/>
                  </a:lnTo>
                  <a:cubicBezTo>
                    <a:pt x="2162" y="0"/>
                    <a:pt x="2238" y="3"/>
                    <a:pt x="2315" y="12"/>
                  </a:cubicBezTo>
                  <a:cubicBezTo>
                    <a:pt x="3185" y="109"/>
                    <a:pt x="3870" y="728"/>
                    <a:pt x="4092" y="1522"/>
                  </a:cubicBezTo>
                  <a:cubicBezTo>
                    <a:pt x="3630" y="1460"/>
                    <a:pt x="3178" y="1361"/>
                    <a:pt x="2738" y="1229"/>
                  </a:cubicBezTo>
                  <a:cubicBezTo>
                    <a:pt x="2618" y="1589"/>
                    <a:pt x="2572" y="1980"/>
                    <a:pt x="2616" y="2383"/>
                  </a:cubicBezTo>
                  <a:cubicBezTo>
                    <a:pt x="2638" y="2575"/>
                    <a:pt x="2680" y="2761"/>
                    <a:pt x="2738" y="2937"/>
                  </a:cubicBezTo>
                  <a:cubicBezTo>
                    <a:pt x="3175" y="2807"/>
                    <a:pt x="3627" y="2709"/>
                    <a:pt x="4091" y="2646"/>
                  </a:cubicBezTo>
                  <a:cubicBezTo>
                    <a:pt x="3842" y="3538"/>
                    <a:pt x="3024" y="4166"/>
                    <a:pt x="2090" y="4168"/>
                  </a:cubicBezTo>
                  <a:close/>
                </a:path>
              </a:pathLst>
            </a:custGeom>
            <a:solidFill>
              <a:srgbClr val="E8E8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59" name="Freeform 31"/>
            <p:cNvSpPr>
              <a:spLocks/>
            </p:cNvSpPr>
            <p:nvPr/>
          </p:nvSpPr>
          <p:spPr bwMode="auto">
            <a:xfrm>
              <a:off x="3127" y="3260"/>
              <a:ext cx="515" cy="546"/>
            </a:xfrm>
            <a:custGeom>
              <a:avLst/>
              <a:gdLst>
                <a:gd name="T0" fmla="*/ 166 w 1614"/>
                <a:gd name="T1" fmla="*/ 1708 h 1708"/>
                <a:gd name="T2" fmla="*/ 166 w 1614"/>
                <a:gd name="T3" fmla="*/ 1708 h 1708"/>
                <a:gd name="T4" fmla="*/ 44 w 1614"/>
                <a:gd name="T5" fmla="*/ 1154 h 1708"/>
                <a:gd name="T6" fmla="*/ 166 w 1614"/>
                <a:gd name="T7" fmla="*/ 0 h 1708"/>
                <a:gd name="T8" fmla="*/ 1520 w 1614"/>
                <a:gd name="T9" fmla="*/ 293 h 1708"/>
                <a:gd name="T10" fmla="*/ 1583 w 1614"/>
                <a:gd name="T11" fmla="*/ 1085 h 1708"/>
                <a:gd name="T12" fmla="*/ 1519 w 1614"/>
                <a:gd name="T13" fmla="*/ 1417 h 1708"/>
                <a:gd name="T14" fmla="*/ 166 w 1614"/>
                <a:gd name="T15" fmla="*/ 1708 h 1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4" h="1708">
                  <a:moveTo>
                    <a:pt x="166" y="1708"/>
                  </a:moveTo>
                  <a:lnTo>
                    <a:pt x="166" y="1708"/>
                  </a:lnTo>
                  <a:cubicBezTo>
                    <a:pt x="108" y="1532"/>
                    <a:pt x="66" y="1346"/>
                    <a:pt x="44" y="1154"/>
                  </a:cubicBezTo>
                  <a:cubicBezTo>
                    <a:pt x="0" y="751"/>
                    <a:pt x="46" y="360"/>
                    <a:pt x="166" y="0"/>
                  </a:cubicBezTo>
                  <a:cubicBezTo>
                    <a:pt x="606" y="132"/>
                    <a:pt x="1058" y="231"/>
                    <a:pt x="1520" y="293"/>
                  </a:cubicBezTo>
                  <a:cubicBezTo>
                    <a:pt x="1590" y="544"/>
                    <a:pt x="1614" y="811"/>
                    <a:pt x="1583" y="1085"/>
                  </a:cubicBezTo>
                  <a:cubicBezTo>
                    <a:pt x="1571" y="1199"/>
                    <a:pt x="1549" y="1310"/>
                    <a:pt x="1519" y="1417"/>
                  </a:cubicBezTo>
                  <a:cubicBezTo>
                    <a:pt x="1055" y="1480"/>
                    <a:pt x="603" y="1578"/>
                    <a:pt x="166" y="1708"/>
                  </a:cubicBezTo>
                  <a:close/>
                </a:path>
              </a:pathLst>
            </a:custGeom>
            <a:solidFill>
              <a:srgbClr val="91B33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60" name="Freeform 32"/>
            <p:cNvSpPr>
              <a:spLocks/>
            </p:cNvSpPr>
            <p:nvPr/>
          </p:nvSpPr>
          <p:spPr bwMode="auto">
            <a:xfrm>
              <a:off x="2344" y="2903"/>
              <a:ext cx="1256" cy="1260"/>
            </a:xfrm>
            <a:custGeom>
              <a:avLst/>
              <a:gdLst>
                <a:gd name="T0" fmla="*/ 1764 w 3942"/>
                <a:gd name="T1" fmla="*/ 3827 h 3942"/>
                <a:gd name="T2" fmla="*/ 1764 w 3942"/>
                <a:gd name="T3" fmla="*/ 3827 h 3942"/>
                <a:gd name="T4" fmla="*/ 115 w 3942"/>
                <a:gd name="T5" fmla="*/ 1764 h 3942"/>
                <a:gd name="T6" fmla="*/ 2178 w 3942"/>
                <a:gd name="T7" fmla="*/ 115 h 3942"/>
                <a:gd name="T8" fmla="*/ 3827 w 3942"/>
                <a:gd name="T9" fmla="*/ 2178 h 3942"/>
                <a:gd name="T10" fmla="*/ 1764 w 3942"/>
                <a:gd name="T11" fmla="*/ 3827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2" h="3942">
                  <a:moveTo>
                    <a:pt x="1764" y="3827"/>
                  </a:moveTo>
                  <a:lnTo>
                    <a:pt x="1764" y="3827"/>
                  </a:lnTo>
                  <a:cubicBezTo>
                    <a:pt x="739" y="3713"/>
                    <a:pt x="0" y="2789"/>
                    <a:pt x="115" y="1764"/>
                  </a:cubicBezTo>
                  <a:cubicBezTo>
                    <a:pt x="229" y="739"/>
                    <a:pt x="1153" y="0"/>
                    <a:pt x="2178" y="115"/>
                  </a:cubicBezTo>
                  <a:cubicBezTo>
                    <a:pt x="3203" y="229"/>
                    <a:pt x="3942" y="1153"/>
                    <a:pt x="3827" y="2178"/>
                  </a:cubicBezTo>
                  <a:cubicBezTo>
                    <a:pt x="3713" y="3203"/>
                    <a:pt x="2789" y="3942"/>
                    <a:pt x="1764" y="3827"/>
                  </a:cubicBezTo>
                  <a:close/>
                </a:path>
              </a:pathLst>
            </a:custGeom>
            <a:solidFill>
              <a:srgbClr val="9FC5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61" name="Freeform 33"/>
            <p:cNvSpPr>
              <a:spLocks/>
            </p:cNvSpPr>
            <p:nvPr/>
          </p:nvSpPr>
          <p:spPr bwMode="auto">
            <a:xfrm>
              <a:off x="2426" y="2985"/>
              <a:ext cx="1092" cy="1095"/>
            </a:xfrm>
            <a:custGeom>
              <a:avLst/>
              <a:gdLst>
                <a:gd name="T0" fmla="*/ 1893 w 3426"/>
                <a:gd name="T1" fmla="*/ 99 h 3426"/>
                <a:gd name="T2" fmla="*/ 1893 w 3426"/>
                <a:gd name="T3" fmla="*/ 99 h 3426"/>
                <a:gd name="T4" fmla="*/ 3327 w 3426"/>
                <a:gd name="T5" fmla="*/ 1893 h 3426"/>
                <a:gd name="T6" fmla="*/ 1533 w 3426"/>
                <a:gd name="T7" fmla="*/ 3327 h 3426"/>
                <a:gd name="T8" fmla="*/ 99 w 3426"/>
                <a:gd name="T9" fmla="*/ 1533 h 3426"/>
                <a:gd name="T10" fmla="*/ 1893 w 3426"/>
                <a:gd name="T11" fmla="*/ 99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6" h="3426">
                  <a:moveTo>
                    <a:pt x="1893" y="99"/>
                  </a:moveTo>
                  <a:lnTo>
                    <a:pt x="1893" y="99"/>
                  </a:lnTo>
                  <a:cubicBezTo>
                    <a:pt x="2784" y="198"/>
                    <a:pt x="3426" y="1002"/>
                    <a:pt x="3327" y="1893"/>
                  </a:cubicBezTo>
                  <a:cubicBezTo>
                    <a:pt x="3228" y="2784"/>
                    <a:pt x="2424" y="3426"/>
                    <a:pt x="1533" y="3327"/>
                  </a:cubicBezTo>
                  <a:cubicBezTo>
                    <a:pt x="642" y="3228"/>
                    <a:pt x="0" y="2424"/>
                    <a:pt x="99" y="1533"/>
                  </a:cubicBezTo>
                  <a:cubicBezTo>
                    <a:pt x="198" y="642"/>
                    <a:pt x="1002" y="0"/>
                    <a:pt x="1893" y="9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42" y="4285903"/>
            <a:ext cx="918895" cy="890908"/>
          </a:xfrm>
          <a:prstGeom prst="rect">
            <a:avLst/>
          </a:prstGeom>
        </p:spPr>
      </p:pic>
      <p:grpSp>
        <p:nvGrpSpPr>
          <p:cNvPr id="74" name="Group 47"/>
          <p:cNvGrpSpPr>
            <a:grpSpLocks noChangeAspect="1"/>
          </p:cNvGrpSpPr>
          <p:nvPr/>
        </p:nvGrpSpPr>
        <p:grpSpPr bwMode="auto">
          <a:xfrm>
            <a:off x="4252179" y="1516196"/>
            <a:ext cx="1646998" cy="3079872"/>
            <a:chOff x="2543" y="151"/>
            <a:chExt cx="1323" cy="2474"/>
          </a:xfrm>
        </p:grpSpPr>
        <p:sp>
          <p:nvSpPr>
            <p:cNvPr id="75" name="AutoShape 46"/>
            <p:cNvSpPr>
              <a:spLocks noChangeAspect="1" noChangeArrowheads="1" noTextEdit="1"/>
            </p:cNvSpPr>
            <p:nvPr/>
          </p:nvSpPr>
          <p:spPr bwMode="auto">
            <a:xfrm>
              <a:off x="2578" y="151"/>
              <a:ext cx="1284" cy="2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76" name="Freeform 48"/>
            <p:cNvSpPr>
              <a:spLocks/>
            </p:cNvSpPr>
            <p:nvPr/>
          </p:nvSpPr>
          <p:spPr bwMode="auto">
            <a:xfrm>
              <a:off x="2958" y="943"/>
              <a:ext cx="528" cy="1682"/>
            </a:xfrm>
            <a:custGeom>
              <a:avLst/>
              <a:gdLst>
                <a:gd name="T0" fmla="*/ 554 w 1709"/>
                <a:gd name="T1" fmla="*/ 45 h 5460"/>
                <a:gd name="T2" fmla="*/ 554 w 1709"/>
                <a:gd name="T3" fmla="*/ 45 h 5460"/>
                <a:gd name="T4" fmla="*/ 1708 w 1709"/>
                <a:gd name="T5" fmla="*/ 167 h 5460"/>
                <a:gd name="T6" fmla="*/ 1389 w 1709"/>
                <a:gd name="T7" fmla="*/ 3720 h 5460"/>
                <a:gd name="T8" fmla="*/ 1709 w 1709"/>
                <a:gd name="T9" fmla="*/ 5293 h 5460"/>
                <a:gd name="T10" fmla="*/ 1154 w 1709"/>
                <a:gd name="T11" fmla="*/ 5415 h 5460"/>
                <a:gd name="T12" fmla="*/ 0 w 1709"/>
                <a:gd name="T13" fmla="*/ 5293 h 5460"/>
                <a:gd name="T14" fmla="*/ 319 w 1709"/>
                <a:gd name="T15" fmla="*/ 1739 h 5460"/>
                <a:gd name="T16" fmla="*/ 0 w 1709"/>
                <a:gd name="T17" fmla="*/ 167 h 5460"/>
                <a:gd name="T18" fmla="*/ 554 w 1709"/>
                <a:gd name="T19" fmla="*/ 45 h 5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9" h="5460">
                  <a:moveTo>
                    <a:pt x="554" y="45"/>
                  </a:moveTo>
                  <a:lnTo>
                    <a:pt x="554" y="45"/>
                  </a:lnTo>
                  <a:cubicBezTo>
                    <a:pt x="957" y="0"/>
                    <a:pt x="1348" y="46"/>
                    <a:pt x="1708" y="167"/>
                  </a:cubicBezTo>
                  <a:cubicBezTo>
                    <a:pt x="1372" y="1285"/>
                    <a:pt x="1252" y="2487"/>
                    <a:pt x="1389" y="3720"/>
                  </a:cubicBezTo>
                  <a:cubicBezTo>
                    <a:pt x="1450" y="4262"/>
                    <a:pt x="1558" y="4788"/>
                    <a:pt x="1709" y="5293"/>
                  </a:cubicBezTo>
                  <a:cubicBezTo>
                    <a:pt x="1532" y="5352"/>
                    <a:pt x="1346" y="5393"/>
                    <a:pt x="1154" y="5415"/>
                  </a:cubicBezTo>
                  <a:cubicBezTo>
                    <a:pt x="751" y="5460"/>
                    <a:pt x="360" y="5413"/>
                    <a:pt x="0" y="5293"/>
                  </a:cubicBezTo>
                  <a:cubicBezTo>
                    <a:pt x="336" y="4175"/>
                    <a:pt x="456" y="2972"/>
                    <a:pt x="319" y="1739"/>
                  </a:cubicBezTo>
                  <a:cubicBezTo>
                    <a:pt x="258" y="1197"/>
                    <a:pt x="150" y="672"/>
                    <a:pt x="0" y="167"/>
                  </a:cubicBezTo>
                  <a:cubicBezTo>
                    <a:pt x="176" y="108"/>
                    <a:pt x="362" y="66"/>
                    <a:pt x="554" y="45"/>
                  </a:cubicBezTo>
                  <a:close/>
                </a:path>
              </a:pathLst>
            </a:custGeom>
            <a:solidFill>
              <a:srgbClr val="009E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80" name="Freeform 52"/>
            <p:cNvSpPr>
              <a:spLocks/>
            </p:cNvSpPr>
            <p:nvPr/>
          </p:nvSpPr>
          <p:spPr bwMode="auto">
            <a:xfrm>
              <a:off x="2543" y="151"/>
              <a:ext cx="1323" cy="1260"/>
            </a:xfrm>
            <a:custGeom>
              <a:avLst/>
              <a:gdLst>
                <a:gd name="T0" fmla="*/ 2759 w 4282"/>
                <a:gd name="T1" fmla="*/ 4092 h 4092"/>
                <a:gd name="T2" fmla="*/ 2759 w 4282"/>
                <a:gd name="T3" fmla="*/ 4092 h 4092"/>
                <a:gd name="T4" fmla="*/ 3052 w 4282"/>
                <a:gd name="T5" fmla="*/ 2739 h 4092"/>
                <a:gd name="T6" fmla="*/ 2200 w 4282"/>
                <a:gd name="T7" fmla="*/ 2600 h 4092"/>
                <a:gd name="T8" fmla="*/ 1898 w 4282"/>
                <a:gd name="T9" fmla="*/ 2617 h 4092"/>
                <a:gd name="T10" fmla="*/ 1344 w 4282"/>
                <a:gd name="T11" fmla="*/ 2739 h 4092"/>
                <a:gd name="T12" fmla="*/ 1635 w 4282"/>
                <a:gd name="T13" fmla="*/ 4092 h 4092"/>
                <a:gd name="T14" fmla="*/ 127 w 4282"/>
                <a:gd name="T15" fmla="*/ 2315 h 4092"/>
                <a:gd name="T16" fmla="*/ 1967 w 4282"/>
                <a:gd name="T17" fmla="*/ 13 h 4092"/>
                <a:gd name="T18" fmla="*/ 2201 w 4282"/>
                <a:gd name="T19" fmla="*/ 0 h 4092"/>
                <a:gd name="T20" fmla="*/ 4269 w 4282"/>
                <a:gd name="T21" fmla="*/ 1853 h 4092"/>
                <a:gd name="T22" fmla="*/ 4282 w 4282"/>
                <a:gd name="T23" fmla="*/ 2079 h 4092"/>
                <a:gd name="T24" fmla="*/ 4282 w 4282"/>
                <a:gd name="T25" fmla="*/ 2095 h 4092"/>
                <a:gd name="T26" fmla="*/ 2759 w 4282"/>
                <a:gd name="T27" fmla="*/ 4092 h 4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82" h="4092">
                  <a:moveTo>
                    <a:pt x="2759" y="4092"/>
                  </a:moveTo>
                  <a:lnTo>
                    <a:pt x="2759" y="4092"/>
                  </a:lnTo>
                  <a:cubicBezTo>
                    <a:pt x="2821" y="3630"/>
                    <a:pt x="2920" y="3178"/>
                    <a:pt x="3052" y="2739"/>
                  </a:cubicBezTo>
                  <a:cubicBezTo>
                    <a:pt x="2782" y="2649"/>
                    <a:pt x="2495" y="2600"/>
                    <a:pt x="2200" y="2600"/>
                  </a:cubicBezTo>
                  <a:cubicBezTo>
                    <a:pt x="2100" y="2600"/>
                    <a:pt x="2000" y="2605"/>
                    <a:pt x="1898" y="2617"/>
                  </a:cubicBezTo>
                  <a:cubicBezTo>
                    <a:pt x="1706" y="2638"/>
                    <a:pt x="1520" y="2680"/>
                    <a:pt x="1344" y="2739"/>
                  </a:cubicBezTo>
                  <a:cubicBezTo>
                    <a:pt x="1474" y="3175"/>
                    <a:pt x="1572" y="3627"/>
                    <a:pt x="1635" y="4092"/>
                  </a:cubicBezTo>
                  <a:cubicBezTo>
                    <a:pt x="842" y="3869"/>
                    <a:pt x="224" y="3185"/>
                    <a:pt x="127" y="2315"/>
                  </a:cubicBezTo>
                  <a:cubicBezTo>
                    <a:pt x="0" y="1171"/>
                    <a:pt x="823" y="141"/>
                    <a:pt x="1967" y="13"/>
                  </a:cubicBezTo>
                  <a:cubicBezTo>
                    <a:pt x="2045" y="4"/>
                    <a:pt x="2123" y="0"/>
                    <a:pt x="2201" y="0"/>
                  </a:cubicBezTo>
                  <a:cubicBezTo>
                    <a:pt x="3248" y="0"/>
                    <a:pt x="4151" y="788"/>
                    <a:pt x="4269" y="1853"/>
                  </a:cubicBezTo>
                  <a:cubicBezTo>
                    <a:pt x="4278" y="1929"/>
                    <a:pt x="4282" y="2004"/>
                    <a:pt x="4282" y="2079"/>
                  </a:cubicBezTo>
                  <a:lnTo>
                    <a:pt x="4282" y="2095"/>
                  </a:lnTo>
                  <a:cubicBezTo>
                    <a:pt x="4279" y="3028"/>
                    <a:pt x="3651" y="3844"/>
                    <a:pt x="2759" y="4092"/>
                  </a:cubicBezTo>
                  <a:close/>
                </a:path>
              </a:pathLst>
            </a:custGeom>
            <a:solidFill>
              <a:srgbClr val="E8E8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81" name="Freeform 53"/>
            <p:cNvSpPr>
              <a:spLocks/>
            </p:cNvSpPr>
            <p:nvPr/>
          </p:nvSpPr>
          <p:spPr bwMode="auto">
            <a:xfrm>
              <a:off x="2958" y="952"/>
              <a:ext cx="528" cy="483"/>
            </a:xfrm>
            <a:custGeom>
              <a:avLst/>
              <a:gdLst>
                <a:gd name="T0" fmla="*/ 851 w 1708"/>
                <a:gd name="T1" fmla="*/ 1569 h 1569"/>
                <a:gd name="T2" fmla="*/ 851 w 1708"/>
                <a:gd name="T3" fmla="*/ 1569 h 1569"/>
                <a:gd name="T4" fmla="*/ 291 w 1708"/>
                <a:gd name="T5" fmla="*/ 1492 h 1569"/>
                <a:gd name="T6" fmla="*/ 0 w 1708"/>
                <a:gd name="T7" fmla="*/ 139 h 1569"/>
                <a:gd name="T8" fmla="*/ 554 w 1708"/>
                <a:gd name="T9" fmla="*/ 17 h 1569"/>
                <a:gd name="T10" fmla="*/ 856 w 1708"/>
                <a:gd name="T11" fmla="*/ 0 h 1569"/>
                <a:gd name="T12" fmla="*/ 1708 w 1708"/>
                <a:gd name="T13" fmla="*/ 139 h 1569"/>
                <a:gd name="T14" fmla="*/ 1415 w 1708"/>
                <a:gd name="T15" fmla="*/ 1492 h 1569"/>
                <a:gd name="T16" fmla="*/ 1085 w 1708"/>
                <a:gd name="T17" fmla="*/ 1556 h 1569"/>
                <a:gd name="T18" fmla="*/ 851 w 1708"/>
                <a:gd name="T19" fmla="*/ 1569 h 1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8" h="1569">
                  <a:moveTo>
                    <a:pt x="851" y="1569"/>
                  </a:moveTo>
                  <a:lnTo>
                    <a:pt x="851" y="1569"/>
                  </a:lnTo>
                  <a:cubicBezTo>
                    <a:pt x="659" y="1569"/>
                    <a:pt x="470" y="1542"/>
                    <a:pt x="291" y="1492"/>
                  </a:cubicBezTo>
                  <a:cubicBezTo>
                    <a:pt x="228" y="1027"/>
                    <a:pt x="130" y="575"/>
                    <a:pt x="0" y="139"/>
                  </a:cubicBezTo>
                  <a:cubicBezTo>
                    <a:pt x="176" y="80"/>
                    <a:pt x="362" y="38"/>
                    <a:pt x="554" y="17"/>
                  </a:cubicBezTo>
                  <a:cubicBezTo>
                    <a:pt x="656" y="5"/>
                    <a:pt x="756" y="0"/>
                    <a:pt x="856" y="0"/>
                  </a:cubicBezTo>
                  <a:cubicBezTo>
                    <a:pt x="1151" y="0"/>
                    <a:pt x="1438" y="49"/>
                    <a:pt x="1708" y="139"/>
                  </a:cubicBezTo>
                  <a:cubicBezTo>
                    <a:pt x="1576" y="578"/>
                    <a:pt x="1477" y="1030"/>
                    <a:pt x="1415" y="1492"/>
                  </a:cubicBezTo>
                  <a:cubicBezTo>
                    <a:pt x="1308" y="1522"/>
                    <a:pt x="1198" y="1543"/>
                    <a:pt x="1085" y="1556"/>
                  </a:cubicBezTo>
                  <a:cubicBezTo>
                    <a:pt x="1007" y="1565"/>
                    <a:pt x="929" y="1569"/>
                    <a:pt x="851" y="1569"/>
                  </a:cubicBezTo>
                  <a:close/>
                </a:path>
              </a:pathLst>
            </a:custGeom>
            <a:solidFill>
              <a:srgbClr val="0090C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82" name="Freeform 54"/>
            <p:cNvSpPr>
              <a:spLocks/>
            </p:cNvSpPr>
            <p:nvPr/>
          </p:nvSpPr>
          <p:spPr bwMode="auto">
            <a:xfrm>
              <a:off x="2613" y="186"/>
              <a:ext cx="1218" cy="1214"/>
            </a:xfrm>
            <a:custGeom>
              <a:avLst/>
              <a:gdLst>
                <a:gd name="T0" fmla="*/ 2178 w 3942"/>
                <a:gd name="T1" fmla="*/ 3826 h 3941"/>
                <a:gd name="T2" fmla="*/ 2178 w 3942"/>
                <a:gd name="T3" fmla="*/ 3826 h 3941"/>
                <a:gd name="T4" fmla="*/ 3827 w 3942"/>
                <a:gd name="T5" fmla="*/ 1763 h 3941"/>
                <a:gd name="T6" fmla="*/ 1764 w 3942"/>
                <a:gd name="T7" fmla="*/ 114 h 3941"/>
                <a:gd name="T8" fmla="*/ 115 w 3942"/>
                <a:gd name="T9" fmla="*/ 2177 h 3941"/>
                <a:gd name="T10" fmla="*/ 2178 w 3942"/>
                <a:gd name="T11" fmla="*/ 3826 h 3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2" h="3941">
                  <a:moveTo>
                    <a:pt x="2178" y="3826"/>
                  </a:moveTo>
                  <a:lnTo>
                    <a:pt x="2178" y="3826"/>
                  </a:lnTo>
                  <a:cubicBezTo>
                    <a:pt x="3203" y="3712"/>
                    <a:pt x="3942" y="2788"/>
                    <a:pt x="3827" y="1763"/>
                  </a:cubicBezTo>
                  <a:cubicBezTo>
                    <a:pt x="3713" y="738"/>
                    <a:pt x="2789" y="0"/>
                    <a:pt x="1764" y="114"/>
                  </a:cubicBezTo>
                  <a:cubicBezTo>
                    <a:pt x="739" y="229"/>
                    <a:pt x="0" y="1152"/>
                    <a:pt x="115" y="2177"/>
                  </a:cubicBezTo>
                  <a:cubicBezTo>
                    <a:pt x="229" y="3203"/>
                    <a:pt x="1153" y="3941"/>
                    <a:pt x="2178" y="3826"/>
                  </a:cubicBezTo>
                  <a:close/>
                </a:path>
              </a:pathLst>
            </a:custGeom>
            <a:solidFill>
              <a:srgbClr val="009E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  <p:sp>
          <p:nvSpPr>
            <p:cNvPr id="83" name="Freeform 55"/>
            <p:cNvSpPr>
              <a:spLocks/>
            </p:cNvSpPr>
            <p:nvPr/>
          </p:nvSpPr>
          <p:spPr bwMode="auto">
            <a:xfrm>
              <a:off x="2693" y="266"/>
              <a:ext cx="1058" cy="1055"/>
            </a:xfrm>
            <a:custGeom>
              <a:avLst/>
              <a:gdLst>
                <a:gd name="T0" fmla="*/ 1533 w 3426"/>
                <a:gd name="T1" fmla="*/ 99 h 3427"/>
                <a:gd name="T2" fmla="*/ 1533 w 3426"/>
                <a:gd name="T3" fmla="*/ 99 h 3427"/>
                <a:gd name="T4" fmla="*/ 99 w 3426"/>
                <a:gd name="T5" fmla="*/ 1893 h 3427"/>
                <a:gd name="T6" fmla="*/ 1893 w 3426"/>
                <a:gd name="T7" fmla="*/ 3327 h 3427"/>
                <a:gd name="T8" fmla="*/ 3327 w 3426"/>
                <a:gd name="T9" fmla="*/ 1533 h 3427"/>
                <a:gd name="T10" fmla="*/ 1533 w 3426"/>
                <a:gd name="T11" fmla="*/ 99 h 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6" h="3427">
                  <a:moveTo>
                    <a:pt x="1533" y="99"/>
                  </a:moveTo>
                  <a:lnTo>
                    <a:pt x="1533" y="99"/>
                  </a:lnTo>
                  <a:cubicBezTo>
                    <a:pt x="642" y="199"/>
                    <a:pt x="0" y="1002"/>
                    <a:pt x="99" y="1893"/>
                  </a:cubicBezTo>
                  <a:cubicBezTo>
                    <a:pt x="198" y="2785"/>
                    <a:pt x="1002" y="3427"/>
                    <a:pt x="1893" y="3327"/>
                  </a:cubicBezTo>
                  <a:cubicBezTo>
                    <a:pt x="2784" y="3228"/>
                    <a:pt x="3426" y="2425"/>
                    <a:pt x="3327" y="1533"/>
                  </a:cubicBezTo>
                  <a:cubicBezTo>
                    <a:pt x="3228" y="642"/>
                    <a:pt x="2424" y="0"/>
                    <a:pt x="1533" y="9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>
                <a:latin typeface="Roboto" panose="02000000000000000000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02" y="1568021"/>
            <a:ext cx="772557" cy="11588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35804" r="89249" b="32777"/>
          <a:stretch/>
        </p:blipFill>
        <p:spPr>
          <a:xfrm>
            <a:off x="4184055" y="3784395"/>
            <a:ext cx="1816303" cy="18163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2" y="3445978"/>
            <a:ext cx="496713" cy="1805621"/>
          </a:xfrm>
          <a:prstGeom prst="rect">
            <a:avLst/>
          </a:prstGeom>
        </p:spPr>
      </p:pic>
      <p:sp>
        <p:nvSpPr>
          <p:cNvPr id="47" name="TextBox 3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2763" y="230188"/>
            <a:ext cx="91313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40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Форевър Ливинг Продъктс</a:t>
            </a:r>
            <a:endParaRPr lang="cs-CZ" altLang="en-US" sz="4000" dirty="0" smtClean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en-US" sz="44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Маркетингов </a:t>
            </a:r>
            <a:r>
              <a:rPr lang="bg-BG" altLang="en-US" sz="44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 Light" charset="0"/>
              </a:rPr>
              <a:t>план</a:t>
            </a:r>
            <a:endParaRPr lang="en-US" altLang="en-US" sz="44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 Neue Light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390000"/>
            <a:ext cx="9316019" cy="579935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/>
            <a:r>
              <a:rPr lang="bg-BG" sz="4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Асистент </a:t>
            </a:r>
            <a:r>
              <a:rPr lang="bg-BG" sz="4400" dirty="0" err="1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Супервайзор</a:t>
            </a:r>
            <a:r>
              <a:rPr lang="bg-BG" sz="4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endParaRPr lang="bg-BG" sz="36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3238" y="1104899"/>
            <a:ext cx="5692776" cy="20569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9992" indent="-209992" algn="l" fontAlgn="auto">
              <a:spcAft>
                <a:spcPts val="600"/>
              </a:spcAft>
            </a:pPr>
            <a:r>
              <a:rPr lang="bg-BG" sz="20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първа поръчка </a:t>
            </a:r>
            <a:r>
              <a:rPr lang="bg-BG" sz="20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Стартов пакет </a:t>
            </a:r>
            <a:r>
              <a:rPr lang="bg-BG" sz="2000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или</a:t>
            </a:r>
            <a:endParaRPr lang="bg-BG" sz="2000" b="1" dirty="0" smtClean="0">
              <a:solidFill>
                <a:srgbClr val="92D05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09992" indent="-209992" algn="l" fontAlgn="auto">
              <a:lnSpc>
                <a:spcPts val="2500"/>
              </a:lnSpc>
              <a:spcAft>
                <a:spcPts val="600"/>
              </a:spcAft>
            </a:pPr>
            <a: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0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</a:t>
            </a:r>
            <a:r>
              <a:rPr lang="bg-BG" sz="2000" b="1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0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bg-BG" sz="20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за два последователни </a:t>
            </a:r>
            <a: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календарни месеца</a:t>
            </a:r>
          </a:p>
          <a:p>
            <a:pPr marL="209992" indent="-209992" algn="l" fontAlgn="auto">
              <a:lnSpc>
                <a:spcPts val="2500"/>
              </a:lnSpc>
              <a:spcAft>
                <a:spcPts val="600"/>
              </a:spcAft>
            </a:pPr>
            <a: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започвате да градите </a:t>
            </a:r>
            <a:r>
              <a:rPr lang="bg-BG" sz="20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екип</a:t>
            </a:r>
          </a:p>
          <a:p>
            <a:pPr marL="209992" indent="-209992" algn="l" fontAlgn="auto">
              <a:lnSpc>
                <a:spcPts val="2500"/>
              </a:lnSpc>
              <a:spcAft>
                <a:spcPts val="600"/>
              </a:spcAft>
            </a:pPr>
            <a: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0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15% печалба</a:t>
            </a:r>
            <a:r>
              <a:rPr lang="bg-BG" sz="20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и </a:t>
            </a:r>
            <a:r>
              <a:rPr lang="bg-BG" sz="20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20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% бонус </a:t>
            </a:r>
            <a:r>
              <a:rPr lang="bg-BG" sz="20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 </a:t>
            </a:r>
            <a:r>
              <a:rPr lang="bg-BG" sz="2000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новус</a:t>
            </a:r>
            <a:r>
              <a:rPr lang="bg-BG" sz="20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клиенти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30464" y="3706910"/>
            <a:ext cx="1805438" cy="1805438"/>
            <a:chOff x="6629360" y="4182625"/>
            <a:chExt cx="2532968" cy="2532968"/>
          </a:xfrm>
        </p:grpSpPr>
        <p:sp>
          <p:nvSpPr>
            <p:cNvPr id="55" name="Oval 54"/>
            <p:cNvSpPr/>
            <p:nvPr/>
          </p:nvSpPr>
          <p:spPr>
            <a:xfrm>
              <a:off x="6629360" y="4182625"/>
              <a:ext cx="2532968" cy="2532968"/>
            </a:xfrm>
            <a:prstGeom prst="ellipse">
              <a:avLst/>
            </a:prstGeom>
            <a:solidFill>
              <a:schemeClr val="bg2">
                <a:lumMod val="75000"/>
                <a:alpha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810142" y="4363407"/>
              <a:ext cx="2171404" cy="2171404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603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>
            <a:xfrm>
              <a:off x="6854067" y="5474990"/>
              <a:ext cx="2083552" cy="69936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3667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3667" b="1" spc="-250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5%</a:t>
              </a:r>
              <a:endParaRPr lang="bg-BG" sz="3667" b="1" spc="-25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48401" y="1348426"/>
            <a:ext cx="2898775" cy="3555365"/>
            <a:chOff x="6248401" y="1348426"/>
            <a:chExt cx="2898775" cy="3555365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6248401" y="2009777"/>
              <a:ext cx="2898775" cy="2894014"/>
              <a:chOff x="3936" y="1266"/>
              <a:chExt cx="1826" cy="1823"/>
            </a:xfrm>
          </p:grpSpPr>
          <p:sp>
            <p:nvSpPr>
              <p:cNvPr id="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936" y="1266"/>
                <a:ext cx="1798" cy="1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3936" y="1807"/>
                <a:ext cx="1281" cy="1282"/>
              </a:xfrm>
              <a:custGeom>
                <a:avLst/>
                <a:gdLst>
                  <a:gd name="T0" fmla="*/ 4526 w 4833"/>
                  <a:gd name="T1" fmla="*/ 730 h 4833"/>
                  <a:gd name="T2" fmla="*/ 4526 w 4833"/>
                  <a:gd name="T3" fmla="*/ 730 h 4833"/>
                  <a:gd name="T4" fmla="*/ 3625 w 4833"/>
                  <a:gd name="T5" fmla="*/ 0 h 4833"/>
                  <a:gd name="T6" fmla="*/ 1337 w 4833"/>
                  <a:gd name="T7" fmla="*/ 2738 h 4833"/>
                  <a:gd name="T8" fmla="*/ 0 w 4833"/>
                  <a:gd name="T9" fmla="*/ 3625 h 4833"/>
                  <a:gd name="T10" fmla="*/ 306 w 4833"/>
                  <a:gd name="T11" fmla="*/ 4103 h 4833"/>
                  <a:gd name="T12" fmla="*/ 1207 w 4833"/>
                  <a:gd name="T13" fmla="*/ 4833 h 4833"/>
                  <a:gd name="T14" fmla="*/ 3495 w 4833"/>
                  <a:gd name="T15" fmla="*/ 2095 h 4833"/>
                  <a:gd name="T16" fmla="*/ 4833 w 4833"/>
                  <a:gd name="T17" fmla="*/ 1208 h 4833"/>
                  <a:gd name="T18" fmla="*/ 4526 w 4833"/>
                  <a:gd name="T19" fmla="*/ 730 h 4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33" h="4833">
                    <a:moveTo>
                      <a:pt x="4526" y="730"/>
                    </a:moveTo>
                    <a:lnTo>
                      <a:pt x="4526" y="730"/>
                    </a:lnTo>
                    <a:cubicBezTo>
                      <a:pt x="4274" y="414"/>
                      <a:pt x="3964" y="170"/>
                      <a:pt x="3625" y="0"/>
                    </a:cubicBezTo>
                    <a:cubicBezTo>
                      <a:pt x="3071" y="1028"/>
                      <a:pt x="2306" y="1963"/>
                      <a:pt x="1337" y="2738"/>
                    </a:cubicBezTo>
                    <a:cubicBezTo>
                      <a:pt x="911" y="3079"/>
                      <a:pt x="463" y="3374"/>
                      <a:pt x="0" y="3625"/>
                    </a:cubicBezTo>
                    <a:cubicBezTo>
                      <a:pt x="83" y="3791"/>
                      <a:pt x="185" y="3952"/>
                      <a:pt x="306" y="4103"/>
                    </a:cubicBezTo>
                    <a:cubicBezTo>
                      <a:pt x="558" y="4419"/>
                      <a:pt x="868" y="4663"/>
                      <a:pt x="1207" y="4833"/>
                    </a:cubicBezTo>
                    <a:cubicBezTo>
                      <a:pt x="1761" y="3805"/>
                      <a:pt x="2526" y="2869"/>
                      <a:pt x="3495" y="2095"/>
                    </a:cubicBezTo>
                    <a:cubicBezTo>
                      <a:pt x="3921" y="1754"/>
                      <a:pt x="4369" y="1459"/>
                      <a:pt x="4833" y="1208"/>
                    </a:cubicBezTo>
                    <a:cubicBezTo>
                      <a:pt x="4749" y="1042"/>
                      <a:pt x="4647" y="881"/>
                      <a:pt x="4526" y="7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4596" y="1296"/>
                <a:ext cx="1166" cy="1105"/>
              </a:xfrm>
              <a:custGeom>
                <a:avLst/>
                <a:gdLst>
                  <a:gd name="T0" fmla="*/ 2197 w 4398"/>
                  <a:gd name="T1" fmla="*/ 4169 h 4169"/>
                  <a:gd name="T2" fmla="*/ 2197 w 4398"/>
                  <a:gd name="T3" fmla="*/ 4169 h 4169"/>
                  <a:gd name="T4" fmla="*/ 1165 w 4398"/>
                  <a:gd name="T5" fmla="*/ 3895 h 4169"/>
                  <a:gd name="T6" fmla="*/ 2341 w 4398"/>
                  <a:gd name="T7" fmla="*/ 3135 h 4169"/>
                  <a:gd name="T8" fmla="*/ 2034 w 4398"/>
                  <a:gd name="T9" fmla="*/ 2657 h 4169"/>
                  <a:gd name="T10" fmla="*/ 1133 w 4398"/>
                  <a:gd name="T11" fmla="*/ 1927 h 4169"/>
                  <a:gd name="T12" fmla="*/ 377 w 4398"/>
                  <a:gd name="T13" fmla="*/ 3099 h 4169"/>
                  <a:gd name="T14" fmla="*/ 128 w 4398"/>
                  <a:gd name="T15" fmla="*/ 2316 h 4169"/>
                  <a:gd name="T16" fmla="*/ 1968 w 4398"/>
                  <a:gd name="T17" fmla="*/ 13 h 4169"/>
                  <a:gd name="T18" fmla="*/ 2202 w 4398"/>
                  <a:gd name="T19" fmla="*/ 0 h 4169"/>
                  <a:gd name="T20" fmla="*/ 4271 w 4398"/>
                  <a:gd name="T21" fmla="*/ 1854 h 4169"/>
                  <a:gd name="T22" fmla="*/ 2430 w 4398"/>
                  <a:gd name="T23" fmla="*/ 4156 h 4169"/>
                  <a:gd name="T24" fmla="*/ 2197 w 439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8" h="4169">
                    <a:moveTo>
                      <a:pt x="2197" y="4169"/>
                    </a:moveTo>
                    <a:lnTo>
                      <a:pt x="2197" y="4169"/>
                    </a:lnTo>
                    <a:cubicBezTo>
                      <a:pt x="1825" y="4169"/>
                      <a:pt x="1472" y="4070"/>
                      <a:pt x="1165" y="3895"/>
                    </a:cubicBezTo>
                    <a:cubicBezTo>
                      <a:pt x="1542" y="3607"/>
                      <a:pt x="1936" y="3354"/>
                      <a:pt x="2341" y="3135"/>
                    </a:cubicBezTo>
                    <a:cubicBezTo>
                      <a:pt x="2257" y="2969"/>
                      <a:pt x="2155" y="2808"/>
                      <a:pt x="2034" y="2657"/>
                    </a:cubicBezTo>
                    <a:cubicBezTo>
                      <a:pt x="1782" y="2341"/>
                      <a:pt x="1472" y="2097"/>
                      <a:pt x="1133" y="1927"/>
                    </a:cubicBezTo>
                    <a:cubicBezTo>
                      <a:pt x="914" y="2334"/>
                      <a:pt x="662" y="2726"/>
                      <a:pt x="377" y="3099"/>
                    </a:cubicBezTo>
                    <a:cubicBezTo>
                      <a:pt x="247" y="2864"/>
                      <a:pt x="159" y="2600"/>
                      <a:pt x="128" y="2316"/>
                    </a:cubicBezTo>
                    <a:cubicBezTo>
                      <a:pt x="0" y="1172"/>
                      <a:pt x="824" y="141"/>
                      <a:pt x="1968" y="13"/>
                    </a:cubicBezTo>
                    <a:cubicBezTo>
                      <a:pt x="2047" y="5"/>
                      <a:pt x="2124" y="0"/>
                      <a:pt x="2202" y="0"/>
                    </a:cubicBezTo>
                    <a:cubicBezTo>
                      <a:pt x="3249" y="0"/>
                      <a:pt x="4152" y="788"/>
                      <a:pt x="4271" y="1854"/>
                    </a:cubicBezTo>
                    <a:cubicBezTo>
                      <a:pt x="4398" y="2998"/>
                      <a:pt x="3574" y="4029"/>
                      <a:pt x="2430" y="4156"/>
                    </a:cubicBezTo>
                    <a:cubicBezTo>
                      <a:pt x="2352" y="4165"/>
                      <a:pt x="2274" y="4169"/>
                      <a:pt x="2197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4696" y="1807"/>
                <a:ext cx="521" cy="522"/>
              </a:xfrm>
              <a:custGeom>
                <a:avLst/>
                <a:gdLst>
                  <a:gd name="T0" fmla="*/ 788 w 1964"/>
                  <a:gd name="T1" fmla="*/ 1968 h 1968"/>
                  <a:gd name="T2" fmla="*/ 788 w 1964"/>
                  <a:gd name="T3" fmla="*/ 1968 h 1968"/>
                  <a:gd name="T4" fmla="*/ 0 w 1964"/>
                  <a:gd name="T5" fmla="*/ 1172 h 1968"/>
                  <a:gd name="T6" fmla="*/ 756 w 1964"/>
                  <a:gd name="T7" fmla="*/ 0 h 1968"/>
                  <a:gd name="T8" fmla="*/ 1657 w 1964"/>
                  <a:gd name="T9" fmla="*/ 730 h 1968"/>
                  <a:gd name="T10" fmla="*/ 1964 w 1964"/>
                  <a:gd name="T11" fmla="*/ 1208 h 1968"/>
                  <a:gd name="T12" fmla="*/ 788 w 1964"/>
                  <a:gd name="T13" fmla="*/ 19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4" h="1968">
                    <a:moveTo>
                      <a:pt x="788" y="1968"/>
                    </a:moveTo>
                    <a:lnTo>
                      <a:pt x="788" y="1968"/>
                    </a:lnTo>
                    <a:cubicBezTo>
                      <a:pt x="461" y="1780"/>
                      <a:pt x="187" y="1506"/>
                      <a:pt x="0" y="1172"/>
                    </a:cubicBezTo>
                    <a:cubicBezTo>
                      <a:pt x="285" y="799"/>
                      <a:pt x="537" y="407"/>
                      <a:pt x="756" y="0"/>
                    </a:cubicBezTo>
                    <a:cubicBezTo>
                      <a:pt x="1095" y="170"/>
                      <a:pt x="1405" y="414"/>
                      <a:pt x="1657" y="730"/>
                    </a:cubicBezTo>
                    <a:cubicBezTo>
                      <a:pt x="1778" y="881"/>
                      <a:pt x="1880" y="1042"/>
                      <a:pt x="1964" y="1208"/>
                    </a:cubicBezTo>
                    <a:cubicBezTo>
                      <a:pt x="1559" y="1427"/>
                      <a:pt x="1165" y="1680"/>
                      <a:pt x="788" y="196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4657" y="1326"/>
                <a:ext cx="1044" cy="1045"/>
              </a:xfrm>
              <a:custGeom>
                <a:avLst/>
                <a:gdLst>
                  <a:gd name="T0" fmla="*/ 2177 w 3941"/>
                  <a:gd name="T1" fmla="*/ 3827 h 3941"/>
                  <a:gd name="T2" fmla="*/ 2177 w 3941"/>
                  <a:gd name="T3" fmla="*/ 3827 h 3941"/>
                  <a:gd name="T4" fmla="*/ 3826 w 3941"/>
                  <a:gd name="T5" fmla="*/ 1764 h 3941"/>
                  <a:gd name="T6" fmla="*/ 1763 w 3941"/>
                  <a:gd name="T7" fmla="*/ 115 h 3941"/>
                  <a:gd name="T8" fmla="*/ 114 w 3941"/>
                  <a:gd name="T9" fmla="*/ 2178 h 3941"/>
                  <a:gd name="T10" fmla="*/ 2177 w 3941"/>
                  <a:gd name="T11" fmla="*/ 3827 h 3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1">
                    <a:moveTo>
                      <a:pt x="2177" y="3827"/>
                    </a:moveTo>
                    <a:lnTo>
                      <a:pt x="2177" y="3827"/>
                    </a:lnTo>
                    <a:cubicBezTo>
                      <a:pt x="3202" y="3713"/>
                      <a:pt x="3941" y="2789"/>
                      <a:pt x="3826" y="1764"/>
                    </a:cubicBezTo>
                    <a:cubicBezTo>
                      <a:pt x="3712" y="739"/>
                      <a:pt x="2788" y="0"/>
                      <a:pt x="1763" y="115"/>
                    </a:cubicBezTo>
                    <a:cubicBezTo>
                      <a:pt x="738" y="229"/>
                      <a:pt x="0" y="1153"/>
                      <a:pt x="114" y="2178"/>
                    </a:cubicBezTo>
                    <a:cubicBezTo>
                      <a:pt x="228" y="3203"/>
                      <a:pt x="1152" y="3941"/>
                      <a:pt x="2177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4725" y="1394"/>
                <a:ext cx="908" cy="909"/>
              </a:xfrm>
              <a:custGeom>
                <a:avLst/>
                <a:gdLst>
                  <a:gd name="T0" fmla="*/ 1533 w 3427"/>
                  <a:gd name="T1" fmla="*/ 100 h 3427"/>
                  <a:gd name="T2" fmla="*/ 1533 w 3427"/>
                  <a:gd name="T3" fmla="*/ 100 h 3427"/>
                  <a:gd name="T4" fmla="*/ 99 w 3427"/>
                  <a:gd name="T5" fmla="*/ 1894 h 3427"/>
                  <a:gd name="T6" fmla="*/ 1893 w 3427"/>
                  <a:gd name="T7" fmla="*/ 3328 h 3427"/>
                  <a:gd name="T8" fmla="*/ 3327 w 3427"/>
                  <a:gd name="T9" fmla="*/ 1534 h 3427"/>
                  <a:gd name="T10" fmla="*/ 1533 w 3427"/>
                  <a:gd name="T11" fmla="*/ 100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7">
                    <a:moveTo>
                      <a:pt x="1533" y="100"/>
                    </a:moveTo>
                    <a:lnTo>
                      <a:pt x="1533" y="100"/>
                    </a:lnTo>
                    <a:cubicBezTo>
                      <a:pt x="642" y="199"/>
                      <a:pt x="0" y="1002"/>
                      <a:pt x="99" y="1894"/>
                    </a:cubicBezTo>
                    <a:cubicBezTo>
                      <a:pt x="199" y="2785"/>
                      <a:pt x="1002" y="3427"/>
                      <a:pt x="1893" y="3328"/>
                    </a:cubicBezTo>
                    <a:cubicBezTo>
                      <a:pt x="2785" y="3228"/>
                      <a:pt x="3427" y="2425"/>
                      <a:pt x="3327" y="1534"/>
                    </a:cubicBezTo>
                    <a:cubicBezTo>
                      <a:pt x="3228" y="642"/>
                      <a:pt x="2424" y="0"/>
                      <a:pt x="1533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077" y="1348426"/>
              <a:ext cx="469041" cy="1450253"/>
            </a:xfrm>
            <a:prstGeom prst="rect">
              <a:avLst/>
            </a:prstGeom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7455715" y="2857601"/>
              <a:ext cx="1457643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err="1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Клиент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2167" b="1" spc="-250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</a:t>
              </a:r>
              <a:r>
                <a:rPr lang="bg-BG" sz="2167" b="1" spc="-250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</a:t>
              </a: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7078664" y="3627067"/>
              <a:ext cx="636904" cy="376400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16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20%</a:t>
              </a:r>
              <a:endParaRPr lang="bg-BG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29401" y="3216438"/>
            <a:ext cx="3228975" cy="2460462"/>
            <a:chOff x="6629401" y="3216438"/>
            <a:chExt cx="3228975" cy="2460462"/>
          </a:xfrm>
        </p:grpSpPr>
        <p:grpSp>
          <p:nvGrpSpPr>
            <p:cNvPr id="22" name="Group 13"/>
            <p:cNvGrpSpPr>
              <a:grpSpLocks noChangeAspect="1"/>
            </p:cNvGrpSpPr>
            <p:nvPr/>
          </p:nvGrpSpPr>
          <p:grpSpPr bwMode="auto">
            <a:xfrm>
              <a:off x="6629401" y="3851275"/>
              <a:ext cx="3228975" cy="1825625"/>
              <a:chOff x="4176" y="2426"/>
              <a:chExt cx="2034" cy="1150"/>
            </a:xfrm>
          </p:grpSpPr>
          <p:sp>
            <p:nvSpPr>
              <p:cNvPr id="25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183" y="2426"/>
                <a:ext cx="1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4176" y="2778"/>
                <a:ext cx="1426" cy="447"/>
              </a:xfrm>
              <a:custGeom>
                <a:avLst/>
                <a:gdLst>
                  <a:gd name="T0" fmla="*/ 5414 w 5459"/>
                  <a:gd name="T1" fmla="*/ 1154 h 1708"/>
                  <a:gd name="T2" fmla="*/ 5414 w 5459"/>
                  <a:gd name="T3" fmla="*/ 1154 h 1708"/>
                  <a:gd name="T4" fmla="*/ 5292 w 5459"/>
                  <a:gd name="T5" fmla="*/ 0 h 1708"/>
                  <a:gd name="T6" fmla="*/ 1739 w 5459"/>
                  <a:gd name="T7" fmla="*/ 319 h 1708"/>
                  <a:gd name="T8" fmla="*/ 166 w 5459"/>
                  <a:gd name="T9" fmla="*/ 0 h 1708"/>
                  <a:gd name="T10" fmla="*/ 44 w 5459"/>
                  <a:gd name="T11" fmla="*/ 554 h 1708"/>
                  <a:gd name="T12" fmla="*/ 166 w 5459"/>
                  <a:gd name="T13" fmla="*/ 1708 h 1708"/>
                  <a:gd name="T14" fmla="*/ 3720 w 5459"/>
                  <a:gd name="T15" fmla="*/ 1389 h 1708"/>
                  <a:gd name="T16" fmla="*/ 5292 w 5459"/>
                  <a:gd name="T17" fmla="*/ 1708 h 1708"/>
                  <a:gd name="T18" fmla="*/ 5414 w 5459"/>
                  <a:gd name="T19" fmla="*/ 1154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59" h="1708">
                    <a:moveTo>
                      <a:pt x="5414" y="1154"/>
                    </a:moveTo>
                    <a:lnTo>
                      <a:pt x="5414" y="1154"/>
                    </a:lnTo>
                    <a:cubicBezTo>
                      <a:pt x="5459" y="751"/>
                      <a:pt x="5413" y="360"/>
                      <a:pt x="5292" y="0"/>
                    </a:cubicBezTo>
                    <a:cubicBezTo>
                      <a:pt x="4174" y="336"/>
                      <a:pt x="2972" y="456"/>
                      <a:pt x="1739" y="319"/>
                    </a:cubicBezTo>
                    <a:cubicBezTo>
                      <a:pt x="1197" y="258"/>
                      <a:pt x="671" y="150"/>
                      <a:pt x="166" y="0"/>
                    </a:cubicBezTo>
                    <a:cubicBezTo>
                      <a:pt x="107" y="176"/>
                      <a:pt x="66" y="362"/>
                      <a:pt x="44" y="554"/>
                    </a:cubicBezTo>
                    <a:cubicBezTo>
                      <a:pt x="0" y="957"/>
                      <a:pt x="46" y="1348"/>
                      <a:pt x="166" y="1708"/>
                    </a:cubicBezTo>
                    <a:cubicBezTo>
                      <a:pt x="1284" y="1372"/>
                      <a:pt x="2487" y="1252"/>
                      <a:pt x="3720" y="1389"/>
                    </a:cubicBezTo>
                    <a:cubicBezTo>
                      <a:pt x="4262" y="1450"/>
                      <a:pt x="4787" y="1558"/>
                      <a:pt x="5292" y="1708"/>
                    </a:cubicBezTo>
                    <a:cubicBezTo>
                      <a:pt x="5351" y="1532"/>
                      <a:pt x="5393" y="1346"/>
                      <a:pt x="5414" y="11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5108" y="2456"/>
                <a:ext cx="1102" cy="1091"/>
              </a:xfrm>
              <a:custGeom>
                <a:avLst/>
                <a:gdLst>
                  <a:gd name="T0" fmla="*/ 2016 w 4218"/>
                  <a:gd name="T1" fmla="*/ 4169 h 4169"/>
                  <a:gd name="T2" fmla="*/ 2016 w 4218"/>
                  <a:gd name="T3" fmla="*/ 4169 h 4169"/>
                  <a:gd name="T4" fmla="*/ 0 w 4218"/>
                  <a:gd name="T5" fmla="*/ 2604 h 4169"/>
                  <a:gd name="T6" fmla="*/ 149 w 4218"/>
                  <a:gd name="T7" fmla="*/ 2619 h 4169"/>
                  <a:gd name="T8" fmla="*/ 1721 w 4218"/>
                  <a:gd name="T9" fmla="*/ 2938 h 4169"/>
                  <a:gd name="T10" fmla="*/ 1843 w 4218"/>
                  <a:gd name="T11" fmla="*/ 2384 h 4169"/>
                  <a:gd name="T12" fmla="*/ 1721 w 4218"/>
                  <a:gd name="T13" fmla="*/ 1230 h 4169"/>
                  <a:gd name="T14" fmla="*/ 0 w 4218"/>
                  <a:gd name="T15" fmla="*/ 1566 h 4169"/>
                  <a:gd name="T16" fmla="*/ 1788 w 4218"/>
                  <a:gd name="T17" fmla="*/ 13 h 4169"/>
                  <a:gd name="T18" fmla="*/ 2021 w 4218"/>
                  <a:gd name="T19" fmla="*/ 0 h 4169"/>
                  <a:gd name="T20" fmla="*/ 4090 w 4218"/>
                  <a:gd name="T21" fmla="*/ 1853 h 4169"/>
                  <a:gd name="T22" fmla="*/ 2250 w 4218"/>
                  <a:gd name="T23" fmla="*/ 4155 h 4169"/>
                  <a:gd name="T24" fmla="*/ 2016 w 421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18" h="4169">
                    <a:moveTo>
                      <a:pt x="2016" y="4169"/>
                    </a:moveTo>
                    <a:lnTo>
                      <a:pt x="2016" y="4169"/>
                    </a:lnTo>
                    <a:cubicBezTo>
                      <a:pt x="1066" y="4168"/>
                      <a:pt x="235" y="3520"/>
                      <a:pt x="0" y="2604"/>
                    </a:cubicBezTo>
                    <a:cubicBezTo>
                      <a:pt x="50" y="2609"/>
                      <a:pt x="99" y="2614"/>
                      <a:pt x="149" y="2619"/>
                    </a:cubicBezTo>
                    <a:cubicBezTo>
                      <a:pt x="691" y="2680"/>
                      <a:pt x="1216" y="2788"/>
                      <a:pt x="1721" y="2938"/>
                    </a:cubicBezTo>
                    <a:cubicBezTo>
                      <a:pt x="1780" y="2762"/>
                      <a:pt x="1822" y="2576"/>
                      <a:pt x="1843" y="2384"/>
                    </a:cubicBezTo>
                    <a:cubicBezTo>
                      <a:pt x="1888" y="1981"/>
                      <a:pt x="1842" y="1590"/>
                      <a:pt x="1721" y="1230"/>
                    </a:cubicBezTo>
                    <a:cubicBezTo>
                      <a:pt x="1166" y="1397"/>
                      <a:pt x="590" y="1510"/>
                      <a:pt x="0" y="1566"/>
                    </a:cubicBezTo>
                    <a:cubicBezTo>
                      <a:pt x="209" y="751"/>
                      <a:pt x="902" y="111"/>
                      <a:pt x="1788" y="13"/>
                    </a:cubicBezTo>
                    <a:cubicBezTo>
                      <a:pt x="1866" y="4"/>
                      <a:pt x="1944" y="0"/>
                      <a:pt x="2021" y="0"/>
                    </a:cubicBezTo>
                    <a:cubicBezTo>
                      <a:pt x="3069" y="0"/>
                      <a:pt x="3972" y="787"/>
                      <a:pt x="4090" y="1853"/>
                    </a:cubicBezTo>
                    <a:cubicBezTo>
                      <a:pt x="4218" y="2997"/>
                      <a:pt x="3394" y="4028"/>
                      <a:pt x="2250" y="4155"/>
                    </a:cubicBezTo>
                    <a:cubicBezTo>
                      <a:pt x="2171" y="4164"/>
                      <a:pt x="2094" y="4169"/>
                      <a:pt x="2016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9" name="Freeform 17"/>
              <p:cNvSpPr>
                <a:spLocks/>
              </p:cNvSpPr>
              <p:nvPr/>
            </p:nvSpPr>
            <p:spPr bwMode="auto">
              <a:xfrm>
                <a:off x="5087" y="2778"/>
                <a:ext cx="515" cy="447"/>
              </a:xfrm>
              <a:custGeom>
                <a:avLst/>
                <a:gdLst>
                  <a:gd name="T0" fmla="*/ 1802 w 1969"/>
                  <a:gd name="T1" fmla="*/ 1708 h 1708"/>
                  <a:gd name="T2" fmla="*/ 1802 w 1969"/>
                  <a:gd name="T3" fmla="*/ 1708 h 1708"/>
                  <a:gd name="T4" fmla="*/ 230 w 1969"/>
                  <a:gd name="T5" fmla="*/ 1389 h 1708"/>
                  <a:gd name="T6" fmla="*/ 81 w 1969"/>
                  <a:gd name="T7" fmla="*/ 1374 h 1708"/>
                  <a:gd name="T8" fmla="*/ 28 w 1969"/>
                  <a:gd name="T9" fmla="*/ 1085 h 1708"/>
                  <a:gd name="T10" fmla="*/ 81 w 1969"/>
                  <a:gd name="T11" fmla="*/ 336 h 1708"/>
                  <a:gd name="T12" fmla="*/ 1802 w 1969"/>
                  <a:gd name="T13" fmla="*/ 0 h 1708"/>
                  <a:gd name="T14" fmla="*/ 1924 w 1969"/>
                  <a:gd name="T15" fmla="*/ 1154 h 1708"/>
                  <a:gd name="T16" fmla="*/ 1802 w 1969"/>
                  <a:gd name="T17" fmla="*/ 1708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9" h="1708">
                    <a:moveTo>
                      <a:pt x="1802" y="1708"/>
                    </a:moveTo>
                    <a:lnTo>
                      <a:pt x="1802" y="1708"/>
                    </a:lnTo>
                    <a:cubicBezTo>
                      <a:pt x="1297" y="1558"/>
                      <a:pt x="772" y="1450"/>
                      <a:pt x="230" y="1389"/>
                    </a:cubicBezTo>
                    <a:cubicBezTo>
                      <a:pt x="180" y="1384"/>
                      <a:pt x="131" y="1379"/>
                      <a:pt x="81" y="1374"/>
                    </a:cubicBezTo>
                    <a:cubicBezTo>
                      <a:pt x="57" y="1280"/>
                      <a:pt x="39" y="1184"/>
                      <a:pt x="28" y="1085"/>
                    </a:cubicBezTo>
                    <a:cubicBezTo>
                      <a:pt x="0" y="826"/>
                      <a:pt x="19" y="574"/>
                      <a:pt x="81" y="336"/>
                    </a:cubicBezTo>
                    <a:cubicBezTo>
                      <a:pt x="671" y="280"/>
                      <a:pt x="1247" y="167"/>
                      <a:pt x="1802" y="0"/>
                    </a:cubicBezTo>
                    <a:cubicBezTo>
                      <a:pt x="1923" y="360"/>
                      <a:pt x="1969" y="751"/>
                      <a:pt x="1924" y="1154"/>
                    </a:cubicBezTo>
                    <a:cubicBezTo>
                      <a:pt x="1903" y="1346"/>
                      <a:pt x="1861" y="1532"/>
                      <a:pt x="1802" y="170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5121" y="2486"/>
                <a:ext cx="1029" cy="1031"/>
              </a:xfrm>
              <a:custGeom>
                <a:avLst/>
                <a:gdLst>
                  <a:gd name="T0" fmla="*/ 2178 w 3941"/>
                  <a:gd name="T1" fmla="*/ 3827 h 3942"/>
                  <a:gd name="T2" fmla="*/ 2178 w 3941"/>
                  <a:gd name="T3" fmla="*/ 3827 h 3942"/>
                  <a:gd name="T4" fmla="*/ 3827 w 3941"/>
                  <a:gd name="T5" fmla="*/ 1764 h 3942"/>
                  <a:gd name="T6" fmla="*/ 1764 w 3941"/>
                  <a:gd name="T7" fmla="*/ 115 h 3942"/>
                  <a:gd name="T8" fmla="*/ 115 w 3941"/>
                  <a:gd name="T9" fmla="*/ 2178 h 3942"/>
                  <a:gd name="T10" fmla="*/ 2178 w 3941"/>
                  <a:gd name="T11" fmla="*/ 3827 h 3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2">
                    <a:moveTo>
                      <a:pt x="2178" y="3827"/>
                    </a:moveTo>
                    <a:lnTo>
                      <a:pt x="2178" y="3827"/>
                    </a:lnTo>
                    <a:cubicBezTo>
                      <a:pt x="3203" y="3713"/>
                      <a:pt x="3941" y="2789"/>
                      <a:pt x="3827" y="1764"/>
                    </a:cubicBezTo>
                    <a:cubicBezTo>
                      <a:pt x="3713" y="739"/>
                      <a:pt x="2789" y="0"/>
                      <a:pt x="1764" y="115"/>
                    </a:cubicBezTo>
                    <a:cubicBezTo>
                      <a:pt x="739" y="229"/>
                      <a:pt x="0" y="1153"/>
                      <a:pt x="115" y="2178"/>
                    </a:cubicBezTo>
                    <a:cubicBezTo>
                      <a:pt x="229" y="3203"/>
                      <a:pt x="1153" y="3942"/>
                      <a:pt x="2178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5188" y="2553"/>
                <a:ext cx="895" cy="897"/>
              </a:xfrm>
              <a:custGeom>
                <a:avLst/>
                <a:gdLst>
                  <a:gd name="T0" fmla="*/ 1534 w 3427"/>
                  <a:gd name="T1" fmla="*/ 99 h 3426"/>
                  <a:gd name="T2" fmla="*/ 1534 w 3427"/>
                  <a:gd name="T3" fmla="*/ 99 h 3426"/>
                  <a:gd name="T4" fmla="*/ 100 w 3427"/>
                  <a:gd name="T5" fmla="*/ 1893 h 3426"/>
                  <a:gd name="T6" fmla="*/ 1894 w 3427"/>
                  <a:gd name="T7" fmla="*/ 3327 h 3426"/>
                  <a:gd name="T8" fmla="*/ 3328 w 3427"/>
                  <a:gd name="T9" fmla="*/ 1533 h 3426"/>
                  <a:gd name="T10" fmla="*/ 1534 w 3427"/>
                  <a:gd name="T11" fmla="*/ 99 h 3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6">
                    <a:moveTo>
                      <a:pt x="1534" y="99"/>
                    </a:moveTo>
                    <a:lnTo>
                      <a:pt x="1534" y="99"/>
                    </a:lnTo>
                    <a:cubicBezTo>
                      <a:pt x="642" y="198"/>
                      <a:pt x="0" y="1002"/>
                      <a:pt x="100" y="1893"/>
                    </a:cubicBezTo>
                    <a:cubicBezTo>
                      <a:pt x="199" y="2784"/>
                      <a:pt x="1003" y="3426"/>
                      <a:pt x="1894" y="3327"/>
                    </a:cubicBezTo>
                    <a:cubicBezTo>
                      <a:pt x="2785" y="3228"/>
                      <a:pt x="3427" y="2424"/>
                      <a:pt x="3328" y="1533"/>
                    </a:cubicBezTo>
                    <a:cubicBezTo>
                      <a:pt x="3229" y="642"/>
                      <a:pt x="2425" y="0"/>
                      <a:pt x="1534" y="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055" y="3216438"/>
              <a:ext cx="434843" cy="1402523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8492376" y="4637333"/>
              <a:ext cx="907578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err="1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b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клиент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2167" b="1" spc="-250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</a:t>
              </a:r>
              <a:r>
                <a:rPr lang="bg-BG" sz="2167" b="1" spc="-250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</a:t>
              </a:r>
            </a:p>
          </p:txBody>
        </p:sp>
        <p:sp>
          <p:nvSpPr>
            <p:cNvPr id="40" name="Title 1"/>
            <p:cNvSpPr txBox="1">
              <a:spLocks/>
            </p:cNvSpPr>
            <p:nvPr/>
          </p:nvSpPr>
          <p:spPr>
            <a:xfrm>
              <a:off x="7438234" y="4640372"/>
              <a:ext cx="636904" cy="376400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16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20%</a:t>
              </a:r>
              <a:endParaRPr lang="bg-BG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sp>
        <p:nvSpPr>
          <p:cNvPr id="378" name="Freeform 26"/>
          <p:cNvSpPr>
            <a:spLocks/>
          </p:cNvSpPr>
          <p:nvPr/>
        </p:nvSpPr>
        <p:spPr bwMode="auto">
          <a:xfrm>
            <a:off x="5435600" y="3746500"/>
            <a:ext cx="1941513" cy="1939925"/>
          </a:xfrm>
          <a:custGeom>
            <a:avLst/>
            <a:gdLst>
              <a:gd name="T0" fmla="*/ 4041 w 7314"/>
              <a:gd name="T1" fmla="*/ 7101 h 7313"/>
              <a:gd name="T2" fmla="*/ 4041 w 7314"/>
              <a:gd name="T3" fmla="*/ 7101 h 7313"/>
              <a:gd name="T4" fmla="*/ 7102 w 7314"/>
              <a:gd name="T5" fmla="*/ 3272 h 7313"/>
              <a:gd name="T6" fmla="*/ 3273 w 7314"/>
              <a:gd name="T7" fmla="*/ 212 h 7313"/>
              <a:gd name="T8" fmla="*/ 213 w 7314"/>
              <a:gd name="T9" fmla="*/ 4041 h 7313"/>
              <a:gd name="T10" fmla="*/ 4041 w 7314"/>
              <a:gd name="T11" fmla="*/ 7101 h 7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14" h="7313">
                <a:moveTo>
                  <a:pt x="4041" y="7101"/>
                </a:moveTo>
                <a:lnTo>
                  <a:pt x="4041" y="7101"/>
                </a:lnTo>
                <a:cubicBezTo>
                  <a:pt x="5944" y="6889"/>
                  <a:pt x="7314" y="5175"/>
                  <a:pt x="7102" y="3272"/>
                </a:cubicBezTo>
                <a:cubicBezTo>
                  <a:pt x="6889" y="1370"/>
                  <a:pt x="5175" y="0"/>
                  <a:pt x="3273" y="212"/>
                </a:cubicBezTo>
                <a:cubicBezTo>
                  <a:pt x="1370" y="424"/>
                  <a:pt x="0" y="2139"/>
                  <a:pt x="213" y="4041"/>
                </a:cubicBezTo>
                <a:cubicBezTo>
                  <a:pt x="425" y="5943"/>
                  <a:pt x="2139" y="7313"/>
                  <a:pt x="4041" y="7101"/>
                </a:cubicBezTo>
                <a:close/>
              </a:path>
            </a:pathLst>
          </a:custGeom>
          <a:solidFill>
            <a:srgbClr val="E7E7E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79" name="Freeform 273"/>
          <p:cNvSpPr>
            <a:spLocks/>
          </p:cNvSpPr>
          <p:nvPr/>
        </p:nvSpPr>
        <p:spPr bwMode="auto">
          <a:xfrm>
            <a:off x="5526088" y="3835400"/>
            <a:ext cx="1760538" cy="1762125"/>
          </a:xfrm>
          <a:custGeom>
            <a:avLst/>
            <a:gdLst>
              <a:gd name="T0" fmla="*/ 3668 w 6638"/>
              <a:gd name="T1" fmla="*/ 6446 h 6639"/>
              <a:gd name="T2" fmla="*/ 3668 w 6638"/>
              <a:gd name="T3" fmla="*/ 6446 h 6639"/>
              <a:gd name="T4" fmla="*/ 6446 w 6638"/>
              <a:gd name="T5" fmla="*/ 2971 h 6639"/>
              <a:gd name="T6" fmla="*/ 2970 w 6638"/>
              <a:gd name="T7" fmla="*/ 193 h 6639"/>
              <a:gd name="T8" fmla="*/ 193 w 6638"/>
              <a:gd name="T9" fmla="*/ 3668 h 6639"/>
              <a:gd name="T10" fmla="*/ 3668 w 6638"/>
              <a:gd name="T11" fmla="*/ 6446 h 6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38" h="6639">
                <a:moveTo>
                  <a:pt x="3668" y="6446"/>
                </a:moveTo>
                <a:lnTo>
                  <a:pt x="3668" y="6446"/>
                </a:lnTo>
                <a:cubicBezTo>
                  <a:pt x="5395" y="6254"/>
                  <a:pt x="6638" y="4698"/>
                  <a:pt x="6446" y="2971"/>
                </a:cubicBezTo>
                <a:cubicBezTo>
                  <a:pt x="6253" y="1244"/>
                  <a:pt x="4697" y="0"/>
                  <a:pt x="2970" y="193"/>
                </a:cubicBezTo>
                <a:cubicBezTo>
                  <a:pt x="1244" y="386"/>
                  <a:pt x="0" y="1942"/>
                  <a:pt x="193" y="3668"/>
                </a:cubicBezTo>
                <a:cubicBezTo>
                  <a:pt x="385" y="5395"/>
                  <a:pt x="1941" y="6639"/>
                  <a:pt x="3668" y="6446"/>
                </a:cubicBezTo>
                <a:close/>
              </a:path>
            </a:pathLst>
          </a:custGeom>
          <a:solidFill>
            <a:srgbClr val="F39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80" name="Freeform 274"/>
          <p:cNvSpPr>
            <a:spLocks/>
          </p:cNvSpPr>
          <p:nvPr/>
        </p:nvSpPr>
        <p:spPr bwMode="auto">
          <a:xfrm>
            <a:off x="5640388" y="3951288"/>
            <a:ext cx="1531938" cy="1530350"/>
          </a:xfrm>
          <a:custGeom>
            <a:avLst/>
            <a:gdLst>
              <a:gd name="T0" fmla="*/ 2583 w 5772"/>
              <a:gd name="T1" fmla="*/ 168 h 5773"/>
              <a:gd name="T2" fmla="*/ 2583 w 5772"/>
              <a:gd name="T3" fmla="*/ 168 h 5773"/>
              <a:gd name="T4" fmla="*/ 167 w 5772"/>
              <a:gd name="T5" fmla="*/ 3190 h 5773"/>
              <a:gd name="T6" fmla="*/ 3189 w 5772"/>
              <a:gd name="T7" fmla="*/ 5605 h 5773"/>
              <a:gd name="T8" fmla="*/ 5605 w 5772"/>
              <a:gd name="T9" fmla="*/ 2583 h 5773"/>
              <a:gd name="T10" fmla="*/ 2583 w 5772"/>
              <a:gd name="T11" fmla="*/ 168 h 5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5773">
                <a:moveTo>
                  <a:pt x="2583" y="168"/>
                </a:moveTo>
                <a:lnTo>
                  <a:pt x="2583" y="168"/>
                </a:lnTo>
                <a:cubicBezTo>
                  <a:pt x="1081" y="335"/>
                  <a:pt x="0" y="1688"/>
                  <a:pt x="167" y="3190"/>
                </a:cubicBezTo>
                <a:cubicBezTo>
                  <a:pt x="335" y="4691"/>
                  <a:pt x="1688" y="5773"/>
                  <a:pt x="3189" y="5605"/>
                </a:cubicBezTo>
                <a:cubicBezTo>
                  <a:pt x="4691" y="5438"/>
                  <a:pt x="5772" y="4085"/>
                  <a:pt x="5605" y="2583"/>
                </a:cubicBezTo>
                <a:cubicBezTo>
                  <a:pt x="5437" y="1082"/>
                  <a:pt x="4084" y="0"/>
                  <a:pt x="2583" y="168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563763" y="4281854"/>
            <a:ext cx="1676400" cy="745332"/>
          </a:xfrm>
          <a:prstGeom prst="rect">
            <a:avLst/>
          </a:prstGeom>
        </p:spPr>
        <p:txBody>
          <a:bodyPr vert="horz" lIns="76200" tIns="38100" rIns="762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bg-BG" sz="1667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Асистент </a:t>
            </a:r>
            <a:r>
              <a:rPr lang="bg-BG" sz="1667" b="1" dirty="0" err="1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Супервайзор</a:t>
            </a:r>
            <a:endParaRPr lang="bg-BG" sz="1667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fontAlgn="auto">
              <a:spcAft>
                <a:spcPts val="0"/>
              </a:spcAft>
            </a:pPr>
            <a:r>
              <a:rPr lang="bg-BG" sz="3667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</a:t>
            </a:r>
            <a:r>
              <a:rPr lang="bg-BG" sz="3667" b="1" spc="-25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5%</a:t>
            </a:r>
            <a:endParaRPr lang="bg-BG" sz="3667" b="1" spc="-25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2654447"/>
            <a:ext cx="461016" cy="16758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8793" y="2903326"/>
            <a:ext cx="2100108" cy="2002629"/>
            <a:chOff x="58793" y="2903326"/>
            <a:chExt cx="2100108" cy="20026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98" y="3479911"/>
              <a:ext cx="966103" cy="11834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9"/>
            <a:stretch/>
          </p:blipFill>
          <p:spPr>
            <a:xfrm>
              <a:off x="58793" y="2903326"/>
              <a:ext cx="1363608" cy="200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1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8595848" y="1267747"/>
            <a:ext cx="1478438" cy="1476000"/>
            <a:chOff x="8595848" y="1267747"/>
            <a:chExt cx="1478438" cy="1476000"/>
          </a:xfrm>
        </p:grpSpPr>
        <p:grpSp>
          <p:nvGrpSpPr>
            <p:cNvPr id="60" name="Group 4"/>
            <p:cNvGrpSpPr>
              <a:grpSpLocks noChangeAspect="1"/>
            </p:cNvGrpSpPr>
            <p:nvPr/>
          </p:nvGrpSpPr>
          <p:grpSpPr bwMode="auto">
            <a:xfrm rot="455616">
              <a:off x="8595848" y="1267747"/>
              <a:ext cx="1478438" cy="1476000"/>
              <a:chOff x="3936" y="1266"/>
              <a:chExt cx="1826" cy="1823"/>
            </a:xfrm>
          </p:grpSpPr>
          <p:sp>
            <p:nvSpPr>
              <p:cNvPr id="6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936" y="1266"/>
                <a:ext cx="1798" cy="1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936" y="1807"/>
                <a:ext cx="1281" cy="1282"/>
              </a:xfrm>
              <a:custGeom>
                <a:avLst/>
                <a:gdLst>
                  <a:gd name="T0" fmla="*/ 4526 w 4833"/>
                  <a:gd name="T1" fmla="*/ 730 h 4833"/>
                  <a:gd name="T2" fmla="*/ 4526 w 4833"/>
                  <a:gd name="T3" fmla="*/ 730 h 4833"/>
                  <a:gd name="T4" fmla="*/ 3625 w 4833"/>
                  <a:gd name="T5" fmla="*/ 0 h 4833"/>
                  <a:gd name="T6" fmla="*/ 1337 w 4833"/>
                  <a:gd name="T7" fmla="*/ 2738 h 4833"/>
                  <a:gd name="T8" fmla="*/ 0 w 4833"/>
                  <a:gd name="T9" fmla="*/ 3625 h 4833"/>
                  <a:gd name="T10" fmla="*/ 306 w 4833"/>
                  <a:gd name="T11" fmla="*/ 4103 h 4833"/>
                  <a:gd name="T12" fmla="*/ 1207 w 4833"/>
                  <a:gd name="T13" fmla="*/ 4833 h 4833"/>
                  <a:gd name="T14" fmla="*/ 3495 w 4833"/>
                  <a:gd name="T15" fmla="*/ 2095 h 4833"/>
                  <a:gd name="T16" fmla="*/ 4833 w 4833"/>
                  <a:gd name="T17" fmla="*/ 1208 h 4833"/>
                  <a:gd name="T18" fmla="*/ 4526 w 4833"/>
                  <a:gd name="T19" fmla="*/ 730 h 4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33" h="4833">
                    <a:moveTo>
                      <a:pt x="4526" y="730"/>
                    </a:moveTo>
                    <a:lnTo>
                      <a:pt x="4526" y="730"/>
                    </a:lnTo>
                    <a:cubicBezTo>
                      <a:pt x="4274" y="414"/>
                      <a:pt x="3964" y="170"/>
                      <a:pt x="3625" y="0"/>
                    </a:cubicBezTo>
                    <a:cubicBezTo>
                      <a:pt x="3071" y="1028"/>
                      <a:pt x="2306" y="1963"/>
                      <a:pt x="1337" y="2738"/>
                    </a:cubicBezTo>
                    <a:cubicBezTo>
                      <a:pt x="911" y="3079"/>
                      <a:pt x="463" y="3374"/>
                      <a:pt x="0" y="3625"/>
                    </a:cubicBezTo>
                    <a:cubicBezTo>
                      <a:pt x="83" y="3791"/>
                      <a:pt x="185" y="3952"/>
                      <a:pt x="306" y="4103"/>
                    </a:cubicBezTo>
                    <a:cubicBezTo>
                      <a:pt x="558" y="4419"/>
                      <a:pt x="868" y="4663"/>
                      <a:pt x="1207" y="4833"/>
                    </a:cubicBezTo>
                    <a:cubicBezTo>
                      <a:pt x="1761" y="3805"/>
                      <a:pt x="2526" y="2869"/>
                      <a:pt x="3495" y="2095"/>
                    </a:cubicBezTo>
                    <a:cubicBezTo>
                      <a:pt x="3921" y="1754"/>
                      <a:pt x="4369" y="1459"/>
                      <a:pt x="4833" y="1208"/>
                    </a:cubicBezTo>
                    <a:cubicBezTo>
                      <a:pt x="4749" y="1042"/>
                      <a:pt x="4647" y="881"/>
                      <a:pt x="4526" y="7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3" name="Freeform 7"/>
              <p:cNvSpPr>
                <a:spLocks/>
              </p:cNvSpPr>
              <p:nvPr/>
            </p:nvSpPr>
            <p:spPr bwMode="auto">
              <a:xfrm>
                <a:off x="4596" y="1296"/>
                <a:ext cx="1166" cy="1105"/>
              </a:xfrm>
              <a:custGeom>
                <a:avLst/>
                <a:gdLst>
                  <a:gd name="T0" fmla="*/ 2197 w 4398"/>
                  <a:gd name="T1" fmla="*/ 4169 h 4169"/>
                  <a:gd name="T2" fmla="*/ 2197 w 4398"/>
                  <a:gd name="T3" fmla="*/ 4169 h 4169"/>
                  <a:gd name="T4" fmla="*/ 1165 w 4398"/>
                  <a:gd name="T5" fmla="*/ 3895 h 4169"/>
                  <a:gd name="T6" fmla="*/ 2341 w 4398"/>
                  <a:gd name="T7" fmla="*/ 3135 h 4169"/>
                  <a:gd name="T8" fmla="*/ 2034 w 4398"/>
                  <a:gd name="T9" fmla="*/ 2657 h 4169"/>
                  <a:gd name="T10" fmla="*/ 1133 w 4398"/>
                  <a:gd name="T11" fmla="*/ 1927 h 4169"/>
                  <a:gd name="T12" fmla="*/ 377 w 4398"/>
                  <a:gd name="T13" fmla="*/ 3099 h 4169"/>
                  <a:gd name="T14" fmla="*/ 128 w 4398"/>
                  <a:gd name="T15" fmla="*/ 2316 h 4169"/>
                  <a:gd name="T16" fmla="*/ 1968 w 4398"/>
                  <a:gd name="T17" fmla="*/ 13 h 4169"/>
                  <a:gd name="T18" fmla="*/ 2202 w 4398"/>
                  <a:gd name="T19" fmla="*/ 0 h 4169"/>
                  <a:gd name="T20" fmla="*/ 4271 w 4398"/>
                  <a:gd name="T21" fmla="*/ 1854 h 4169"/>
                  <a:gd name="T22" fmla="*/ 2430 w 4398"/>
                  <a:gd name="T23" fmla="*/ 4156 h 4169"/>
                  <a:gd name="T24" fmla="*/ 2197 w 439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8" h="4169">
                    <a:moveTo>
                      <a:pt x="2197" y="4169"/>
                    </a:moveTo>
                    <a:lnTo>
                      <a:pt x="2197" y="4169"/>
                    </a:lnTo>
                    <a:cubicBezTo>
                      <a:pt x="1825" y="4169"/>
                      <a:pt x="1472" y="4070"/>
                      <a:pt x="1165" y="3895"/>
                    </a:cubicBezTo>
                    <a:cubicBezTo>
                      <a:pt x="1542" y="3607"/>
                      <a:pt x="1936" y="3354"/>
                      <a:pt x="2341" y="3135"/>
                    </a:cubicBezTo>
                    <a:cubicBezTo>
                      <a:pt x="2257" y="2969"/>
                      <a:pt x="2155" y="2808"/>
                      <a:pt x="2034" y="2657"/>
                    </a:cubicBezTo>
                    <a:cubicBezTo>
                      <a:pt x="1782" y="2341"/>
                      <a:pt x="1472" y="2097"/>
                      <a:pt x="1133" y="1927"/>
                    </a:cubicBezTo>
                    <a:cubicBezTo>
                      <a:pt x="914" y="2334"/>
                      <a:pt x="662" y="2726"/>
                      <a:pt x="377" y="3099"/>
                    </a:cubicBezTo>
                    <a:cubicBezTo>
                      <a:pt x="247" y="2864"/>
                      <a:pt x="159" y="2600"/>
                      <a:pt x="128" y="2316"/>
                    </a:cubicBezTo>
                    <a:cubicBezTo>
                      <a:pt x="0" y="1172"/>
                      <a:pt x="824" y="141"/>
                      <a:pt x="1968" y="13"/>
                    </a:cubicBezTo>
                    <a:cubicBezTo>
                      <a:pt x="2047" y="5"/>
                      <a:pt x="2124" y="0"/>
                      <a:pt x="2202" y="0"/>
                    </a:cubicBezTo>
                    <a:cubicBezTo>
                      <a:pt x="3249" y="0"/>
                      <a:pt x="4152" y="788"/>
                      <a:pt x="4271" y="1854"/>
                    </a:cubicBezTo>
                    <a:cubicBezTo>
                      <a:pt x="4398" y="2998"/>
                      <a:pt x="3574" y="4029"/>
                      <a:pt x="2430" y="4156"/>
                    </a:cubicBezTo>
                    <a:cubicBezTo>
                      <a:pt x="2352" y="4165"/>
                      <a:pt x="2274" y="4169"/>
                      <a:pt x="2197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4" name="Freeform 8"/>
              <p:cNvSpPr>
                <a:spLocks/>
              </p:cNvSpPr>
              <p:nvPr/>
            </p:nvSpPr>
            <p:spPr bwMode="auto">
              <a:xfrm>
                <a:off x="4696" y="1807"/>
                <a:ext cx="521" cy="522"/>
              </a:xfrm>
              <a:custGeom>
                <a:avLst/>
                <a:gdLst>
                  <a:gd name="T0" fmla="*/ 788 w 1964"/>
                  <a:gd name="T1" fmla="*/ 1968 h 1968"/>
                  <a:gd name="T2" fmla="*/ 788 w 1964"/>
                  <a:gd name="T3" fmla="*/ 1968 h 1968"/>
                  <a:gd name="T4" fmla="*/ 0 w 1964"/>
                  <a:gd name="T5" fmla="*/ 1172 h 1968"/>
                  <a:gd name="T6" fmla="*/ 756 w 1964"/>
                  <a:gd name="T7" fmla="*/ 0 h 1968"/>
                  <a:gd name="T8" fmla="*/ 1657 w 1964"/>
                  <a:gd name="T9" fmla="*/ 730 h 1968"/>
                  <a:gd name="T10" fmla="*/ 1964 w 1964"/>
                  <a:gd name="T11" fmla="*/ 1208 h 1968"/>
                  <a:gd name="T12" fmla="*/ 788 w 1964"/>
                  <a:gd name="T13" fmla="*/ 19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4" h="1968">
                    <a:moveTo>
                      <a:pt x="788" y="1968"/>
                    </a:moveTo>
                    <a:lnTo>
                      <a:pt x="788" y="1968"/>
                    </a:lnTo>
                    <a:cubicBezTo>
                      <a:pt x="461" y="1780"/>
                      <a:pt x="187" y="1506"/>
                      <a:pt x="0" y="1172"/>
                    </a:cubicBezTo>
                    <a:cubicBezTo>
                      <a:pt x="285" y="799"/>
                      <a:pt x="537" y="407"/>
                      <a:pt x="756" y="0"/>
                    </a:cubicBezTo>
                    <a:cubicBezTo>
                      <a:pt x="1095" y="170"/>
                      <a:pt x="1405" y="414"/>
                      <a:pt x="1657" y="730"/>
                    </a:cubicBezTo>
                    <a:cubicBezTo>
                      <a:pt x="1778" y="881"/>
                      <a:pt x="1880" y="1042"/>
                      <a:pt x="1964" y="1208"/>
                    </a:cubicBezTo>
                    <a:cubicBezTo>
                      <a:pt x="1559" y="1427"/>
                      <a:pt x="1165" y="1680"/>
                      <a:pt x="788" y="196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6" name="Freeform 9"/>
              <p:cNvSpPr>
                <a:spLocks/>
              </p:cNvSpPr>
              <p:nvPr/>
            </p:nvSpPr>
            <p:spPr bwMode="auto">
              <a:xfrm>
                <a:off x="4657" y="1326"/>
                <a:ext cx="1044" cy="1045"/>
              </a:xfrm>
              <a:custGeom>
                <a:avLst/>
                <a:gdLst>
                  <a:gd name="T0" fmla="*/ 2177 w 3941"/>
                  <a:gd name="T1" fmla="*/ 3827 h 3941"/>
                  <a:gd name="T2" fmla="*/ 2177 w 3941"/>
                  <a:gd name="T3" fmla="*/ 3827 h 3941"/>
                  <a:gd name="T4" fmla="*/ 3826 w 3941"/>
                  <a:gd name="T5" fmla="*/ 1764 h 3941"/>
                  <a:gd name="T6" fmla="*/ 1763 w 3941"/>
                  <a:gd name="T7" fmla="*/ 115 h 3941"/>
                  <a:gd name="T8" fmla="*/ 114 w 3941"/>
                  <a:gd name="T9" fmla="*/ 2178 h 3941"/>
                  <a:gd name="T10" fmla="*/ 2177 w 3941"/>
                  <a:gd name="T11" fmla="*/ 3827 h 3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1">
                    <a:moveTo>
                      <a:pt x="2177" y="3827"/>
                    </a:moveTo>
                    <a:lnTo>
                      <a:pt x="2177" y="3827"/>
                    </a:lnTo>
                    <a:cubicBezTo>
                      <a:pt x="3202" y="3713"/>
                      <a:pt x="3941" y="2789"/>
                      <a:pt x="3826" y="1764"/>
                    </a:cubicBezTo>
                    <a:cubicBezTo>
                      <a:pt x="3712" y="739"/>
                      <a:pt x="2788" y="0"/>
                      <a:pt x="1763" y="115"/>
                    </a:cubicBezTo>
                    <a:cubicBezTo>
                      <a:pt x="738" y="229"/>
                      <a:pt x="0" y="1153"/>
                      <a:pt x="114" y="2178"/>
                    </a:cubicBezTo>
                    <a:cubicBezTo>
                      <a:pt x="228" y="3203"/>
                      <a:pt x="1152" y="3941"/>
                      <a:pt x="2177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7" name="Freeform 10"/>
              <p:cNvSpPr>
                <a:spLocks/>
              </p:cNvSpPr>
              <p:nvPr/>
            </p:nvSpPr>
            <p:spPr bwMode="auto">
              <a:xfrm>
                <a:off x="4725" y="1394"/>
                <a:ext cx="908" cy="909"/>
              </a:xfrm>
              <a:custGeom>
                <a:avLst/>
                <a:gdLst>
                  <a:gd name="T0" fmla="*/ 1533 w 3427"/>
                  <a:gd name="T1" fmla="*/ 100 h 3427"/>
                  <a:gd name="T2" fmla="*/ 1533 w 3427"/>
                  <a:gd name="T3" fmla="*/ 100 h 3427"/>
                  <a:gd name="T4" fmla="*/ 99 w 3427"/>
                  <a:gd name="T5" fmla="*/ 1894 h 3427"/>
                  <a:gd name="T6" fmla="*/ 1893 w 3427"/>
                  <a:gd name="T7" fmla="*/ 3328 h 3427"/>
                  <a:gd name="T8" fmla="*/ 3327 w 3427"/>
                  <a:gd name="T9" fmla="*/ 1534 h 3427"/>
                  <a:gd name="T10" fmla="*/ 1533 w 3427"/>
                  <a:gd name="T11" fmla="*/ 100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7">
                    <a:moveTo>
                      <a:pt x="1533" y="100"/>
                    </a:moveTo>
                    <a:lnTo>
                      <a:pt x="1533" y="100"/>
                    </a:lnTo>
                    <a:cubicBezTo>
                      <a:pt x="642" y="199"/>
                      <a:pt x="0" y="1002"/>
                      <a:pt x="99" y="1894"/>
                    </a:cubicBezTo>
                    <a:cubicBezTo>
                      <a:pt x="199" y="2785"/>
                      <a:pt x="1002" y="3427"/>
                      <a:pt x="1893" y="3328"/>
                    </a:cubicBezTo>
                    <a:cubicBezTo>
                      <a:pt x="2785" y="3228"/>
                      <a:pt x="3427" y="2425"/>
                      <a:pt x="3327" y="1534"/>
                    </a:cubicBezTo>
                    <a:cubicBezTo>
                      <a:pt x="3228" y="642"/>
                      <a:pt x="2424" y="0"/>
                      <a:pt x="1533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68" name="Title 1"/>
            <p:cNvSpPr txBox="1">
              <a:spLocks/>
            </p:cNvSpPr>
            <p:nvPr/>
          </p:nvSpPr>
          <p:spPr>
            <a:xfrm>
              <a:off x="9296227" y="1538950"/>
              <a:ext cx="712568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8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15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</a:t>
              </a:r>
              <a:r>
                <a:rPr lang="bg-BG" sz="15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.т.</a:t>
              </a:r>
            </a:p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НК</a:t>
              </a:r>
              <a:endParaRPr lang="bg-BG" sz="2800" b="1" spc="-25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sp>
        <p:nvSpPr>
          <p:cNvPr id="72" name="Title 1"/>
          <p:cNvSpPr txBox="1">
            <a:spLocks/>
          </p:cNvSpPr>
          <p:nvPr/>
        </p:nvSpPr>
        <p:spPr>
          <a:xfrm>
            <a:off x="3415175" y="3940968"/>
            <a:ext cx="1741592" cy="1431132"/>
          </a:xfrm>
          <a:prstGeom prst="rect">
            <a:avLst/>
          </a:prstGeom>
        </p:spPr>
        <p:txBody>
          <a:bodyPr vert="horz" lIns="76200" tIns="38100" rIns="720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bg-BG" sz="32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</a:t>
            </a:r>
            <a: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месеца х </a:t>
            </a:r>
            <a:r>
              <a:rPr lang="bg-BG" sz="32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12,5</a:t>
            </a:r>
            <a: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800" b="1" dirty="0" err="1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b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= </a:t>
            </a:r>
            <a:r>
              <a:rPr lang="bg-BG" sz="32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25</a:t>
            </a:r>
            <a: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800" b="1" dirty="0" err="1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800" b="1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bg-BG" sz="1667" b="1" dirty="0" smtClean="0">
              <a:solidFill>
                <a:srgbClr val="92D05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902245" y="822061"/>
            <a:ext cx="1478438" cy="1476000"/>
            <a:chOff x="7902245" y="822061"/>
            <a:chExt cx="1478438" cy="1476000"/>
          </a:xfrm>
        </p:grpSpPr>
        <p:grpSp>
          <p:nvGrpSpPr>
            <p:cNvPr id="49" name="Group 4"/>
            <p:cNvGrpSpPr>
              <a:grpSpLocks noChangeAspect="1"/>
            </p:cNvGrpSpPr>
            <p:nvPr/>
          </p:nvGrpSpPr>
          <p:grpSpPr bwMode="auto">
            <a:xfrm rot="19761489">
              <a:off x="7902245" y="822061"/>
              <a:ext cx="1478438" cy="1476000"/>
              <a:chOff x="3936" y="1266"/>
              <a:chExt cx="1826" cy="1823"/>
            </a:xfrm>
          </p:grpSpPr>
          <p:sp>
            <p:nvSpPr>
              <p:cNvPr id="5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936" y="1266"/>
                <a:ext cx="1798" cy="1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3936" y="1807"/>
                <a:ext cx="1281" cy="1282"/>
              </a:xfrm>
              <a:custGeom>
                <a:avLst/>
                <a:gdLst>
                  <a:gd name="T0" fmla="*/ 4526 w 4833"/>
                  <a:gd name="T1" fmla="*/ 730 h 4833"/>
                  <a:gd name="T2" fmla="*/ 4526 w 4833"/>
                  <a:gd name="T3" fmla="*/ 730 h 4833"/>
                  <a:gd name="T4" fmla="*/ 3625 w 4833"/>
                  <a:gd name="T5" fmla="*/ 0 h 4833"/>
                  <a:gd name="T6" fmla="*/ 1337 w 4833"/>
                  <a:gd name="T7" fmla="*/ 2738 h 4833"/>
                  <a:gd name="T8" fmla="*/ 0 w 4833"/>
                  <a:gd name="T9" fmla="*/ 3625 h 4833"/>
                  <a:gd name="T10" fmla="*/ 306 w 4833"/>
                  <a:gd name="T11" fmla="*/ 4103 h 4833"/>
                  <a:gd name="T12" fmla="*/ 1207 w 4833"/>
                  <a:gd name="T13" fmla="*/ 4833 h 4833"/>
                  <a:gd name="T14" fmla="*/ 3495 w 4833"/>
                  <a:gd name="T15" fmla="*/ 2095 h 4833"/>
                  <a:gd name="T16" fmla="*/ 4833 w 4833"/>
                  <a:gd name="T17" fmla="*/ 1208 h 4833"/>
                  <a:gd name="T18" fmla="*/ 4526 w 4833"/>
                  <a:gd name="T19" fmla="*/ 730 h 4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33" h="4833">
                    <a:moveTo>
                      <a:pt x="4526" y="730"/>
                    </a:moveTo>
                    <a:lnTo>
                      <a:pt x="4526" y="730"/>
                    </a:lnTo>
                    <a:cubicBezTo>
                      <a:pt x="4274" y="414"/>
                      <a:pt x="3964" y="170"/>
                      <a:pt x="3625" y="0"/>
                    </a:cubicBezTo>
                    <a:cubicBezTo>
                      <a:pt x="3071" y="1028"/>
                      <a:pt x="2306" y="1963"/>
                      <a:pt x="1337" y="2738"/>
                    </a:cubicBezTo>
                    <a:cubicBezTo>
                      <a:pt x="911" y="3079"/>
                      <a:pt x="463" y="3374"/>
                      <a:pt x="0" y="3625"/>
                    </a:cubicBezTo>
                    <a:cubicBezTo>
                      <a:pt x="83" y="3791"/>
                      <a:pt x="185" y="3952"/>
                      <a:pt x="306" y="4103"/>
                    </a:cubicBezTo>
                    <a:cubicBezTo>
                      <a:pt x="558" y="4419"/>
                      <a:pt x="868" y="4663"/>
                      <a:pt x="1207" y="4833"/>
                    </a:cubicBezTo>
                    <a:cubicBezTo>
                      <a:pt x="1761" y="3805"/>
                      <a:pt x="2526" y="2869"/>
                      <a:pt x="3495" y="2095"/>
                    </a:cubicBezTo>
                    <a:cubicBezTo>
                      <a:pt x="3921" y="1754"/>
                      <a:pt x="4369" y="1459"/>
                      <a:pt x="4833" y="1208"/>
                    </a:cubicBezTo>
                    <a:cubicBezTo>
                      <a:pt x="4749" y="1042"/>
                      <a:pt x="4647" y="881"/>
                      <a:pt x="4526" y="7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53" name="Freeform 7"/>
              <p:cNvSpPr>
                <a:spLocks/>
              </p:cNvSpPr>
              <p:nvPr/>
            </p:nvSpPr>
            <p:spPr bwMode="auto">
              <a:xfrm>
                <a:off x="4596" y="1296"/>
                <a:ext cx="1166" cy="1105"/>
              </a:xfrm>
              <a:custGeom>
                <a:avLst/>
                <a:gdLst>
                  <a:gd name="T0" fmla="*/ 2197 w 4398"/>
                  <a:gd name="T1" fmla="*/ 4169 h 4169"/>
                  <a:gd name="T2" fmla="*/ 2197 w 4398"/>
                  <a:gd name="T3" fmla="*/ 4169 h 4169"/>
                  <a:gd name="T4" fmla="*/ 1165 w 4398"/>
                  <a:gd name="T5" fmla="*/ 3895 h 4169"/>
                  <a:gd name="T6" fmla="*/ 2341 w 4398"/>
                  <a:gd name="T7" fmla="*/ 3135 h 4169"/>
                  <a:gd name="T8" fmla="*/ 2034 w 4398"/>
                  <a:gd name="T9" fmla="*/ 2657 h 4169"/>
                  <a:gd name="T10" fmla="*/ 1133 w 4398"/>
                  <a:gd name="T11" fmla="*/ 1927 h 4169"/>
                  <a:gd name="T12" fmla="*/ 377 w 4398"/>
                  <a:gd name="T13" fmla="*/ 3099 h 4169"/>
                  <a:gd name="T14" fmla="*/ 128 w 4398"/>
                  <a:gd name="T15" fmla="*/ 2316 h 4169"/>
                  <a:gd name="T16" fmla="*/ 1968 w 4398"/>
                  <a:gd name="T17" fmla="*/ 13 h 4169"/>
                  <a:gd name="T18" fmla="*/ 2202 w 4398"/>
                  <a:gd name="T19" fmla="*/ 0 h 4169"/>
                  <a:gd name="T20" fmla="*/ 4271 w 4398"/>
                  <a:gd name="T21" fmla="*/ 1854 h 4169"/>
                  <a:gd name="T22" fmla="*/ 2430 w 4398"/>
                  <a:gd name="T23" fmla="*/ 4156 h 4169"/>
                  <a:gd name="T24" fmla="*/ 2197 w 439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8" h="4169">
                    <a:moveTo>
                      <a:pt x="2197" y="4169"/>
                    </a:moveTo>
                    <a:lnTo>
                      <a:pt x="2197" y="4169"/>
                    </a:lnTo>
                    <a:cubicBezTo>
                      <a:pt x="1825" y="4169"/>
                      <a:pt x="1472" y="4070"/>
                      <a:pt x="1165" y="3895"/>
                    </a:cubicBezTo>
                    <a:cubicBezTo>
                      <a:pt x="1542" y="3607"/>
                      <a:pt x="1936" y="3354"/>
                      <a:pt x="2341" y="3135"/>
                    </a:cubicBezTo>
                    <a:cubicBezTo>
                      <a:pt x="2257" y="2969"/>
                      <a:pt x="2155" y="2808"/>
                      <a:pt x="2034" y="2657"/>
                    </a:cubicBezTo>
                    <a:cubicBezTo>
                      <a:pt x="1782" y="2341"/>
                      <a:pt x="1472" y="2097"/>
                      <a:pt x="1133" y="1927"/>
                    </a:cubicBezTo>
                    <a:cubicBezTo>
                      <a:pt x="914" y="2334"/>
                      <a:pt x="662" y="2726"/>
                      <a:pt x="377" y="3099"/>
                    </a:cubicBezTo>
                    <a:cubicBezTo>
                      <a:pt x="247" y="2864"/>
                      <a:pt x="159" y="2600"/>
                      <a:pt x="128" y="2316"/>
                    </a:cubicBezTo>
                    <a:cubicBezTo>
                      <a:pt x="0" y="1172"/>
                      <a:pt x="824" y="141"/>
                      <a:pt x="1968" y="13"/>
                    </a:cubicBezTo>
                    <a:cubicBezTo>
                      <a:pt x="2047" y="5"/>
                      <a:pt x="2124" y="0"/>
                      <a:pt x="2202" y="0"/>
                    </a:cubicBezTo>
                    <a:cubicBezTo>
                      <a:pt x="3249" y="0"/>
                      <a:pt x="4152" y="788"/>
                      <a:pt x="4271" y="1854"/>
                    </a:cubicBezTo>
                    <a:cubicBezTo>
                      <a:pt x="4398" y="2998"/>
                      <a:pt x="3574" y="4029"/>
                      <a:pt x="2430" y="4156"/>
                    </a:cubicBezTo>
                    <a:cubicBezTo>
                      <a:pt x="2352" y="4165"/>
                      <a:pt x="2274" y="4169"/>
                      <a:pt x="2197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4696" y="1807"/>
                <a:ext cx="521" cy="522"/>
              </a:xfrm>
              <a:custGeom>
                <a:avLst/>
                <a:gdLst>
                  <a:gd name="T0" fmla="*/ 788 w 1964"/>
                  <a:gd name="T1" fmla="*/ 1968 h 1968"/>
                  <a:gd name="T2" fmla="*/ 788 w 1964"/>
                  <a:gd name="T3" fmla="*/ 1968 h 1968"/>
                  <a:gd name="T4" fmla="*/ 0 w 1964"/>
                  <a:gd name="T5" fmla="*/ 1172 h 1968"/>
                  <a:gd name="T6" fmla="*/ 756 w 1964"/>
                  <a:gd name="T7" fmla="*/ 0 h 1968"/>
                  <a:gd name="T8" fmla="*/ 1657 w 1964"/>
                  <a:gd name="T9" fmla="*/ 730 h 1968"/>
                  <a:gd name="T10" fmla="*/ 1964 w 1964"/>
                  <a:gd name="T11" fmla="*/ 1208 h 1968"/>
                  <a:gd name="T12" fmla="*/ 788 w 1964"/>
                  <a:gd name="T13" fmla="*/ 19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4" h="1968">
                    <a:moveTo>
                      <a:pt x="788" y="1968"/>
                    </a:moveTo>
                    <a:lnTo>
                      <a:pt x="788" y="1968"/>
                    </a:lnTo>
                    <a:cubicBezTo>
                      <a:pt x="461" y="1780"/>
                      <a:pt x="187" y="1506"/>
                      <a:pt x="0" y="1172"/>
                    </a:cubicBezTo>
                    <a:cubicBezTo>
                      <a:pt x="285" y="799"/>
                      <a:pt x="537" y="407"/>
                      <a:pt x="756" y="0"/>
                    </a:cubicBezTo>
                    <a:cubicBezTo>
                      <a:pt x="1095" y="170"/>
                      <a:pt x="1405" y="414"/>
                      <a:pt x="1657" y="730"/>
                    </a:cubicBezTo>
                    <a:cubicBezTo>
                      <a:pt x="1778" y="881"/>
                      <a:pt x="1880" y="1042"/>
                      <a:pt x="1964" y="1208"/>
                    </a:cubicBezTo>
                    <a:cubicBezTo>
                      <a:pt x="1559" y="1427"/>
                      <a:pt x="1165" y="1680"/>
                      <a:pt x="788" y="196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4657" y="1326"/>
                <a:ext cx="1044" cy="1045"/>
              </a:xfrm>
              <a:custGeom>
                <a:avLst/>
                <a:gdLst>
                  <a:gd name="T0" fmla="*/ 2177 w 3941"/>
                  <a:gd name="T1" fmla="*/ 3827 h 3941"/>
                  <a:gd name="T2" fmla="*/ 2177 w 3941"/>
                  <a:gd name="T3" fmla="*/ 3827 h 3941"/>
                  <a:gd name="T4" fmla="*/ 3826 w 3941"/>
                  <a:gd name="T5" fmla="*/ 1764 h 3941"/>
                  <a:gd name="T6" fmla="*/ 1763 w 3941"/>
                  <a:gd name="T7" fmla="*/ 115 h 3941"/>
                  <a:gd name="T8" fmla="*/ 114 w 3941"/>
                  <a:gd name="T9" fmla="*/ 2178 h 3941"/>
                  <a:gd name="T10" fmla="*/ 2177 w 3941"/>
                  <a:gd name="T11" fmla="*/ 3827 h 3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1">
                    <a:moveTo>
                      <a:pt x="2177" y="3827"/>
                    </a:moveTo>
                    <a:lnTo>
                      <a:pt x="2177" y="3827"/>
                    </a:lnTo>
                    <a:cubicBezTo>
                      <a:pt x="3202" y="3713"/>
                      <a:pt x="3941" y="2789"/>
                      <a:pt x="3826" y="1764"/>
                    </a:cubicBezTo>
                    <a:cubicBezTo>
                      <a:pt x="3712" y="739"/>
                      <a:pt x="2788" y="0"/>
                      <a:pt x="1763" y="115"/>
                    </a:cubicBezTo>
                    <a:cubicBezTo>
                      <a:pt x="738" y="229"/>
                      <a:pt x="0" y="1153"/>
                      <a:pt x="114" y="2178"/>
                    </a:cubicBezTo>
                    <a:cubicBezTo>
                      <a:pt x="228" y="3203"/>
                      <a:pt x="1152" y="3941"/>
                      <a:pt x="2177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4725" y="1394"/>
                <a:ext cx="908" cy="909"/>
              </a:xfrm>
              <a:custGeom>
                <a:avLst/>
                <a:gdLst>
                  <a:gd name="T0" fmla="*/ 1533 w 3427"/>
                  <a:gd name="T1" fmla="*/ 100 h 3427"/>
                  <a:gd name="T2" fmla="*/ 1533 w 3427"/>
                  <a:gd name="T3" fmla="*/ 100 h 3427"/>
                  <a:gd name="T4" fmla="*/ 99 w 3427"/>
                  <a:gd name="T5" fmla="*/ 1894 h 3427"/>
                  <a:gd name="T6" fmla="*/ 1893 w 3427"/>
                  <a:gd name="T7" fmla="*/ 3328 h 3427"/>
                  <a:gd name="T8" fmla="*/ 3327 w 3427"/>
                  <a:gd name="T9" fmla="*/ 1534 h 3427"/>
                  <a:gd name="T10" fmla="*/ 1533 w 3427"/>
                  <a:gd name="T11" fmla="*/ 100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7">
                    <a:moveTo>
                      <a:pt x="1533" y="100"/>
                    </a:moveTo>
                    <a:lnTo>
                      <a:pt x="1533" y="100"/>
                    </a:lnTo>
                    <a:cubicBezTo>
                      <a:pt x="642" y="199"/>
                      <a:pt x="0" y="1002"/>
                      <a:pt x="99" y="1894"/>
                    </a:cubicBezTo>
                    <a:cubicBezTo>
                      <a:pt x="199" y="2785"/>
                      <a:pt x="1002" y="3427"/>
                      <a:pt x="1893" y="3328"/>
                    </a:cubicBezTo>
                    <a:cubicBezTo>
                      <a:pt x="2785" y="3228"/>
                      <a:pt x="3427" y="2425"/>
                      <a:pt x="3327" y="1534"/>
                    </a:cubicBezTo>
                    <a:cubicBezTo>
                      <a:pt x="3228" y="642"/>
                      <a:pt x="2424" y="0"/>
                      <a:pt x="1533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76" name="Title 1"/>
            <p:cNvSpPr txBox="1">
              <a:spLocks/>
            </p:cNvSpPr>
            <p:nvPr/>
          </p:nvSpPr>
          <p:spPr>
            <a:xfrm>
              <a:off x="8394457" y="957325"/>
              <a:ext cx="712568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8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15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</a:t>
              </a:r>
              <a:r>
                <a:rPr lang="bg-BG" sz="15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.т.</a:t>
              </a:r>
            </a:p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НК</a:t>
              </a:r>
              <a:endParaRPr lang="bg-BG" sz="2800" b="1" spc="-25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9696" y="526713"/>
            <a:ext cx="1478438" cy="1476000"/>
            <a:chOff x="6689696" y="526713"/>
            <a:chExt cx="1478438" cy="1476000"/>
          </a:xfrm>
        </p:grpSpPr>
        <p:grpSp>
          <p:nvGrpSpPr>
            <p:cNvPr id="33" name="Group 4"/>
            <p:cNvGrpSpPr>
              <a:grpSpLocks noChangeAspect="1"/>
            </p:cNvGrpSpPr>
            <p:nvPr/>
          </p:nvGrpSpPr>
          <p:grpSpPr bwMode="auto">
            <a:xfrm rot="455616">
              <a:off x="6689696" y="526713"/>
              <a:ext cx="1478438" cy="1476000"/>
              <a:chOff x="3936" y="1266"/>
              <a:chExt cx="1826" cy="1823"/>
            </a:xfrm>
          </p:grpSpPr>
          <p:sp>
            <p:nvSpPr>
              <p:cNvPr id="3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936" y="1266"/>
                <a:ext cx="1798" cy="1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3936" y="1807"/>
                <a:ext cx="1281" cy="1282"/>
              </a:xfrm>
              <a:custGeom>
                <a:avLst/>
                <a:gdLst>
                  <a:gd name="T0" fmla="*/ 4526 w 4833"/>
                  <a:gd name="T1" fmla="*/ 730 h 4833"/>
                  <a:gd name="T2" fmla="*/ 4526 w 4833"/>
                  <a:gd name="T3" fmla="*/ 730 h 4833"/>
                  <a:gd name="T4" fmla="*/ 3625 w 4833"/>
                  <a:gd name="T5" fmla="*/ 0 h 4833"/>
                  <a:gd name="T6" fmla="*/ 1337 w 4833"/>
                  <a:gd name="T7" fmla="*/ 2738 h 4833"/>
                  <a:gd name="T8" fmla="*/ 0 w 4833"/>
                  <a:gd name="T9" fmla="*/ 3625 h 4833"/>
                  <a:gd name="T10" fmla="*/ 306 w 4833"/>
                  <a:gd name="T11" fmla="*/ 4103 h 4833"/>
                  <a:gd name="T12" fmla="*/ 1207 w 4833"/>
                  <a:gd name="T13" fmla="*/ 4833 h 4833"/>
                  <a:gd name="T14" fmla="*/ 3495 w 4833"/>
                  <a:gd name="T15" fmla="*/ 2095 h 4833"/>
                  <a:gd name="T16" fmla="*/ 4833 w 4833"/>
                  <a:gd name="T17" fmla="*/ 1208 h 4833"/>
                  <a:gd name="T18" fmla="*/ 4526 w 4833"/>
                  <a:gd name="T19" fmla="*/ 730 h 4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33" h="4833">
                    <a:moveTo>
                      <a:pt x="4526" y="730"/>
                    </a:moveTo>
                    <a:lnTo>
                      <a:pt x="4526" y="730"/>
                    </a:lnTo>
                    <a:cubicBezTo>
                      <a:pt x="4274" y="414"/>
                      <a:pt x="3964" y="170"/>
                      <a:pt x="3625" y="0"/>
                    </a:cubicBezTo>
                    <a:cubicBezTo>
                      <a:pt x="3071" y="1028"/>
                      <a:pt x="2306" y="1963"/>
                      <a:pt x="1337" y="2738"/>
                    </a:cubicBezTo>
                    <a:cubicBezTo>
                      <a:pt x="911" y="3079"/>
                      <a:pt x="463" y="3374"/>
                      <a:pt x="0" y="3625"/>
                    </a:cubicBezTo>
                    <a:cubicBezTo>
                      <a:pt x="83" y="3791"/>
                      <a:pt x="185" y="3952"/>
                      <a:pt x="306" y="4103"/>
                    </a:cubicBezTo>
                    <a:cubicBezTo>
                      <a:pt x="558" y="4419"/>
                      <a:pt x="868" y="4663"/>
                      <a:pt x="1207" y="4833"/>
                    </a:cubicBezTo>
                    <a:cubicBezTo>
                      <a:pt x="1761" y="3805"/>
                      <a:pt x="2526" y="2869"/>
                      <a:pt x="3495" y="2095"/>
                    </a:cubicBezTo>
                    <a:cubicBezTo>
                      <a:pt x="3921" y="1754"/>
                      <a:pt x="4369" y="1459"/>
                      <a:pt x="4833" y="1208"/>
                    </a:cubicBezTo>
                    <a:cubicBezTo>
                      <a:pt x="4749" y="1042"/>
                      <a:pt x="4647" y="881"/>
                      <a:pt x="4526" y="7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6" name="Freeform 7"/>
              <p:cNvSpPr>
                <a:spLocks/>
              </p:cNvSpPr>
              <p:nvPr/>
            </p:nvSpPr>
            <p:spPr bwMode="auto">
              <a:xfrm>
                <a:off x="4596" y="1296"/>
                <a:ext cx="1166" cy="1105"/>
              </a:xfrm>
              <a:custGeom>
                <a:avLst/>
                <a:gdLst>
                  <a:gd name="T0" fmla="*/ 2197 w 4398"/>
                  <a:gd name="T1" fmla="*/ 4169 h 4169"/>
                  <a:gd name="T2" fmla="*/ 2197 w 4398"/>
                  <a:gd name="T3" fmla="*/ 4169 h 4169"/>
                  <a:gd name="T4" fmla="*/ 1165 w 4398"/>
                  <a:gd name="T5" fmla="*/ 3895 h 4169"/>
                  <a:gd name="T6" fmla="*/ 2341 w 4398"/>
                  <a:gd name="T7" fmla="*/ 3135 h 4169"/>
                  <a:gd name="T8" fmla="*/ 2034 w 4398"/>
                  <a:gd name="T9" fmla="*/ 2657 h 4169"/>
                  <a:gd name="T10" fmla="*/ 1133 w 4398"/>
                  <a:gd name="T11" fmla="*/ 1927 h 4169"/>
                  <a:gd name="T12" fmla="*/ 377 w 4398"/>
                  <a:gd name="T13" fmla="*/ 3099 h 4169"/>
                  <a:gd name="T14" fmla="*/ 128 w 4398"/>
                  <a:gd name="T15" fmla="*/ 2316 h 4169"/>
                  <a:gd name="T16" fmla="*/ 1968 w 4398"/>
                  <a:gd name="T17" fmla="*/ 13 h 4169"/>
                  <a:gd name="T18" fmla="*/ 2202 w 4398"/>
                  <a:gd name="T19" fmla="*/ 0 h 4169"/>
                  <a:gd name="T20" fmla="*/ 4271 w 4398"/>
                  <a:gd name="T21" fmla="*/ 1854 h 4169"/>
                  <a:gd name="T22" fmla="*/ 2430 w 4398"/>
                  <a:gd name="T23" fmla="*/ 4156 h 4169"/>
                  <a:gd name="T24" fmla="*/ 2197 w 439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8" h="4169">
                    <a:moveTo>
                      <a:pt x="2197" y="4169"/>
                    </a:moveTo>
                    <a:lnTo>
                      <a:pt x="2197" y="4169"/>
                    </a:lnTo>
                    <a:cubicBezTo>
                      <a:pt x="1825" y="4169"/>
                      <a:pt x="1472" y="4070"/>
                      <a:pt x="1165" y="3895"/>
                    </a:cubicBezTo>
                    <a:cubicBezTo>
                      <a:pt x="1542" y="3607"/>
                      <a:pt x="1936" y="3354"/>
                      <a:pt x="2341" y="3135"/>
                    </a:cubicBezTo>
                    <a:cubicBezTo>
                      <a:pt x="2257" y="2969"/>
                      <a:pt x="2155" y="2808"/>
                      <a:pt x="2034" y="2657"/>
                    </a:cubicBezTo>
                    <a:cubicBezTo>
                      <a:pt x="1782" y="2341"/>
                      <a:pt x="1472" y="2097"/>
                      <a:pt x="1133" y="1927"/>
                    </a:cubicBezTo>
                    <a:cubicBezTo>
                      <a:pt x="914" y="2334"/>
                      <a:pt x="662" y="2726"/>
                      <a:pt x="377" y="3099"/>
                    </a:cubicBezTo>
                    <a:cubicBezTo>
                      <a:pt x="247" y="2864"/>
                      <a:pt x="159" y="2600"/>
                      <a:pt x="128" y="2316"/>
                    </a:cubicBezTo>
                    <a:cubicBezTo>
                      <a:pt x="0" y="1172"/>
                      <a:pt x="824" y="141"/>
                      <a:pt x="1968" y="13"/>
                    </a:cubicBezTo>
                    <a:cubicBezTo>
                      <a:pt x="2047" y="5"/>
                      <a:pt x="2124" y="0"/>
                      <a:pt x="2202" y="0"/>
                    </a:cubicBezTo>
                    <a:cubicBezTo>
                      <a:pt x="3249" y="0"/>
                      <a:pt x="4152" y="788"/>
                      <a:pt x="4271" y="1854"/>
                    </a:cubicBezTo>
                    <a:cubicBezTo>
                      <a:pt x="4398" y="2998"/>
                      <a:pt x="3574" y="4029"/>
                      <a:pt x="2430" y="4156"/>
                    </a:cubicBezTo>
                    <a:cubicBezTo>
                      <a:pt x="2352" y="4165"/>
                      <a:pt x="2274" y="4169"/>
                      <a:pt x="2197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7" name="Freeform 8"/>
              <p:cNvSpPr>
                <a:spLocks/>
              </p:cNvSpPr>
              <p:nvPr/>
            </p:nvSpPr>
            <p:spPr bwMode="auto">
              <a:xfrm>
                <a:off x="4696" y="1807"/>
                <a:ext cx="521" cy="522"/>
              </a:xfrm>
              <a:custGeom>
                <a:avLst/>
                <a:gdLst>
                  <a:gd name="T0" fmla="*/ 788 w 1964"/>
                  <a:gd name="T1" fmla="*/ 1968 h 1968"/>
                  <a:gd name="T2" fmla="*/ 788 w 1964"/>
                  <a:gd name="T3" fmla="*/ 1968 h 1968"/>
                  <a:gd name="T4" fmla="*/ 0 w 1964"/>
                  <a:gd name="T5" fmla="*/ 1172 h 1968"/>
                  <a:gd name="T6" fmla="*/ 756 w 1964"/>
                  <a:gd name="T7" fmla="*/ 0 h 1968"/>
                  <a:gd name="T8" fmla="*/ 1657 w 1964"/>
                  <a:gd name="T9" fmla="*/ 730 h 1968"/>
                  <a:gd name="T10" fmla="*/ 1964 w 1964"/>
                  <a:gd name="T11" fmla="*/ 1208 h 1968"/>
                  <a:gd name="T12" fmla="*/ 788 w 1964"/>
                  <a:gd name="T13" fmla="*/ 19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4" h="1968">
                    <a:moveTo>
                      <a:pt x="788" y="1968"/>
                    </a:moveTo>
                    <a:lnTo>
                      <a:pt x="788" y="1968"/>
                    </a:lnTo>
                    <a:cubicBezTo>
                      <a:pt x="461" y="1780"/>
                      <a:pt x="187" y="1506"/>
                      <a:pt x="0" y="1172"/>
                    </a:cubicBezTo>
                    <a:cubicBezTo>
                      <a:pt x="285" y="799"/>
                      <a:pt x="537" y="407"/>
                      <a:pt x="756" y="0"/>
                    </a:cubicBezTo>
                    <a:cubicBezTo>
                      <a:pt x="1095" y="170"/>
                      <a:pt x="1405" y="414"/>
                      <a:pt x="1657" y="730"/>
                    </a:cubicBezTo>
                    <a:cubicBezTo>
                      <a:pt x="1778" y="881"/>
                      <a:pt x="1880" y="1042"/>
                      <a:pt x="1964" y="1208"/>
                    </a:cubicBezTo>
                    <a:cubicBezTo>
                      <a:pt x="1559" y="1427"/>
                      <a:pt x="1165" y="1680"/>
                      <a:pt x="788" y="196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>
                <a:off x="4657" y="1326"/>
                <a:ext cx="1044" cy="1045"/>
              </a:xfrm>
              <a:custGeom>
                <a:avLst/>
                <a:gdLst>
                  <a:gd name="T0" fmla="*/ 2177 w 3941"/>
                  <a:gd name="T1" fmla="*/ 3827 h 3941"/>
                  <a:gd name="T2" fmla="*/ 2177 w 3941"/>
                  <a:gd name="T3" fmla="*/ 3827 h 3941"/>
                  <a:gd name="T4" fmla="*/ 3826 w 3941"/>
                  <a:gd name="T5" fmla="*/ 1764 h 3941"/>
                  <a:gd name="T6" fmla="*/ 1763 w 3941"/>
                  <a:gd name="T7" fmla="*/ 115 h 3941"/>
                  <a:gd name="T8" fmla="*/ 114 w 3941"/>
                  <a:gd name="T9" fmla="*/ 2178 h 3941"/>
                  <a:gd name="T10" fmla="*/ 2177 w 3941"/>
                  <a:gd name="T11" fmla="*/ 3827 h 3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1">
                    <a:moveTo>
                      <a:pt x="2177" y="3827"/>
                    </a:moveTo>
                    <a:lnTo>
                      <a:pt x="2177" y="3827"/>
                    </a:lnTo>
                    <a:cubicBezTo>
                      <a:pt x="3202" y="3713"/>
                      <a:pt x="3941" y="2789"/>
                      <a:pt x="3826" y="1764"/>
                    </a:cubicBezTo>
                    <a:cubicBezTo>
                      <a:pt x="3712" y="739"/>
                      <a:pt x="2788" y="0"/>
                      <a:pt x="1763" y="115"/>
                    </a:cubicBezTo>
                    <a:cubicBezTo>
                      <a:pt x="738" y="229"/>
                      <a:pt x="0" y="1153"/>
                      <a:pt x="114" y="2178"/>
                    </a:cubicBezTo>
                    <a:cubicBezTo>
                      <a:pt x="228" y="3203"/>
                      <a:pt x="1152" y="3941"/>
                      <a:pt x="2177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0" name="Freeform 10"/>
              <p:cNvSpPr>
                <a:spLocks/>
              </p:cNvSpPr>
              <p:nvPr/>
            </p:nvSpPr>
            <p:spPr bwMode="auto">
              <a:xfrm>
                <a:off x="4725" y="1394"/>
                <a:ext cx="908" cy="909"/>
              </a:xfrm>
              <a:custGeom>
                <a:avLst/>
                <a:gdLst>
                  <a:gd name="T0" fmla="*/ 1533 w 3427"/>
                  <a:gd name="T1" fmla="*/ 100 h 3427"/>
                  <a:gd name="T2" fmla="*/ 1533 w 3427"/>
                  <a:gd name="T3" fmla="*/ 100 h 3427"/>
                  <a:gd name="T4" fmla="*/ 99 w 3427"/>
                  <a:gd name="T5" fmla="*/ 1894 h 3427"/>
                  <a:gd name="T6" fmla="*/ 1893 w 3427"/>
                  <a:gd name="T7" fmla="*/ 3328 h 3427"/>
                  <a:gd name="T8" fmla="*/ 3327 w 3427"/>
                  <a:gd name="T9" fmla="*/ 1534 h 3427"/>
                  <a:gd name="T10" fmla="*/ 1533 w 3427"/>
                  <a:gd name="T11" fmla="*/ 100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7">
                    <a:moveTo>
                      <a:pt x="1533" y="100"/>
                    </a:moveTo>
                    <a:lnTo>
                      <a:pt x="1533" y="100"/>
                    </a:lnTo>
                    <a:cubicBezTo>
                      <a:pt x="642" y="199"/>
                      <a:pt x="0" y="1002"/>
                      <a:pt x="99" y="1894"/>
                    </a:cubicBezTo>
                    <a:cubicBezTo>
                      <a:pt x="199" y="2785"/>
                      <a:pt x="1002" y="3427"/>
                      <a:pt x="1893" y="3328"/>
                    </a:cubicBezTo>
                    <a:cubicBezTo>
                      <a:pt x="2785" y="3228"/>
                      <a:pt x="3427" y="2425"/>
                      <a:pt x="3327" y="1534"/>
                    </a:cubicBezTo>
                    <a:cubicBezTo>
                      <a:pt x="3228" y="642"/>
                      <a:pt x="2424" y="0"/>
                      <a:pt x="1533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70" name="Title 1"/>
            <p:cNvSpPr txBox="1">
              <a:spLocks/>
            </p:cNvSpPr>
            <p:nvPr/>
          </p:nvSpPr>
          <p:spPr>
            <a:xfrm>
              <a:off x="7395900" y="806099"/>
              <a:ext cx="712568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8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15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</a:t>
              </a:r>
              <a:r>
                <a:rPr lang="bg-BG" sz="15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.т.</a:t>
              </a:r>
            </a:p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НК</a:t>
              </a:r>
              <a:endParaRPr lang="bg-BG" sz="2800" b="1" spc="-25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96093" y="81027"/>
            <a:ext cx="1478438" cy="1476000"/>
            <a:chOff x="5996093" y="81027"/>
            <a:chExt cx="1478438" cy="1476000"/>
          </a:xfrm>
        </p:grpSpPr>
        <p:grpSp>
          <p:nvGrpSpPr>
            <p:cNvPr id="41" name="Group 4"/>
            <p:cNvGrpSpPr>
              <a:grpSpLocks noChangeAspect="1"/>
            </p:cNvGrpSpPr>
            <p:nvPr/>
          </p:nvGrpSpPr>
          <p:grpSpPr bwMode="auto">
            <a:xfrm rot="19761489">
              <a:off x="5996093" y="81027"/>
              <a:ext cx="1478438" cy="1476000"/>
              <a:chOff x="3936" y="1266"/>
              <a:chExt cx="1826" cy="1823"/>
            </a:xfrm>
          </p:grpSpPr>
          <p:sp>
            <p:nvSpPr>
              <p:cNvPr id="4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936" y="1266"/>
                <a:ext cx="1798" cy="1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3936" y="1807"/>
                <a:ext cx="1281" cy="1282"/>
              </a:xfrm>
              <a:custGeom>
                <a:avLst/>
                <a:gdLst>
                  <a:gd name="T0" fmla="*/ 4526 w 4833"/>
                  <a:gd name="T1" fmla="*/ 730 h 4833"/>
                  <a:gd name="T2" fmla="*/ 4526 w 4833"/>
                  <a:gd name="T3" fmla="*/ 730 h 4833"/>
                  <a:gd name="T4" fmla="*/ 3625 w 4833"/>
                  <a:gd name="T5" fmla="*/ 0 h 4833"/>
                  <a:gd name="T6" fmla="*/ 1337 w 4833"/>
                  <a:gd name="T7" fmla="*/ 2738 h 4833"/>
                  <a:gd name="T8" fmla="*/ 0 w 4833"/>
                  <a:gd name="T9" fmla="*/ 3625 h 4833"/>
                  <a:gd name="T10" fmla="*/ 306 w 4833"/>
                  <a:gd name="T11" fmla="*/ 4103 h 4833"/>
                  <a:gd name="T12" fmla="*/ 1207 w 4833"/>
                  <a:gd name="T13" fmla="*/ 4833 h 4833"/>
                  <a:gd name="T14" fmla="*/ 3495 w 4833"/>
                  <a:gd name="T15" fmla="*/ 2095 h 4833"/>
                  <a:gd name="T16" fmla="*/ 4833 w 4833"/>
                  <a:gd name="T17" fmla="*/ 1208 h 4833"/>
                  <a:gd name="T18" fmla="*/ 4526 w 4833"/>
                  <a:gd name="T19" fmla="*/ 730 h 4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33" h="4833">
                    <a:moveTo>
                      <a:pt x="4526" y="730"/>
                    </a:moveTo>
                    <a:lnTo>
                      <a:pt x="4526" y="730"/>
                    </a:lnTo>
                    <a:cubicBezTo>
                      <a:pt x="4274" y="414"/>
                      <a:pt x="3964" y="170"/>
                      <a:pt x="3625" y="0"/>
                    </a:cubicBezTo>
                    <a:cubicBezTo>
                      <a:pt x="3071" y="1028"/>
                      <a:pt x="2306" y="1963"/>
                      <a:pt x="1337" y="2738"/>
                    </a:cubicBezTo>
                    <a:cubicBezTo>
                      <a:pt x="911" y="3079"/>
                      <a:pt x="463" y="3374"/>
                      <a:pt x="0" y="3625"/>
                    </a:cubicBezTo>
                    <a:cubicBezTo>
                      <a:pt x="83" y="3791"/>
                      <a:pt x="185" y="3952"/>
                      <a:pt x="306" y="4103"/>
                    </a:cubicBezTo>
                    <a:cubicBezTo>
                      <a:pt x="558" y="4419"/>
                      <a:pt x="868" y="4663"/>
                      <a:pt x="1207" y="4833"/>
                    </a:cubicBezTo>
                    <a:cubicBezTo>
                      <a:pt x="1761" y="3805"/>
                      <a:pt x="2526" y="2869"/>
                      <a:pt x="3495" y="2095"/>
                    </a:cubicBezTo>
                    <a:cubicBezTo>
                      <a:pt x="3921" y="1754"/>
                      <a:pt x="4369" y="1459"/>
                      <a:pt x="4833" y="1208"/>
                    </a:cubicBezTo>
                    <a:cubicBezTo>
                      <a:pt x="4749" y="1042"/>
                      <a:pt x="4647" y="881"/>
                      <a:pt x="4526" y="7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4" name="Freeform 7"/>
              <p:cNvSpPr>
                <a:spLocks/>
              </p:cNvSpPr>
              <p:nvPr/>
            </p:nvSpPr>
            <p:spPr bwMode="auto">
              <a:xfrm>
                <a:off x="4596" y="1296"/>
                <a:ext cx="1166" cy="1105"/>
              </a:xfrm>
              <a:custGeom>
                <a:avLst/>
                <a:gdLst>
                  <a:gd name="T0" fmla="*/ 2197 w 4398"/>
                  <a:gd name="T1" fmla="*/ 4169 h 4169"/>
                  <a:gd name="T2" fmla="*/ 2197 w 4398"/>
                  <a:gd name="T3" fmla="*/ 4169 h 4169"/>
                  <a:gd name="T4" fmla="*/ 1165 w 4398"/>
                  <a:gd name="T5" fmla="*/ 3895 h 4169"/>
                  <a:gd name="T6" fmla="*/ 2341 w 4398"/>
                  <a:gd name="T7" fmla="*/ 3135 h 4169"/>
                  <a:gd name="T8" fmla="*/ 2034 w 4398"/>
                  <a:gd name="T9" fmla="*/ 2657 h 4169"/>
                  <a:gd name="T10" fmla="*/ 1133 w 4398"/>
                  <a:gd name="T11" fmla="*/ 1927 h 4169"/>
                  <a:gd name="T12" fmla="*/ 377 w 4398"/>
                  <a:gd name="T13" fmla="*/ 3099 h 4169"/>
                  <a:gd name="T14" fmla="*/ 128 w 4398"/>
                  <a:gd name="T15" fmla="*/ 2316 h 4169"/>
                  <a:gd name="T16" fmla="*/ 1968 w 4398"/>
                  <a:gd name="T17" fmla="*/ 13 h 4169"/>
                  <a:gd name="T18" fmla="*/ 2202 w 4398"/>
                  <a:gd name="T19" fmla="*/ 0 h 4169"/>
                  <a:gd name="T20" fmla="*/ 4271 w 4398"/>
                  <a:gd name="T21" fmla="*/ 1854 h 4169"/>
                  <a:gd name="T22" fmla="*/ 2430 w 4398"/>
                  <a:gd name="T23" fmla="*/ 4156 h 4169"/>
                  <a:gd name="T24" fmla="*/ 2197 w 439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8" h="4169">
                    <a:moveTo>
                      <a:pt x="2197" y="4169"/>
                    </a:moveTo>
                    <a:lnTo>
                      <a:pt x="2197" y="4169"/>
                    </a:lnTo>
                    <a:cubicBezTo>
                      <a:pt x="1825" y="4169"/>
                      <a:pt x="1472" y="4070"/>
                      <a:pt x="1165" y="3895"/>
                    </a:cubicBezTo>
                    <a:cubicBezTo>
                      <a:pt x="1542" y="3607"/>
                      <a:pt x="1936" y="3354"/>
                      <a:pt x="2341" y="3135"/>
                    </a:cubicBezTo>
                    <a:cubicBezTo>
                      <a:pt x="2257" y="2969"/>
                      <a:pt x="2155" y="2808"/>
                      <a:pt x="2034" y="2657"/>
                    </a:cubicBezTo>
                    <a:cubicBezTo>
                      <a:pt x="1782" y="2341"/>
                      <a:pt x="1472" y="2097"/>
                      <a:pt x="1133" y="1927"/>
                    </a:cubicBezTo>
                    <a:cubicBezTo>
                      <a:pt x="914" y="2334"/>
                      <a:pt x="662" y="2726"/>
                      <a:pt x="377" y="3099"/>
                    </a:cubicBezTo>
                    <a:cubicBezTo>
                      <a:pt x="247" y="2864"/>
                      <a:pt x="159" y="2600"/>
                      <a:pt x="128" y="2316"/>
                    </a:cubicBezTo>
                    <a:cubicBezTo>
                      <a:pt x="0" y="1172"/>
                      <a:pt x="824" y="141"/>
                      <a:pt x="1968" y="13"/>
                    </a:cubicBezTo>
                    <a:cubicBezTo>
                      <a:pt x="2047" y="5"/>
                      <a:pt x="2124" y="0"/>
                      <a:pt x="2202" y="0"/>
                    </a:cubicBezTo>
                    <a:cubicBezTo>
                      <a:pt x="3249" y="0"/>
                      <a:pt x="4152" y="788"/>
                      <a:pt x="4271" y="1854"/>
                    </a:cubicBezTo>
                    <a:cubicBezTo>
                      <a:pt x="4398" y="2998"/>
                      <a:pt x="3574" y="4029"/>
                      <a:pt x="2430" y="4156"/>
                    </a:cubicBezTo>
                    <a:cubicBezTo>
                      <a:pt x="2352" y="4165"/>
                      <a:pt x="2274" y="4169"/>
                      <a:pt x="2197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5" name="Freeform 8"/>
              <p:cNvSpPr>
                <a:spLocks/>
              </p:cNvSpPr>
              <p:nvPr/>
            </p:nvSpPr>
            <p:spPr bwMode="auto">
              <a:xfrm>
                <a:off x="4696" y="1807"/>
                <a:ext cx="521" cy="522"/>
              </a:xfrm>
              <a:custGeom>
                <a:avLst/>
                <a:gdLst>
                  <a:gd name="T0" fmla="*/ 788 w 1964"/>
                  <a:gd name="T1" fmla="*/ 1968 h 1968"/>
                  <a:gd name="T2" fmla="*/ 788 w 1964"/>
                  <a:gd name="T3" fmla="*/ 1968 h 1968"/>
                  <a:gd name="T4" fmla="*/ 0 w 1964"/>
                  <a:gd name="T5" fmla="*/ 1172 h 1968"/>
                  <a:gd name="T6" fmla="*/ 756 w 1964"/>
                  <a:gd name="T7" fmla="*/ 0 h 1968"/>
                  <a:gd name="T8" fmla="*/ 1657 w 1964"/>
                  <a:gd name="T9" fmla="*/ 730 h 1968"/>
                  <a:gd name="T10" fmla="*/ 1964 w 1964"/>
                  <a:gd name="T11" fmla="*/ 1208 h 1968"/>
                  <a:gd name="T12" fmla="*/ 788 w 1964"/>
                  <a:gd name="T13" fmla="*/ 19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4" h="1968">
                    <a:moveTo>
                      <a:pt x="788" y="1968"/>
                    </a:moveTo>
                    <a:lnTo>
                      <a:pt x="788" y="1968"/>
                    </a:lnTo>
                    <a:cubicBezTo>
                      <a:pt x="461" y="1780"/>
                      <a:pt x="187" y="1506"/>
                      <a:pt x="0" y="1172"/>
                    </a:cubicBezTo>
                    <a:cubicBezTo>
                      <a:pt x="285" y="799"/>
                      <a:pt x="537" y="407"/>
                      <a:pt x="756" y="0"/>
                    </a:cubicBezTo>
                    <a:cubicBezTo>
                      <a:pt x="1095" y="170"/>
                      <a:pt x="1405" y="414"/>
                      <a:pt x="1657" y="730"/>
                    </a:cubicBezTo>
                    <a:cubicBezTo>
                      <a:pt x="1778" y="881"/>
                      <a:pt x="1880" y="1042"/>
                      <a:pt x="1964" y="1208"/>
                    </a:cubicBezTo>
                    <a:cubicBezTo>
                      <a:pt x="1559" y="1427"/>
                      <a:pt x="1165" y="1680"/>
                      <a:pt x="788" y="196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6" name="Freeform 9"/>
              <p:cNvSpPr>
                <a:spLocks/>
              </p:cNvSpPr>
              <p:nvPr/>
            </p:nvSpPr>
            <p:spPr bwMode="auto">
              <a:xfrm>
                <a:off x="4657" y="1326"/>
                <a:ext cx="1044" cy="1045"/>
              </a:xfrm>
              <a:custGeom>
                <a:avLst/>
                <a:gdLst>
                  <a:gd name="T0" fmla="*/ 2177 w 3941"/>
                  <a:gd name="T1" fmla="*/ 3827 h 3941"/>
                  <a:gd name="T2" fmla="*/ 2177 w 3941"/>
                  <a:gd name="T3" fmla="*/ 3827 h 3941"/>
                  <a:gd name="T4" fmla="*/ 3826 w 3941"/>
                  <a:gd name="T5" fmla="*/ 1764 h 3941"/>
                  <a:gd name="T6" fmla="*/ 1763 w 3941"/>
                  <a:gd name="T7" fmla="*/ 115 h 3941"/>
                  <a:gd name="T8" fmla="*/ 114 w 3941"/>
                  <a:gd name="T9" fmla="*/ 2178 h 3941"/>
                  <a:gd name="T10" fmla="*/ 2177 w 3941"/>
                  <a:gd name="T11" fmla="*/ 3827 h 3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1">
                    <a:moveTo>
                      <a:pt x="2177" y="3827"/>
                    </a:moveTo>
                    <a:lnTo>
                      <a:pt x="2177" y="3827"/>
                    </a:lnTo>
                    <a:cubicBezTo>
                      <a:pt x="3202" y="3713"/>
                      <a:pt x="3941" y="2789"/>
                      <a:pt x="3826" y="1764"/>
                    </a:cubicBezTo>
                    <a:cubicBezTo>
                      <a:pt x="3712" y="739"/>
                      <a:pt x="2788" y="0"/>
                      <a:pt x="1763" y="115"/>
                    </a:cubicBezTo>
                    <a:cubicBezTo>
                      <a:pt x="738" y="229"/>
                      <a:pt x="0" y="1153"/>
                      <a:pt x="114" y="2178"/>
                    </a:cubicBezTo>
                    <a:cubicBezTo>
                      <a:pt x="228" y="3203"/>
                      <a:pt x="1152" y="3941"/>
                      <a:pt x="2177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7" name="Freeform 10"/>
              <p:cNvSpPr>
                <a:spLocks/>
              </p:cNvSpPr>
              <p:nvPr/>
            </p:nvSpPr>
            <p:spPr bwMode="auto">
              <a:xfrm>
                <a:off x="4725" y="1394"/>
                <a:ext cx="908" cy="909"/>
              </a:xfrm>
              <a:custGeom>
                <a:avLst/>
                <a:gdLst>
                  <a:gd name="T0" fmla="*/ 1533 w 3427"/>
                  <a:gd name="T1" fmla="*/ 100 h 3427"/>
                  <a:gd name="T2" fmla="*/ 1533 w 3427"/>
                  <a:gd name="T3" fmla="*/ 100 h 3427"/>
                  <a:gd name="T4" fmla="*/ 99 w 3427"/>
                  <a:gd name="T5" fmla="*/ 1894 h 3427"/>
                  <a:gd name="T6" fmla="*/ 1893 w 3427"/>
                  <a:gd name="T7" fmla="*/ 3328 h 3427"/>
                  <a:gd name="T8" fmla="*/ 3327 w 3427"/>
                  <a:gd name="T9" fmla="*/ 1534 h 3427"/>
                  <a:gd name="T10" fmla="*/ 1533 w 3427"/>
                  <a:gd name="T11" fmla="*/ 100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7">
                    <a:moveTo>
                      <a:pt x="1533" y="100"/>
                    </a:moveTo>
                    <a:lnTo>
                      <a:pt x="1533" y="100"/>
                    </a:lnTo>
                    <a:cubicBezTo>
                      <a:pt x="642" y="199"/>
                      <a:pt x="0" y="1002"/>
                      <a:pt x="99" y="1894"/>
                    </a:cubicBezTo>
                    <a:cubicBezTo>
                      <a:pt x="199" y="2785"/>
                      <a:pt x="1002" y="3427"/>
                      <a:pt x="1893" y="3328"/>
                    </a:cubicBezTo>
                    <a:cubicBezTo>
                      <a:pt x="2785" y="3228"/>
                      <a:pt x="3427" y="2425"/>
                      <a:pt x="3327" y="1534"/>
                    </a:cubicBezTo>
                    <a:cubicBezTo>
                      <a:pt x="3228" y="642"/>
                      <a:pt x="2424" y="0"/>
                      <a:pt x="1533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71" name="Title 1"/>
            <p:cNvSpPr txBox="1">
              <a:spLocks/>
            </p:cNvSpPr>
            <p:nvPr/>
          </p:nvSpPr>
          <p:spPr>
            <a:xfrm>
              <a:off x="6447099" y="220400"/>
              <a:ext cx="763369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8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</a:t>
              </a:r>
              <a:r>
                <a:rPr lang="bg-BG" sz="12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500" b="1" dirty="0" err="1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5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</a:p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НК</a:t>
              </a:r>
              <a:endParaRPr lang="bg-BG" sz="2800" b="1" spc="-25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289850"/>
            <a:ext cx="4436267" cy="1248299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/>
            <a:r>
              <a:rPr lang="bg-BG" sz="4400" dirty="0" err="1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Супервайзор</a:t>
            </a:r>
            <a:r>
              <a:rPr lang="bg-BG" sz="4400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4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bg-BG" sz="4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3400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~</a:t>
            </a:r>
            <a:r>
              <a:rPr lang="bg-BG" sz="3400" b="1" dirty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400-800 лв./</a:t>
            </a:r>
            <a:r>
              <a:rPr lang="bg-BG" sz="3400" b="1" dirty="0" smtClean="0">
                <a:solidFill>
                  <a:srgbClr val="603285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мес.</a:t>
            </a:r>
            <a:endParaRPr lang="bg-BG" sz="3400" b="1" dirty="0">
              <a:solidFill>
                <a:srgbClr val="603285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3237" y="1409700"/>
            <a:ext cx="5345677" cy="1732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9992" indent="-209992" algn="l" fontAlgn="auto">
              <a:spcAft>
                <a:spcPts val="600"/>
              </a:spcAft>
            </a:pP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25 </a:t>
            </a:r>
            <a:r>
              <a:rPr lang="bg-BG" sz="2100" b="1" dirty="0" err="1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за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един или два месеца</a:t>
            </a:r>
            <a:endParaRPr lang="bg-BG" sz="210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09992" indent="-209992" algn="l" fontAlgn="auto">
              <a:spcAft>
                <a:spcPts val="600"/>
              </a:spcAft>
            </a:pP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3-5</a:t>
            </a:r>
            <a:r>
              <a:rPr lang="bg-BG" sz="210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човека в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екипа</a:t>
            </a:r>
          </a:p>
          <a:p>
            <a:pPr marL="209992" indent="-209992" algn="l" fontAlgn="auto">
              <a:spcAft>
                <a:spcPts val="600"/>
              </a:spcAft>
            </a:pP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15% печалба 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8% бонус </a:t>
            </a:r>
            <a:b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 </a:t>
            </a:r>
            <a:r>
              <a:rPr lang="bg-BG" sz="2100" dirty="0" err="1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новус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клиенти</a:t>
            </a:r>
          </a:p>
          <a:p>
            <a:pPr marL="209992" indent="-209992" algn="l" fontAlgn="auto">
              <a:spcAft>
                <a:spcPts val="600"/>
              </a:spcAft>
            </a:pP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2100" b="1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3%</a:t>
            </a:r>
            <a:r>
              <a:rPr lang="bg-BG" sz="2100" dirty="0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групов бонус</a:t>
            </a:r>
            <a:endParaRPr lang="bg-BG" sz="2100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46298" y="586012"/>
            <a:ext cx="1729975" cy="3923147"/>
            <a:chOff x="5546298" y="586012"/>
            <a:chExt cx="1729975" cy="392314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298" y="1221668"/>
              <a:ext cx="1729975" cy="3287491"/>
            </a:xfrm>
            <a:prstGeom prst="rect">
              <a:avLst/>
            </a:prstGeom>
          </p:spPr>
        </p:pic>
        <p:sp>
          <p:nvSpPr>
            <p:cNvPr id="89" name="Title 1"/>
            <p:cNvSpPr txBox="1">
              <a:spLocks/>
            </p:cNvSpPr>
            <p:nvPr/>
          </p:nvSpPr>
          <p:spPr>
            <a:xfrm>
              <a:off x="5731333" y="1737360"/>
              <a:ext cx="1390688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8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15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б.т.</a:t>
              </a:r>
            </a:p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</a:t>
              </a:r>
              <a:r>
                <a:rPr lang="bg-BG" sz="1500" b="1" dirty="0" err="1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167" b="1" spc="-250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5%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050" y="586012"/>
              <a:ext cx="469041" cy="145025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248400" y="1485900"/>
            <a:ext cx="2898775" cy="3417888"/>
            <a:chOff x="6248400" y="1485900"/>
            <a:chExt cx="2898775" cy="3417888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6248400" y="2009775"/>
              <a:ext cx="2898775" cy="2894013"/>
              <a:chOff x="3936" y="1266"/>
              <a:chExt cx="1826" cy="1823"/>
            </a:xfrm>
          </p:grpSpPr>
          <p:sp>
            <p:nvSpPr>
              <p:cNvPr id="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936" y="1266"/>
                <a:ext cx="1798" cy="1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3936" y="1807"/>
                <a:ext cx="1281" cy="1282"/>
              </a:xfrm>
              <a:custGeom>
                <a:avLst/>
                <a:gdLst>
                  <a:gd name="T0" fmla="*/ 4526 w 4833"/>
                  <a:gd name="T1" fmla="*/ 730 h 4833"/>
                  <a:gd name="T2" fmla="*/ 4526 w 4833"/>
                  <a:gd name="T3" fmla="*/ 730 h 4833"/>
                  <a:gd name="T4" fmla="*/ 3625 w 4833"/>
                  <a:gd name="T5" fmla="*/ 0 h 4833"/>
                  <a:gd name="T6" fmla="*/ 1337 w 4833"/>
                  <a:gd name="T7" fmla="*/ 2738 h 4833"/>
                  <a:gd name="T8" fmla="*/ 0 w 4833"/>
                  <a:gd name="T9" fmla="*/ 3625 h 4833"/>
                  <a:gd name="T10" fmla="*/ 306 w 4833"/>
                  <a:gd name="T11" fmla="*/ 4103 h 4833"/>
                  <a:gd name="T12" fmla="*/ 1207 w 4833"/>
                  <a:gd name="T13" fmla="*/ 4833 h 4833"/>
                  <a:gd name="T14" fmla="*/ 3495 w 4833"/>
                  <a:gd name="T15" fmla="*/ 2095 h 4833"/>
                  <a:gd name="T16" fmla="*/ 4833 w 4833"/>
                  <a:gd name="T17" fmla="*/ 1208 h 4833"/>
                  <a:gd name="T18" fmla="*/ 4526 w 4833"/>
                  <a:gd name="T19" fmla="*/ 730 h 4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33" h="4833">
                    <a:moveTo>
                      <a:pt x="4526" y="730"/>
                    </a:moveTo>
                    <a:lnTo>
                      <a:pt x="4526" y="730"/>
                    </a:lnTo>
                    <a:cubicBezTo>
                      <a:pt x="4274" y="414"/>
                      <a:pt x="3964" y="170"/>
                      <a:pt x="3625" y="0"/>
                    </a:cubicBezTo>
                    <a:cubicBezTo>
                      <a:pt x="3071" y="1028"/>
                      <a:pt x="2306" y="1963"/>
                      <a:pt x="1337" y="2738"/>
                    </a:cubicBezTo>
                    <a:cubicBezTo>
                      <a:pt x="911" y="3079"/>
                      <a:pt x="463" y="3374"/>
                      <a:pt x="0" y="3625"/>
                    </a:cubicBezTo>
                    <a:cubicBezTo>
                      <a:pt x="83" y="3791"/>
                      <a:pt x="185" y="3952"/>
                      <a:pt x="306" y="4103"/>
                    </a:cubicBezTo>
                    <a:cubicBezTo>
                      <a:pt x="558" y="4419"/>
                      <a:pt x="868" y="4663"/>
                      <a:pt x="1207" y="4833"/>
                    </a:cubicBezTo>
                    <a:cubicBezTo>
                      <a:pt x="1761" y="3805"/>
                      <a:pt x="2526" y="2869"/>
                      <a:pt x="3495" y="2095"/>
                    </a:cubicBezTo>
                    <a:cubicBezTo>
                      <a:pt x="3921" y="1754"/>
                      <a:pt x="4369" y="1459"/>
                      <a:pt x="4833" y="1208"/>
                    </a:cubicBezTo>
                    <a:cubicBezTo>
                      <a:pt x="4749" y="1042"/>
                      <a:pt x="4647" y="881"/>
                      <a:pt x="4526" y="730"/>
                    </a:cubicBezTo>
                    <a:close/>
                  </a:path>
                </a:pathLst>
              </a:custGeom>
              <a:solidFill>
                <a:srgbClr val="F39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4596" y="1296"/>
                <a:ext cx="1166" cy="1105"/>
              </a:xfrm>
              <a:custGeom>
                <a:avLst/>
                <a:gdLst>
                  <a:gd name="T0" fmla="*/ 2197 w 4398"/>
                  <a:gd name="T1" fmla="*/ 4169 h 4169"/>
                  <a:gd name="T2" fmla="*/ 2197 w 4398"/>
                  <a:gd name="T3" fmla="*/ 4169 h 4169"/>
                  <a:gd name="T4" fmla="*/ 1165 w 4398"/>
                  <a:gd name="T5" fmla="*/ 3895 h 4169"/>
                  <a:gd name="T6" fmla="*/ 2341 w 4398"/>
                  <a:gd name="T7" fmla="*/ 3135 h 4169"/>
                  <a:gd name="T8" fmla="*/ 2034 w 4398"/>
                  <a:gd name="T9" fmla="*/ 2657 h 4169"/>
                  <a:gd name="T10" fmla="*/ 1133 w 4398"/>
                  <a:gd name="T11" fmla="*/ 1927 h 4169"/>
                  <a:gd name="T12" fmla="*/ 377 w 4398"/>
                  <a:gd name="T13" fmla="*/ 3099 h 4169"/>
                  <a:gd name="T14" fmla="*/ 128 w 4398"/>
                  <a:gd name="T15" fmla="*/ 2316 h 4169"/>
                  <a:gd name="T16" fmla="*/ 1968 w 4398"/>
                  <a:gd name="T17" fmla="*/ 13 h 4169"/>
                  <a:gd name="T18" fmla="*/ 2202 w 4398"/>
                  <a:gd name="T19" fmla="*/ 0 h 4169"/>
                  <a:gd name="T20" fmla="*/ 4271 w 4398"/>
                  <a:gd name="T21" fmla="*/ 1854 h 4169"/>
                  <a:gd name="T22" fmla="*/ 2430 w 4398"/>
                  <a:gd name="T23" fmla="*/ 4156 h 4169"/>
                  <a:gd name="T24" fmla="*/ 2197 w 439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8" h="4169">
                    <a:moveTo>
                      <a:pt x="2197" y="4169"/>
                    </a:moveTo>
                    <a:lnTo>
                      <a:pt x="2197" y="4169"/>
                    </a:lnTo>
                    <a:cubicBezTo>
                      <a:pt x="1825" y="4169"/>
                      <a:pt x="1472" y="4070"/>
                      <a:pt x="1165" y="3895"/>
                    </a:cubicBezTo>
                    <a:cubicBezTo>
                      <a:pt x="1542" y="3607"/>
                      <a:pt x="1936" y="3354"/>
                      <a:pt x="2341" y="3135"/>
                    </a:cubicBezTo>
                    <a:cubicBezTo>
                      <a:pt x="2257" y="2969"/>
                      <a:pt x="2155" y="2808"/>
                      <a:pt x="2034" y="2657"/>
                    </a:cubicBezTo>
                    <a:cubicBezTo>
                      <a:pt x="1782" y="2341"/>
                      <a:pt x="1472" y="2097"/>
                      <a:pt x="1133" y="1927"/>
                    </a:cubicBezTo>
                    <a:cubicBezTo>
                      <a:pt x="914" y="2334"/>
                      <a:pt x="662" y="2726"/>
                      <a:pt x="377" y="3099"/>
                    </a:cubicBezTo>
                    <a:cubicBezTo>
                      <a:pt x="247" y="2864"/>
                      <a:pt x="159" y="2600"/>
                      <a:pt x="128" y="2316"/>
                    </a:cubicBezTo>
                    <a:cubicBezTo>
                      <a:pt x="0" y="1172"/>
                      <a:pt x="824" y="141"/>
                      <a:pt x="1968" y="13"/>
                    </a:cubicBezTo>
                    <a:cubicBezTo>
                      <a:pt x="2047" y="5"/>
                      <a:pt x="2124" y="0"/>
                      <a:pt x="2202" y="0"/>
                    </a:cubicBezTo>
                    <a:cubicBezTo>
                      <a:pt x="3249" y="0"/>
                      <a:pt x="4152" y="788"/>
                      <a:pt x="4271" y="1854"/>
                    </a:cubicBezTo>
                    <a:cubicBezTo>
                      <a:pt x="4398" y="2998"/>
                      <a:pt x="3574" y="4029"/>
                      <a:pt x="2430" y="4156"/>
                    </a:cubicBezTo>
                    <a:cubicBezTo>
                      <a:pt x="2352" y="4165"/>
                      <a:pt x="2274" y="4169"/>
                      <a:pt x="2197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4696" y="1807"/>
                <a:ext cx="521" cy="522"/>
              </a:xfrm>
              <a:custGeom>
                <a:avLst/>
                <a:gdLst>
                  <a:gd name="T0" fmla="*/ 788 w 1964"/>
                  <a:gd name="T1" fmla="*/ 1968 h 1968"/>
                  <a:gd name="T2" fmla="*/ 788 w 1964"/>
                  <a:gd name="T3" fmla="*/ 1968 h 1968"/>
                  <a:gd name="T4" fmla="*/ 0 w 1964"/>
                  <a:gd name="T5" fmla="*/ 1172 h 1968"/>
                  <a:gd name="T6" fmla="*/ 756 w 1964"/>
                  <a:gd name="T7" fmla="*/ 0 h 1968"/>
                  <a:gd name="T8" fmla="*/ 1657 w 1964"/>
                  <a:gd name="T9" fmla="*/ 730 h 1968"/>
                  <a:gd name="T10" fmla="*/ 1964 w 1964"/>
                  <a:gd name="T11" fmla="*/ 1208 h 1968"/>
                  <a:gd name="T12" fmla="*/ 788 w 1964"/>
                  <a:gd name="T13" fmla="*/ 19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4" h="1968">
                    <a:moveTo>
                      <a:pt x="788" y="1968"/>
                    </a:moveTo>
                    <a:lnTo>
                      <a:pt x="788" y="1968"/>
                    </a:lnTo>
                    <a:cubicBezTo>
                      <a:pt x="461" y="1780"/>
                      <a:pt x="187" y="1506"/>
                      <a:pt x="0" y="1172"/>
                    </a:cubicBezTo>
                    <a:cubicBezTo>
                      <a:pt x="285" y="799"/>
                      <a:pt x="537" y="407"/>
                      <a:pt x="756" y="0"/>
                    </a:cubicBezTo>
                    <a:cubicBezTo>
                      <a:pt x="1095" y="170"/>
                      <a:pt x="1405" y="414"/>
                      <a:pt x="1657" y="730"/>
                    </a:cubicBezTo>
                    <a:cubicBezTo>
                      <a:pt x="1778" y="881"/>
                      <a:pt x="1880" y="1042"/>
                      <a:pt x="1964" y="1208"/>
                    </a:cubicBezTo>
                    <a:cubicBezTo>
                      <a:pt x="1559" y="1427"/>
                      <a:pt x="1165" y="1680"/>
                      <a:pt x="788" y="1968"/>
                    </a:cubicBezTo>
                    <a:close/>
                  </a:path>
                </a:pathLst>
              </a:custGeom>
              <a:solidFill>
                <a:srgbClr val="DD8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4657" y="1326"/>
                <a:ext cx="1044" cy="1045"/>
              </a:xfrm>
              <a:custGeom>
                <a:avLst/>
                <a:gdLst>
                  <a:gd name="T0" fmla="*/ 2177 w 3941"/>
                  <a:gd name="T1" fmla="*/ 3827 h 3941"/>
                  <a:gd name="T2" fmla="*/ 2177 w 3941"/>
                  <a:gd name="T3" fmla="*/ 3827 h 3941"/>
                  <a:gd name="T4" fmla="*/ 3826 w 3941"/>
                  <a:gd name="T5" fmla="*/ 1764 h 3941"/>
                  <a:gd name="T6" fmla="*/ 1763 w 3941"/>
                  <a:gd name="T7" fmla="*/ 115 h 3941"/>
                  <a:gd name="T8" fmla="*/ 114 w 3941"/>
                  <a:gd name="T9" fmla="*/ 2178 h 3941"/>
                  <a:gd name="T10" fmla="*/ 2177 w 3941"/>
                  <a:gd name="T11" fmla="*/ 3827 h 3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1">
                    <a:moveTo>
                      <a:pt x="2177" y="3827"/>
                    </a:moveTo>
                    <a:lnTo>
                      <a:pt x="2177" y="3827"/>
                    </a:lnTo>
                    <a:cubicBezTo>
                      <a:pt x="3202" y="3713"/>
                      <a:pt x="3941" y="2789"/>
                      <a:pt x="3826" y="1764"/>
                    </a:cubicBezTo>
                    <a:cubicBezTo>
                      <a:pt x="3712" y="739"/>
                      <a:pt x="2788" y="0"/>
                      <a:pt x="1763" y="115"/>
                    </a:cubicBezTo>
                    <a:cubicBezTo>
                      <a:pt x="738" y="229"/>
                      <a:pt x="0" y="1153"/>
                      <a:pt x="114" y="2178"/>
                    </a:cubicBezTo>
                    <a:cubicBezTo>
                      <a:pt x="228" y="3203"/>
                      <a:pt x="1152" y="3941"/>
                      <a:pt x="2177" y="3827"/>
                    </a:cubicBezTo>
                    <a:close/>
                  </a:path>
                </a:pathLst>
              </a:custGeom>
              <a:solidFill>
                <a:srgbClr val="F39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4725" y="1394"/>
                <a:ext cx="908" cy="909"/>
              </a:xfrm>
              <a:custGeom>
                <a:avLst/>
                <a:gdLst>
                  <a:gd name="T0" fmla="*/ 1533 w 3427"/>
                  <a:gd name="T1" fmla="*/ 100 h 3427"/>
                  <a:gd name="T2" fmla="*/ 1533 w 3427"/>
                  <a:gd name="T3" fmla="*/ 100 h 3427"/>
                  <a:gd name="T4" fmla="*/ 99 w 3427"/>
                  <a:gd name="T5" fmla="*/ 1894 h 3427"/>
                  <a:gd name="T6" fmla="*/ 1893 w 3427"/>
                  <a:gd name="T7" fmla="*/ 3328 h 3427"/>
                  <a:gd name="T8" fmla="*/ 3327 w 3427"/>
                  <a:gd name="T9" fmla="*/ 1534 h 3427"/>
                  <a:gd name="T10" fmla="*/ 1533 w 3427"/>
                  <a:gd name="T11" fmla="*/ 100 h 3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7">
                    <a:moveTo>
                      <a:pt x="1533" y="100"/>
                    </a:moveTo>
                    <a:lnTo>
                      <a:pt x="1533" y="100"/>
                    </a:lnTo>
                    <a:cubicBezTo>
                      <a:pt x="642" y="199"/>
                      <a:pt x="0" y="1002"/>
                      <a:pt x="99" y="1894"/>
                    </a:cubicBezTo>
                    <a:cubicBezTo>
                      <a:pt x="199" y="2785"/>
                      <a:pt x="1002" y="3427"/>
                      <a:pt x="1893" y="3328"/>
                    </a:cubicBezTo>
                    <a:cubicBezTo>
                      <a:pt x="2785" y="3228"/>
                      <a:pt x="3427" y="2425"/>
                      <a:pt x="3327" y="1534"/>
                    </a:cubicBezTo>
                    <a:cubicBezTo>
                      <a:pt x="3228" y="642"/>
                      <a:pt x="2424" y="0"/>
                      <a:pt x="1533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800" y="1485900"/>
              <a:ext cx="434843" cy="1402523"/>
            </a:xfrm>
            <a:prstGeom prst="rect">
              <a:avLst/>
            </a:prstGeom>
          </p:spPr>
        </p:pic>
        <p:sp>
          <p:nvSpPr>
            <p:cNvPr id="32" name="Title 1"/>
            <p:cNvSpPr txBox="1">
              <a:spLocks/>
            </p:cNvSpPr>
            <p:nvPr/>
          </p:nvSpPr>
          <p:spPr>
            <a:xfrm>
              <a:off x="7078664" y="3627067"/>
              <a:ext cx="636904" cy="376400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16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3%</a:t>
              </a:r>
              <a:endParaRPr lang="bg-BG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7536725" y="2653224"/>
              <a:ext cx="1390688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8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</a:t>
              </a:r>
              <a:r>
                <a:rPr lang="bg-BG" sz="11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500" b="1" dirty="0" err="1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5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</a:p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</a:t>
              </a:r>
              <a:r>
                <a:rPr lang="bg-BG" sz="1500" b="1" dirty="0" err="1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2167" b="1" spc="-250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5%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1" y="3433105"/>
            <a:ext cx="3228975" cy="2243795"/>
            <a:chOff x="6629401" y="3433105"/>
            <a:chExt cx="3228975" cy="2243795"/>
          </a:xfrm>
        </p:grpSpPr>
        <p:grpSp>
          <p:nvGrpSpPr>
            <p:cNvPr id="22" name="Group 13"/>
            <p:cNvGrpSpPr>
              <a:grpSpLocks noChangeAspect="1"/>
            </p:cNvGrpSpPr>
            <p:nvPr/>
          </p:nvGrpSpPr>
          <p:grpSpPr bwMode="auto">
            <a:xfrm>
              <a:off x="6629401" y="3851275"/>
              <a:ext cx="3228975" cy="1825625"/>
              <a:chOff x="4176" y="2426"/>
              <a:chExt cx="2034" cy="1150"/>
            </a:xfrm>
          </p:grpSpPr>
          <p:sp>
            <p:nvSpPr>
              <p:cNvPr id="26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183" y="2426"/>
                <a:ext cx="1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>
                <a:off x="4176" y="2778"/>
                <a:ext cx="1426" cy="447"/>
              </a:xfrm>
              <a:custGeom>
                <a:avLst/>
                <a:gdLst>
                  <a:gd name="T0" fmla="*/ 5414 w 5459"/>
                  <a:gd name="T1" fmla="*/ 1154 h 1708"/>
                  <a:gd name="T2" fmla="*/ 5414 w 5459"/>
                  <a:gd name="T3" fmla="*/ 1154 h 1708"/>
                  <a:gd name="T4" fmla="*/ 5292 w 5459"/>
                  <a:gd name="T5" fmla="*/ 0 h 1708"/>
                  <a:gd name="T6" fmla="*/ 1739 w 5459"/>
                  <a:gd name="T7" fmla="*/ 319 h 1708"/>
                  <a:gd name="T8" fmla="*/ 166 w 5459"/>
                  <a:gd name="T9" fmla="*/ 0 h 1708"/>
                  <a:gd name="T10" fmla="*/ 44 w 5459"/>
                  <a:gd name="T11" fmla="*/ 554 h 1708"/>
                  <a:gd name="T12" fmla="*/ 166 w 5459"/>
                  <a:gd name="T13" fmla="*/ 1708 h 1708"/>
                  <a:gd name="T14" fmla="*/ 3720 w 5459"/>
                  <a:gd name="T15" fmla="*/ 1389 h 1708"/>
                  <a:gd name="T16" fmla="*/ 5292 w 5459"/>
                  <a:gd name="T17" fmla="*/ 1708 h 1708"/>
                  <a:gd name="T18" fmla="*/ 5414 w 5459"/>
                  <a:gd name="T19" fmla="*/ 1154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59" h="1708">
                    <a:moveTo>
                      <a:pt x="5414" y="1154"/>
                    </a:moveTo>
                    <a:lnTo>
                      <a:pt x="5414" y="1154"/>
                    </a:lnTo>
                    <a:cubicBezTo>
                      <a:pt x="5459" y="751"/>
                      <a:pt x="5413" y="360"/>
                      <a:pt x="5292" y="0"/>
                    </a:cubicBezTo>
                    <a:cubicBezTo>
                      <a:pt x="4174" y="336"/>
                      <a:pt x="2972" y="456"/>
                      <a:pt x="1739" y="319"/>
                    </a:cubicBezTo>
                    <a:cubicBezTo>
                      <a:pt x="1197" y="258"/>
                      <a:pt x="671" y="150"/>
                      <a:pt x="166" y="0"/>
                    </a:cubicBezTo>
                    <a:cubicBezTo>
                      <a:pt x="107" y="176"/>
                      <a:pt x="66" y="362"/>
                      <a:pt x="44" y="554"/>
                    </a:cubicBezTo>
                    <a:cubicBezTo>
                      <a:pt x="0" y="957"/>
                      <a:pt x="46" y="1348"/>
                      <a:pt x="166" y="1708"/>
                    </a:cubicBezTo>
                    <a:cubicBezTo>
                      <a:pt x="1284" y="1372"/>
                      <a:pt x="2487" y="1252"/>
                      <a:pt x="3720" y="1389"/>
                    </a:cubicBezTo>
                    <a:cubicBezTo>
                      <a:pt x="4262" y="1450"/>
                      <a:pt x="4787" y="1558"/>
                      <a:pt x="5292" y="1708"/>
                    </a:cubicBezTo>
                    <a:cubicBezTo>
                      <a:pt x="5351" y="1532"/>
                      <a:pt x="5393" y="1346"/>
                      <a:pt x="5414" y="115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9" name="Freeform 16"/>
              <p:cNvSpPr>
                <a:spLocks/>
              </p:cNvSpPr>
              <p:nvPr/>
            </p:nvSpPr>
            <p:spPr bwMode="auto">
              <a:xfrm>
                <a:off x="5108" y="2456"/>
                <a:ext cx="1102" cy="1091"/>
              </a:xfrm>
              <a:custGeom>
                <a:avLst/>
                <a:gdLst>
                  <a:gd name="T0" fmla="*/ 2016 w 4218"/>
                  <a:gd name="T1" fmla="*/ 4169 h 4169"/>
                  <a:gd name="T2" fmla="*/ 2016 w 4218"/>
                  <a:gd name="T3" fmla="*/ 4169 h 4169"/>
                  <a:gd name="T4" fmla="*/ 0 w 4218"/>
                  <a:gd name="T5" fmla="*/ 2604 h 4169"/>
                  <a:gd name="T6" fmla="*/ 149 w 4218"/>
                  <a:gd name="T7" fmla="*/ 2619 h 4169"/>
                  <a:gd name="T8" fmla="*/ 1721 w 4218"/>
                  <a:gd name="T9" fmla="*/ 2938 h 4169"/>
                  <a:gd name="T10" fmla="*/ 1843 w 4218"/>
                  <a:gd name="T11" fmla="*/ 2384 h 4169"/>
                  <a:gd name="T12" fmla="*/ 1721 w 4218"/>
                  <a:gd name="T13" fmla="*/ 1230 h 4169"/>
                  <a:gd name="T14" fmla="*/ 0 w 4218"/>
                  <a:gd name="T15" fmla="*/ 1566 h 4169"/>
                  <a:gd name="T16" fmla="*/ 1788 w 4218"/>
                  <a:gd name="T17" fmla="*/ 13 h 4169"/>
                  <a:gd name="T18" fmla="*/ 2021 w 4218"/>
                  <a:gd name="T19" fmla="*/ 0 h 4169"/>
                  <a:gd name="T20" fmla="*/ 4090 w 4218"/>
                  <a:gd name="T21" fmla="*/ 1853 h 4169"/>
                  <a:gd name="T22" fmla="*/ 2250 w 4218"/>
                  <a:gd name="T23" fmla="*/ 4155 h 4169"/>
                  <a:gd name="T24" fmla="*/ 2016 w 4218"/>
                  <a:gd name="T25" fmla="*/ 4169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18" h="4169">
                    <a:moveTo>
                      <a:pt x="2016" y="4169"/>
                    </a:moveTo>
                    <a:lnTo>
                      <a:pt x="2016" y="4169"/>
                    </a:lnTo>
                    <a:cubicBezTo>
                      <a:pt x="1066" y="4168"/>
                      <a:pt x="235" y="3520"/>
                      <a:pt x="0" y="2604"/>
                    </a:cubicBezTo>
                    <a:cubicBezTo>
                      <a:pt x="50" y="2609"/>
                      <a:pt x="99" y="2614"/>
                      <a:pt x="149" y="2619"/>
                    </a:cubicBezTo>
                    <a:cubicBezTo>
                      <a:pt x="691" y="2680"/>
                      <a:pt x="1216" y="2788"/>
                      <a:pt x="1721" y="2938"/>
                    </a:cubicBezTo>
                    <a:cubicBezTo>
                      <a:pt x="1780" y="2762"/>
                      <a:pt x="1822" y="2576"/>
                      <a:pt x="1843" y="2384"/>
                    </a:cubicBezTo>
                    <a:cubicBezTo>
                      <a:pt x="1888" y="1981"/>
                      <a:pt x="1842" y="1590"/>
                      <a:pt x="1721" y="1230"/>
                    </a:cubicBezTo>
                    <a:cubicBezTo>
                      <a:pt x="1166" y="1397"/>
                      <a:pt x="590" y="1510"/>
                      <a:pt x="0" y="1566"/>
                    </a:cubicBezTo>
                    <a:cubicBezTo>
                      <a:pt x="209" y="751"/>
                      <a:pt x="902" y="111"/>
                      <a:pt x="1788" y="13"/>
                    </a:cubicBezTo>
                    <a:cubicBezTo>
                      <a:pt x="1866" y="4"/>
                      <a:pt x="1944" y="0"/>
                      <a:pt x="2021" y="0"/>
                    </a:cubicBezTo>
                    <a:cubicBezTo>
                      <a:pt x="3069" y="0"/>
                      <a:pt x="3972" y="787"/>
                      <a:pt x="4090" y="1853"/>
                    </a:cubicBezTo>
                    <a:cubicBezTo>
                      <a:pt x="4218" y="2997"/>
                      <a:pt x="3394" y="4028"/>
                      <a:pt x="2250" y="4155"/>
                    </a:cubicBezTo>
                    <a:cubicBezTo>
                      <a:pt x="2171" y="4164"/>
                      <a:pt x="2094" y="4169"/>
                      <a:pt x="2016" y="4169"/>
                    </a:cubicBezTo>
                    <a:close/>
                  </a:path>
                </a:pathLst>
              </a:custGeom>
              <a:solidFill>
                <a:srgbClr val="E8E8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0" name="Freeform 17"/>
              <p:cNvSpPr>
                <a:spLocks/>
              </p:cNvSpPr>
              <p:nvPr/>
            </p:nvSpPr>
            <p:spPr bwMode="auto">
              <a:xfrm>
                <a:off x="5087" y="2778"/>
                <a:ext cx="515" cy="447"/>
              </a:xfrm>
              <a:custGeom>
                <a:avLst/>
                <a:gdLst>
                  <a:gd name="T0" fmla="*/ 1802 w 1969"/>
                  <a:gd name="T1" fmla="*/ 1708 h 1708"/>
                  <a:gd name="T2" fmla="*/ 1802 w 1969"/>
                  <a:gd name="T3" fmla="*/ 1708 h 1708"/>
                  <a:gd name="T4" fmla="*/ 230 w 1969"/>
                  <a:gd name="T5" fmla="*/ 1389 h 1708"/>
                  <a:gd name="T6" fmla="*/ 81 w 1969"/>
                  <a:gd name="T7" fmla="*/ 1374 h 1708"/>
                  <a:gd name="T8" fmla="*/ 28 w 1969"/>
                  <a:gd name="T9" fmla="*/ 1085 h 1708"/>
                  <a:gd name="T10" fmla="*/ 81 w 1969"/>
                  <a:gd name="T11" fmla="*/ 336 h 1708"/>
                  <a:gd name="T12" fmla="*/ 1802 w 1969"/>
                  <a:gd name="T13" fmla="*/ 0 h 1708"/>
                  <a:gd name="T14" fmla="*/ 1924 w 1969"/>
                  <a:gd name="T15" fmla="*/ 1154 h 1708"/>
                  <a:gd name="T16" fmla="*/ 1802 w 1969"/>
                  <a:gd name="T17" fmla="*/ 1708 h 1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9" h="1708">
                    <a:moveTo>
                      <a:pt x="1802" y="1708"/>
                    </a:moveTo>
                    <a:lnTo>
                      <a:pt x="1802" y="1708"/>
                    </a:lnTo>
                    <a:cubicBezTo>
                      <a:pt x="1297" y="1558"/>
                      <a:pt x="772" y="1450"/>
                      <a:pt x="230" y="1389"/>
                    </a:cubicBezTo>
                    <a:cubicBezTo>
                      <a:pt x="180" y="1384"/>
                      <a:pt x="131" y="1379"/>
                      <a:pt x="81" y="1374"/>
                    </a:cubicBezTo>
                    <a:cubicBezTo>
                      <a:pt x="57" y="1280"/>
                      <a:pt x="39" y="1184"/>
                      <a:pt x="28" y="1085"/>
                    </a:cubicBezTo>
                    <a:cubicBezTo>
                      <a:pt x="0" y="826"/>
                      <a:pt x="19" y="574"/>
                      <a:pt x="81" y="336"/>
                    </a:cubicBezTo>
                    <a:cubicBezTo>
                      <a:pt x="671" y="280"/>
                      <a:pt x="1247" y="167"/>
                      <a:pt x="1802" y="0"/>
                    </a:cubicBezTo>
                    <a:cubicBezTo>
                      <a:pt x="1923" y="360"/>
                      <a:pt x="1969" y="751"/>
                      <a:pt x="1924" y="1154"/>
                    </a:cubicBezTo>
                    <a:cubicBezTo>
                      <a:pt x="1903" y="1346"/>
                      <a:pt x="1861" y="1532"/>
                      <a:pt x="1802" y="170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1" name="Freeform 18"/>
              <p:cNvSpPr>
                <a:spLocks/>
              </p:cNvSpPr>
              <p:nvPr/>
            </p:nvSpPr>
            <p:spPr bwMode="auto">
              <a:xfrm>
                <a:off x="5121" y="2486"/>
                <a:ext cx="1029" cy="1031"/>
              </a:xfrm>
              <a:custGeom>
                <a:avLst/>
                <a:gdLst>
                  <a:gd name="T0" fmla="*/ 2178 w 3941"/>
                  <a:gd name="T1" fmla="*/ 3827 h 3942"/>
                  <a:gd name="T2" fmla="*/ 2178 w 3941"/>
                  <a:gd name="T3" fmla="*/ 3827 h 3942"/>
                  <a:gd name="T4" fmla="*/ 3827 w 3941"/>
                  <a:gd name="T5" fmla="*/ 1764 h 3942"/>
                  <a:gd name="T6" fmla="*/ 1764 w 3941"/>
                  <a:gd name="T7" fmla="*/ 115 h 3942"/>
                  <a:gd name="T8" fmla="*/ 115 w 3941"/>
                  <a:gd name="T9" fmla="*/ 2178 h 3942"/>
                  <a:gd name="T10" fmla="*/ 2178 w 3941"/>
                  <a:gd name="T11" fmla="*/ 3827 h 3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1" h="3942">
                    <a:moveTo>
                      <a:pt x="2178" y="3827"/>
                    </a:moveTo>
                    <a:lnTo>
                      <a:pt x="2178" y="3827"/>
                    </a:lnTo>
                    <a:cubicBezTo>
                      <a:pt x="3203" y="3713"/>
                      <a:pt x="3941" y="2789"/>
                      <a:pt x="3827" y="1764"/>
                    </a:cubicBezTo>
                    <a:cubicBezTo>
                      <a:pt x="3713" y="739"/>
                      <a:pt x="2789" y="0"/>
                      <a:pt x="1764" y="115"/>
                    </a:cubicBezTo>
                    <a:cubicBezTo>
                      <a:pt x="739" y="229"/>
                      <a:pt x="0" y="1153"/>
                      <a:pt x="115" y="2178"/>
                    </a:cubicBezTo>
                    <a:cubicBezTo>
                      <a:pt x="229" y="3203"/>
                      <a:pt x="1153" y="3942"/>
                      <a:pt x="2178" y="382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73" name="Freeform 19"/>
              <p:cNvSpPr>
                <a:spLocks/>
              </p:cNvSpPr>
              <p:nvPr/>
            </p:nvSpPr>
            <p:spPr bwMode="auto">
              <a:xfrm>
                <a:off x="5188" y="2553"/>
                <a:ext cx="895" cy="897"/>
              </a:xfrm>
              <a:custGeom>
                <a:avLst/>
                <a:gdLst>
                  <a:gd name="T0" fmla="*/ 1534 w 3427"/>
                  <a:gd name="T1" fmla="*/ 99 h 3426"/>
                  <a:gd name="T2" fmla="*/ 1534 w 3427"/>
                  <a:gd name="T3" fmla="*/ 99 h 3426"/>
                  <a:gd name="T4" fmla="*/ 100 w 3427"/>
                  <a:gd name="T5" fmla="*/ 1893 h 3426"/>
                  <a:gd name="T6" fmla="*/ 1894 w 3427"/>
                  <a:gd name="T7" fmla="*/ 3327 h 3426"/>
                  <a:gd name="T8" fmla="*/ 3328 w 3427"/>
                  <a:gd name="T9" fmla="*/ 1533 h 3426"/>
                  <a:gd name="T10" fmla="*/ 1534 w 3427"/>
                  <a:gd name="T11" fmla="*/ 99 h 3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7" h="3426">
                    <a:moveTo>
                      <a:pt x="1534" y="99"/>
                    </a:moveTo>
                    <a:lnTo>
                      <a:pt x="1534" y="99"/>
                    </a:lnTo>
                    <a:cubicBezTo>
                      <a:pt x="642" y="198"/>
                      <a:pt x="0" y="1002"/>
                      <a:pt x="100" y="1893"/>
                    </a:cubicBezTo>
                    <a:cubicBezTo>
                      <a:pt x="199" y="2784"/>
                      <a:pt x="1003" y="3426"/>
                      <a:pt x="1894" y="3327"/>
                    </a:cubicBezTo>
                    <a:cubicBezTo>
                      <a:pt x="2785" y="3228"/>
                      <a:pt x="3427" y="2424"/>
                      <a:pt x="3328" y="1533"/>
                    </a:cubicBezTo>
                    <a:cubicBezTo>
                      <a:pt x="3229" y="642"/>
                      <a:pt x="2425" y="0"/>
                      <a:pt x="1534" y="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8225127" y="4547229"/>
              <a:ext cx="1457643" cy="64990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28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0,5</a:t>
              </a:r>
              <a:r>
                <a:rPr lang="bg-BG" sz="1100" b="1" dirty="0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500" b="1" dirty="0" err="1" smtClean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500" b="1" dirty="0">
                  <a:solidFill>
                    <a:srgbClr val="92D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</a:p>
            <a:p>
              <a:pPr fontAlgn="auto">
                <a:lnSpc>
                  <a:spcPct val="70000"/>
                </a:lnSpc>
                <a:spcAft>
                  <a:spcPts val="0"/>
                </a:spcAft>
              </a:pPr>
              <a:r>
                <a:rPr lang="bg-BG" sz="1500" b="1" dirty="0" err="1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sz="15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клиент</a:t>
              </a:r>
              <a:endParaRPr lang="bg-BG" sz="15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fontAlgn="auto">
                <a:spcAft>
                  <a:spcPts val="0"/>
                </a:spcAft>
              </a:pPr>
              <a:r>
                <a:rPr lang="bg-BG" sz="2167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</a:t>
              </a:r>
              <a:r>
                <a:rPr lang="bg-BG" sz="2167" b="1" spc="-250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</a:t>
              </a:r>
              <a:r>
                <a:rPr lang="bg-BG" sz="2167" b="1" spc="-250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3550" y="3433105"/>
              <a:ext cx="819262" cy="1404000"/>
            </a:xfrm>
            <a:prstGeom prst="rect">
              <a:avLst/>
            </a:prstGeom>
          </p:spPr>
        </p:pic>
        <p:sp>
          <p:nvSpPr>
            <p:cNvPr id="75" name="Title 1"/>
            <p:cNvSpPr txBox="1">
              <a:spLocks/>
            </p:cNvSpPr>
            <p:nvPr/>
          </p:nvSpPr>
          <p:spPr>
            <a:xfrm>
              <a:off x="7430136" y="4619780"/>
              <a:ext cx="636904" cy="376400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16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23%</a:t>
              </a:r>
              <a:endParaRPr lang="bg-BG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67433" r="75716" b="5594"/>
          <a:stretch/>
        </p:blipFill>
        <p:spPr>
          <a:xfrm>
            <a:off x="5461000" y="3767181"/>
            <a:ext cx="1891731" cy="1891731"/>
          </a:xfrm>
          <a:prstGeom prst="rect">
            <a:avLst/>
          </a:prstGeom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5656363" y="4226200"/>
            <a:ext cx="1462070" cy="745332"/>
          </a:xfrm>
          <a:prstGeom prst="rect">
            <a:avLst/>
          </a:prstGeom>
        </p:spPr>
        <p:txBody>
          <a:bodyPr vert="horz" lIns="76200" tIns="38100" rIns="72000" bIns="381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bg-BG" sz="32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</a:t>
            </a:r>
            <a: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800" b="1" dirty="0" err="1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800" b="1" dirty="0" smtClean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bg-BG" sz="1667" b="1" dirty="0" smtClean="0">
              <a:solidFill>
                <a:srgbClr val="92D05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fontAlgn="auto">
              <a:spcAft>
                <a:spcPts val="0"/>
              </a:spcAft>
            </a:pPr>
            <a:r>
              <a:rPr lang="bg-BG" sz="1667" b="1" dirty="0" err="1" smtClean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Супервайзор</a:t>
            </a:r>
            <a:endParaRPr lang="bg-BG" sz="1667" b="1" dirty="0">
              <a:solidFill>
                <a:srgbClr val="32323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fontAlgn="auto">
              <a:spcAft>
                <a:spcPts val="0"/>
              </a:spcAft>
            </a:pPr>
            <a:r>
              <a:rPr lang="bg-BG" sz="3667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</a:t>
            </a:r>
            <a:r>
              <a:rPr lang="bg-BG" sz="3667" b="1" spc="-250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8%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30464" y="3706910"/>
            <a:ext cx="1805438" cy="1805438"/>
            <a:chOff x="6629360" y="4182625"/>
            <a:chExt cx="2532968" cy="2532968"/>
          </a:xfrm>
        </p:grpSpPr>
        <p:sp>
          <p:nvSpPr>
            <p:cNvPr id="55" name="Oval 54"/>
            <p:cNvSpPr/>
            <p:nvPr/>
          </p:nvSpPr>
          <p:spPr>
            <a:xfrm>
              <a:off x="6629360" y="4182625"/>
              <a:ext cx="2532968" cy="2532968"/>
            </a:xfrm>
            <a:prstGeom prst="ellipse">
              <a:avLst/>
            </a:prstGeom>
            <a:solidFill>
              <a:schemeClr val="bg2">
                <a:lumMod val="75000"/>
                <a:alpha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810142" y="4363407"/>
              <a:ext cx="2171404" cy="2171404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603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bg-BG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>
            <a:xfrm>
              <a:off x="6854067" y="5474990"/>
              <a:ext cx="2083552" cy="699361"/>
            </a:xfrm>
            <a:prstGeom prst="rect">
              <a:avLst/>
            </a:prstGeom>
          </p:spPr>
          <p:txBody>
            <a:bodyPr vert="horz" lIns="76200" tIns="38100" rIns="76200" bIns="3810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bg-BG" sz="3667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sz="3667" b="1" spc="-250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8%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67" y="3037107"/>
            <a:ext cx="461016" cy="1675857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76425" y="2888423"/>
            <a:ext cx="2100108" cy="2002629"/>
            <a:chOff x="58793" y="2903326"/>
            <a:chExt cx="2100108" cy="200262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98" y="3479911"/>
              <a:ext cx="966103" cy="118341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9"/>
            <a:stretch/>
          </p:blipFill>
          <p:spPr>
            <a:xfrm>
              <a:off x="58793" y="2903326"/>
              <a:ext cx="1363608" cy="2002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7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UIDATA" val="&lt;database version=&quot;9.0&quot;&gt;&lt;object type=&quot;1&quot; unique_id=&quot;10001&quot;&gt;&lt;property id=&quot;20141&quot; value=&quot;Marketing Plan 2015 North Americ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C:\Users\blewis\Documents\My Adobe Presentations\Marketing Plan 2015.1 North America&quot;/&gt;&lt;property id=&quot;20250&quot; value=&quot;0&quot;/&gt;&lt;property id=&quot;20251&quot; value=&quot;0&quot;/&gt;&lt;property id=&quot;20259&quot; value=&quot;0&quot;/&gt;&lt;property id=&quot;20700&quot; value=&quot;0&quot;/&gt;&lt;object type=&quot;2&quot; unique_id=&quot;10043&quot;&gt;&lt;object type=&quot;3&quot; unique_id=&quot;10063&quot;&gt;&lt;property id=&quot;20148&quot; value=&quot;5&quot;/&gt;&lt;property id=&quot;20300&quot; value=&quot;Slide 1&quot;/&gt;&lt;property id=&quot;20303&quot; value=&quot;-1&quot;/&gt;&lt;property id=&quot;20307&quot; value=&quot;264&quot;/&gt;&lt;property id=&quot;20309&quot; value=&quot;-1&quot;/&gt;&lt;/object&gt;&lt;object type=&quot;3&quot; unique_id=&quot;10065&quot;&gt;&lt;property id=&quot;20148&quot; value=&quot;5&quot;/&gt;&lt;property id=&quot;20300&quot; value=&quot;Slide 2&quot;/&gt;&lt;property id=&quot;20303&quot; value=&quot;-1&quot;/&gt;&lt;property id=&quot;20307&quot; value=&quot;285&quot;/&gt;&lt;property id=&quot;20309&quot; value=&quot;-1&quot;/&gt;&lt;/object&gt;&lt;object type=&quot;3&quot; unique_id=&quot;10066&quot;&gt;&lt;property id=&quot;20148&quot; value=&quot;5&quot;/&gt;&lt;property id=&quot;20300&quot; value=&quot;Slide 3&quot;/&gt;&lt;property id=&quot;20303&quot; value=&quot;-1&quot;/&gt;&lt;property id=&quot;20307&quot; value=&quot;257&quot;/&gt;&lt;property id=&quot;20309&quot; value=&quot;-1&quot;/&gt;&lt;/object&gt;&lt;object type=&quot;3&quot; unique_id=&quot;10068&quot;&gt;&lt;property id=&quot;20148&quot; value=&quot;5&quot;/&gt;&lt;property id=&quot;20300&quot; value=&quot;Slide 6&quot;/&gt;&lt;property id=&quot;20303&quot; value=&quot;-1&quot;/&gt;&lt;property id=&quot;20307&quot; value=&quot;262&quot;/&gt;&lt;property id=&quot;20309&quot; value=&quot;-1&quot;/&gt;&lt;/object&gt;&lt;object type=&quot;3&quot; unique_id=&quot;10071&quot;&gt;&lt;property id=&quot;20148&quot; value=&quot;5&quot;/&gt;&lt;property id=&quot;20300&quot; value=&quot;Slide 9&quot;/&gt;&lt;property id=&quot;20303&quot; value=&quot;-1&quot;/&gt;&lt;property id=&quot;20307&quot; value=&quot;268&quot;/&gt;&lt;property id=&quot;20309&quot; value=&quot;-1&quot;/&gt;&lt;/object&gt;&lt;object type=&quot;3&quot; unique_id=&quot;10072&quot;&gt;&lt;property id=&quot;20148&quot; value=&quot;5&quot;/&gt;&lt;property id=&quot;20300&quot; value=&quot;Slide 10&quot;/&gt;&lt;property id=&quot;20303&quot; value=&quot;-1&quot;/&gt;&lt;property id=&quot;20307&quot; value=&quot;269&quot;/&gt;&lt;property id=&quot;20309&quot; value=&quot;-1&quot;/&gt;&lt;/object&gt;&lt;object type=&quot;3&quot; unique_id=&quot;10073&quot;&gt;&lt;property id=&quot;20148&quot; value=&quot;5&quot;/&gt;&lt;property id=&quot;20300&quot; value=&quot;Slide 11&quot;/&gt;&lt;property id=&quot;20303&quot; value=&quot;-1&quot;/&gt;&lt;property id=&quot;20307&quot; value=&quot;265&quot;/&gt;&lt;property id=&quot;20309&quot; value=&quot;-1&quot;/&gt;&lt;/object&gt;&lt;object type=&quot;3&quot; unique_id=&quot;10492&quot;&gt;&lt;property id=&quot;20148&quot; value=&quot;5&quot;/&gt;&lt;property id=&quot;20300&quot; value=&quot;Slide 4&quot;/&gt;&lt;property id=&quot;20303&quot; value=&quot;-1&quot;/&gt;&lt;property id=&quot;20307&quot; value=&quot;295&quot;/&gt;&lt;property id=&quot;20309&quot; value=&quot;-1&quot;/&gt;&lt;/object&gt;&lt;object type=&quot;3&quot; unique_id=&quot;10692&quot;&gt;&lt;property id=&quot;20148&quot; value=&quot;5&quot;/&gt;&lt;property id=&quot;20300&quot; value=&quot;Slide 7&quot;/&gt;&lt;property id=&quot;20303&quot; value=&quot;-1&quot;/&gt;&lt;property id=&quot;20307&quot; value=&quot;296&quot;/&gt;&lt;property id=&quot;20309&quot; value=&quot;-1&quot;/&gt;&lt;/object&gt;&lt;object type=&quot;3&quot; unique_id=&quot;11164&quot;&gt;&lt;property id=&quot;20148&quot; value=&quot;5&quot;/&gt;&lt;property id=&quot;20300&quot; value=&quot;Slide 5&quot;/&gt;&lt;property id=&quot;20303&quot; value=&quot;-1&quot;/&gt;&lt;property id=&quot;20307&quot; value=&quot;298&quot;/&gt;&lt;property id=&quot;20309&quot; value=&quot;-1&quot;/&gt;&lt;/object&gt;&lt;object type=&quot;3&quot; unique_id=&quot;11713&quot;&gt;&lt;property id=&quot;20148&quot; value=&quot;5&quot;/&gt;&lt;property id=&quot;20300&quot; value=&quot;Slide 8&quot;/&gt;&lt;property id=&quot;20303&quot; value=&quot;-1&quot;/&gt;&lt;property id=&quot;20307&quot; value=&quot;299&quot;/&gt;&lt;property id=&quot;20309&quot; value=&quot;-1&quot;/&gt;&lt;/object&gt;&lt;/object&gt;&lt;object type=&quot;8&quot; unique_id=&quot;10105&quot;&gt;&lt;/object&gt;&lt;object type=&quot;4&quot; unique_id=&quot;11806&quot;&gt;&lt;/object&gt;&lt;object type=&quot;10&quot; unique_id=&quot;11807&quot;&gt;&lt;object type=&quot;11&quot; unique_id=&quot;11808&quot;&gt;&lt;property id=&quot;20180&quot; value=&quot;0&quot;/&gt;&lt;property id=&quot;20181&quot; value=&quot;1&quot;/&gt;&lt;property id=&quot;20183&quot; value=&quot;1&quot;/&gt;&lt;/object&gt;&lt;object type=&quot;12&quot; unique_id=&quot;11809&quot;&gt;&lt;/object&gt;&lt;/object&gt;&lt;/object&gt;&lt;/database&gt;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Qk8dWljb2xvciBuYW1lPSJub3Rlc1RleHRCYWNrZ3JvdW5kIiB2YWx1ZT0iMHhGRkZGRkYiLz4NCgk8L2NvbG9ycz4NCgk8bGF5b3V0Pg0KCQk8dWlzaG93IG5hbWU9InByZXNlbnRhdGlvbnRpdGxlIiB2YWx1ZT0idHJ1ZSIvPg0KCQk8dWlzaG93IG5hbWU9InByZXNlbnRlcnBob3RvIiB2YWx1ZT0idHJ1ZSIvPg0KCQk8dWlzaG93IG5hbWU9InByZXNlbnRlcm5hbWUiIHZhbHVlPSJ0cnVlIi8+DQoJCTx1aXNob3cgbmFtZT0icHJlc2VudGVydGl0bGUiIHZhbHVlPSJ0cnVlIi8+DQoJCTx1aXNob3cgbmFtZT0icHJlc2VudGVyZW1haWwiIHZhbHVlPSJ0cnVlIi8+DQoJCTx1aXNob3cgbmFtZT0icHJlc2VudGVyYmlvIiB2YWx1ZT0idHJ1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Nob3cgbmFtZT0iY2N0ZXh0aGlnaGxpZ2h0aW5nIiB2YWx1ZT0idHJ1ZSIvPg0KCQk8dWlyZXBsYWNlIG5hbWU9ImxvZ28iIHZhbHVlPSIiLz4NCgkJPHVpcmVwbGFjZSBuYW1lPSJiZ2ltYWdlIiB2YWx1ZT0iIi8+DQoJCTx1aXJlcGxhY2UgbmFtZT0iaW5pdGlhbHRhYiIgdmFsdWU9Im91dGxpbmUiLz4NCgkJPHVpc2hvdyBuYW1lPSJxdWl6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blewis\Desktop\Audio\1.mp3"/>
  <p:tag name="PPSNARRATION" val="1,128035962,C:\Users\blewis\Documents\Meeting Presentations\Marketing Plan 2015.1 North America_pptx\Media.ppcx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F79777A-C82E-400B-9E51-7FE68BA8A2B1}&quot;/&gt;&lt;isInvalidForFieldText val=&quot;0&quot;/&gt;&lt;Image&gt;&lt;filename val=&quot;C:\Users\blewis\AppData\Local\Temp\CP5632107923504Session\CPTrustFolder5632107923504\PPTImport5632108019397\data\asimages\{2F79777A-C82E-400B-9E51-7FE68BA8A2B1}_20.png&quot;/&gt;&lt;left val=&quot;0&quot;/&gt;&lt;top val=&quot;256&quot;/&gt;&lt;width val=&quot;960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35&quot;/&gt;&lt;lineCharCount val=&quot;22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3384A78-671E-46C5-B2B8-3F50BCBCDA69}&quot;/&gt;&lt;isInvalidForFieldText val=&quot;0&quot;/&gt;&lt;Image&gt;&lt;filename val=&quot;C:\Users\blewis\AppData\Local\Temp\CP5632107923504Session\CPTrustFolder5632107923504\PPTImport5632108019397\data\asimages\{33384A78-671E-46C5-B2B8-3F50BCBCDA69}_20.png&quot;/&gt;&lt;left val=&quot;0&quot;/&gt;&lt;top val=&quot;147&quot;/&gt;&lt;width val=&quot;959&quot;/&gt;&lt;height val=&quot;124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14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28035962,C:\Users\blewis\Documents\Meeting Presentations\Marketing Plan 2015.1 North America_pptx\Media.ppcx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C1746B4-3D37-40BC-9000-2BEDBBC8A562}&quot;/&gt;&lt;isInvalidForFieldText val=&quot;0&quot;/&gt;&lt;Image&gt;&lt;filename val=&quot;C:\Users\blewis\AppData\Local\Temp\CP5632107923504Session\CPTrustFolder5632107923504\PPTImport5632108019397\data\asimages\{0C1746B4-3D37-40BC-9000-2BEDBBC8A562}_22.png&quot;/&gt;&lt;left val=&quot;0&quot;/&gt;&lt;top val=&quot;32&quot;/&gt;&lt;width val=&quot;959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2A22EC5-E66F-4BE1-95A0-509E89893A01}&quot;/&gt;&lt;isInvalidForFieldText val=&quot;0&quot;/&gt;&lt;Image&gt;&lt;filename val=&quot;C:\Users\blewis\AppData\Local\Temp\CP5632107923504Session\CPTrustFolder5632107923504\PPTImport5632108019397\data\asimages\{B2A22EC5-E66F-4BE1-95A0-509E89893A01}_22.png&quot;/&gt;&lt;left val=&quot;40&quot;/&gt;&lt;top val=&quot;90&quot;/&gt;&lt;width val=&quot;873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55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7AECADD-40CD-4A77-A0C9-C7FAE21CD92F}&quot;/&gt;&lt;isInvalidForFieldText val=&quot;0&quot;/&gt;&lt;Image&gt;&lt;filename val=&quot;C:\Users\blewis\AppData\Local\Temp\CP5632107923504Session\CPTrustFolder5632107923504\PPTImport5632108019397\data\asimages\{67AECADD-40CD-4A77-A0C9-C7FAE21CD92F}_22.png&quot;/&gt;&lt;left val=&quot;283&quot;/&gt;&lt;top val=&quot;464&quot;/&gt;&lt;width val=&quot;12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7AECADD-40CD-4A77-A0C9-C7FAE21CD92F}&quot;/&gt;&lt;isInvalidForFieldText val=&quot;0&quot;/&gt;&lt;Image&gt;&lt;filename val=&quot;C:\Users\blewis\AppData\Local\Temp\CP5632107923504Session\CPTrustFolder5632107923504\PPTImport5632108019397\data\asimages\{67AECADD-40CD-4A77-A0C9-C7FAE21CD92F}_22.png&quot;/&gt;&lt;left val=&quot;283&quot;/&gt;&lt;top val=&quot;464&quot;/&gt;&lt;width val=&quot;12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05B4726-3171-408F-81C2-4F0B61B5A471}&quot;/&gt;&lt;isInvalidForFieldText val=&quot;0&quot;/&gt;&lt;Image&gt;&lt;filename val=&quot;C:\Users\blewis\AppData\Local\Temp\CP5632107923504Session\CPTrustFolder5632107923504\PPTImport5632108019397\data\asimages\{805B4726-3171-408F-81C2-4F0B61B5A471}_22.png&quot;/&gt;&lt;left val=&quot;468&quot;/&gt;&lt;top val=&quot;464&quot;/&gt;&lt;width val=&quot;12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28035962,C:\Users\blewis\Documents\Meeting Presentations\Marketing Plan 2015.1 North America_pptx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801DAAC-FB81-40AA-8F18-F6FE51BB645C}&quot;/&gt;&lt;isInvalidForFieldText val=&quot;0&quot;/&gt;&lt;Image&gt;&lt;filename val=&quot;C:\Users\blewis\AppData\Local\Temp\CP5632107923504Session\CPTrustFolder5632107923504\PPTImport5632108019397\data\asimages\{1801DAAC-FB81-40AA-8F18-F6FE51BB645C}_23.png&quot;/&gt;&lt;left val=&quot;480&quot;/&gt;&lt;top val=&quot;40&quot;/&gt;&lt;width val=&quot;457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3729B83-A0BF-4166-AE3F-E15726743DFA}&quot;/&gt;&lt;isInvalidForFieldText val=&quot;0&quot;/&gt;&lt;Image&gt;&lt;filename val=&quot;C:\Users\blewis\AppData\Local\Temp\CP5632107923504Session\CPTrustFolder5632107923504\PPTImport5632108019397\data\asimages\{F3729B83-A0BF-4166-AE3F-E15726743DFA}_23.png&quot;/&gt;&lt;left val=&quot;16&quot;/&gt;&lt;top val=&quot;40&quot;/&gt;&lt;width val=&quot;465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&quot;/&gt;&lt;lineCharCount val=&quot;9&quot;/&gt;&lt;lineCharCount val=&quot;14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7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&quot;/&gt;&lt;lineCharCount val=&quot;9&quot;/&gt;&lt;lineCharCount val=&quot;2&quot;/&gt;&lt;lineCharCount val=&quot;6&quot;/&gt;&lt;lineCharCount val=&quot;27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7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3384A78-671E-46C5-B2B8-3F50BCBCDA69}&quot;/&gt;&lt;isInvalidForFieldText val=&quot;0&quot;/&gt;&lt;Image&gt;&lt;filename val=&quot;C:\Users\blewis\AppData\Local\Temp\CP5632107923504Session\CPTrustFolder5632107923504\PPTImport5632108019397\data\asimages\{33384A78-671E-46C5-B2B8-3F50BCBCDA69}_20.png&quot;/&gt;&lt;left val=&quot;0&quot;/&gt;&lt;top val=&quot;147&quot;/&gt;&lt;width val=&quot;959&quot;/&gt;&lt;height val=&quot;124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14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3384A78-671E-46C5-B2B8-3F50BCBCDA69}&quot;/&gt;&lt;isInvalidForFieldText val=&quot;0&quot;/&gt;&lt;Image&gt;&lt;filename val=&quot;C:\Users\blewis\AppData\Local\Temp\CP5632107923504Session\CPTrustFolder5632107923504\PPTImport5632108019397\data\asimages\{33384A78-671E-46C5-B2B8-3F50BCBCDA69}_20.png&quot;/&gt;&lt;left val=&quot;0&quot;/&gt;&lt;top val=&quot;147&quot;/&gt;&lt;width val=&quot;959&quot;/&gt;&lt;height val=&quot;124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14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4397C21-93E7-4063-92AA-B9B3E7B6F7E0}&quot;/&gt;&lt;isInvalidForFieldText val=&quot;0&quot;/&gt;&lt;Image&gt;&lt;filename val=&quot;C:\Users\blewis\AppData\Local\Temp\CP5632107923504Session\CPTrustFolder5632107923504\PPTImport5632108019397\data\asimages\{74397C21-93E7-4063-92AA-B9B3E7B6F7E0}_28.png&quot;/&gt;&lt;left val=&quot;176&quot;/&gt;&lt;top val=&quot;368&quot;/&gt;&lt;width val=&quot;56&quot;/&gt;&lt;height val=&quot;68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7E46C0E-0D01-403A-80C3-D298D3BB15C3}&quot;/&gt;&lt;isInvalidForFieldText val=&quot;0&quot;/&gt;&lt;Image&gt;&lt;filename val=&quot;C:\Users\blewis\AppData\Local\Temp\CP5632107923504Session\CPTrustFolder5632107923504\PPTImport5632108019397\data\asimages\{97E46C0E-0D01-403A-80C3-D298D3BB15C3}_28.png&quot;/&gt;&lt;left val=&quot;258&quot;/&gt;&lt;top val=&quot;368&quot;/&gt;&lt;width val=&quot;56&quot;/&gt;&lt;height val=&quot;68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B0741BB-7CB8-46CE-A9CA-E80F789284E0}&quot;/&gt;&lt;isInvalidForFieldText val=&quot;0&quot;/&gt;&lt;Image&gt;&lt;filename val=&quot;C:\Users\blewis\AppData\Local\Temp\CP5632107923504Session\CPTrustFolder5632107923504\PPTImport5632108019397\data\asimages\{9B0741BB-7CB8-46CE-A9CA-E80F789284E0}_28.png&quot;/&gt;&lt;left val=&quot;176&quot;/&gt;&lt;top val=&quot;452&quot;/&gt;&lt;width val=&quot;56&quot;/&gt;&lt;height val=&quot;6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7CB643D-5930-4E6F-B9AE-B86AD3365FFA}&quot;/&gt;&lt;isInvalidForFieldText val=&quot;0&quot;/&gt;&lt;Image&gt;&lt;filename val=&quot;C:\Users\blewis\AppData\Local\Temp\CP5632107923504Session\CPTrustFolder5632107923504\PPTImport5632108019397\data\asimages\{47CB643D-5930-4E6F-B9AE-B86AD3365FFA}_28.png&quot;/&gt;&lt;left val=&quot;670&quot;/&gt;&lt;top val=&quot;288&quot;/&gt;&lt;width val=&quot;9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AA68ABD-A725-4D74-9933-3CA4E0932439}&quot;/&gt;&lt;isInvalidForFieldText val=&quot;0&quot;/&gt;&lt;Image&gt;&lt;filename val=&quot;C:\Users\blewis\AppData\Local\Temp\CP5632107923504Session\CPTrustFolder5632107923504\PPTImport5632108019397\data\asimages\{CAA68ABD-A725-4D74-9933-3CA4E0932439}_28.png&quot;/&gt;&lt;left val=&quot;176&quot;/&gt;&lt;top val=&quot;288&quot;/&gt;&lt;width val=&quot;56&quot;/&gt;&lt;height val=&quot;68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7069D43-BCD4-4410-931D-BA7495D5D696}&quot;/&gt;&lt;isInvalidForFieldText val=&quot;0&quot;/&gt;&lt;Image&gt;&lt;filename val=&quot;C:\Users\blewis\AppData\Local\Temp\CP5632107923504Session\CPTrustFolder5632107923504\PPTImport5632108019397\data\asimages\{C7069D43-BCD4-4410-931D-BA7495D5D696}_28.png&quot;/&gt;&lt;left val=&quot;258&quot;/&gt;&lt;top val=&quot;288&quot;/&gt;&lt;width val=&quot;56&quot;/&gt;&lt;height val=&quot;68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FB4C461-DD7C-4F2D-AB4D-300A18189BB7}&quot;/&gt;&lt;isInvalidForFieldText val=&quot;0&quot;/&gt;&lt;Image&gt;&lt;filename val=&quot;C:\Users\blewis\AppData\Local\Temp\CP5632107923504Session\CPTrustFolder5632107923504\PPTImport5632108019397\data\asimages\{2FB4C461-DD7C-4F2D-AB4D-300A18189BB7}_28.png&quot;/&gt;&lt;left val=&quot;339&quot;/&gt;&lt;top val=&quot;288&quot;/&gt;&lt;width val=&quot;56&quot;/&gt;&lt;height val=&quot;6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92C68DA-A690-491E-8279-6802B552B6D3}&quot;/&gt;&lt;isInvalidForFieldText val=&quot;0&quot;/&gt;&lt;Image&gt;&lt;filename val=&quot;C:\Users\blewis\AppData\Local\Temp\CP5632107923504Session\CPTrustFolder5632107923504\PPTImport5632108019397\data\asimages\{D92C68DA-A690-491E-8279-6802B552B6D3}_28.png&quot;/&gt;&lt;left val=&quot;420&quot;/&gt;&lt;top val=&quot;288&quot;/&gt;&lt;width val=&quot;56&quot;/&gt;&lt;height val=&quot;68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EFFB9FC-53B3-4C69-870A-3A80251FADAD}&quot;/&gt;&lt;isInvalidForFieldText val=&quot;0&quot;/&gt;&lt;Image&gt;&lt;filename val=&quot;C:\Users\blewis\AppData\Local\Temp\CP5632107923504Session\CPTrustFolder5632107923504\PPTImport5632108019397\data\asimages\{7EFFB9FC-53B3-4C69-870A-3A80251FADAD}_28.png&quot;/&gt;&lt;left val=&quot;500&quot;/&gt;&lt;top val=&quot;288&quot;/&gt;&lt;width val=&quot;56&quot;/&gt;&lt;height val=&quot;6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7D717F6-AB96-4AFA-A18A-9F00AAC0B1FC}&quot;/&gt;&lt;isInvalidForFieldText val=&quot;0&quot;/&gt;&lt;Image&gt;&lt;filename val=&quot;C:\Users\blewis\AppData\Local\Temp\CP5632107923504Session\CPTrustFolder5632107923504\PPTImport5632108019397\data\asimages\{E7D717F6-AB96-4AFA-A18A-9F00AAC0B1FC}_28.png&quot;/&gt;&lt;left val=&quot;319&quot;/&gt;&lt;top val=&quot;159&quot;/&gt;&lt;width val=&quot;97&quot;/&gt;&lt;height val=&quot;92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7ECE2A5-A233-4D46-84B7-C1F1964CFD13}&quot;/&gt;&lt;isInvalidForFieldText val=&quot;0&quot;/&gt;&lt;Image&gt;&lt;filename val=&quot;C:\Users\blewis\AppData\Local\Temp\CP5632107923504Session\CPTrustFolder5632107923504\PPTImport5632108019397\data\asimages\{57ECE2A5-A233-4D46-84B7-C1F1964CFD13}_28.png&quot;/&gt;&lt;left val=&quot;571&quot;/&gt;&lt;top val=&quot;288&quot;/&gt;&lt;width val=&quot;9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56F70C7-DFE3-4094-B34E-A3D1BF2F838F}&quot;/&gt;&lt;isInvalidForFieldText val=&quot;0&quot;/&gt;&lt;Image&gt;&lt;filename val=&quot;C:\Users\blewis\AppData\Local\Temp\CP5632107923504Session\CPTrustFolder5632107923504\PPTImport5632108019397\data\asimages\{956F70C7-DFE3-4094-B34E-A3D1BF2F838F}_28.png&quot;/&gt;&lt;left val=&quot;554&quot;/&gt;&lt;top val=&quot;366&quot;/&gt;&lt;width val=&quot;111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A20E888-9A73-4BD9-B35E-5F85CF2EE55F}&quot;/&gt;&lt;isInvalidForFieldText val=&quot;0&quot;/&gt;&lt;Image&gt;&lt;filename val=&quot;C:\Users\blewis\AppData\Local\Temp\CP5632107923504Session\CPTrustFolder5632107923504\PPTImport5632108019397\data\asimages\{AA20E888-9A73-4BD9-B35E-5F85CF2EE55F}_28.png&quot;/&gt;&lt;left val=&quot;554&quot;/&gt;&lt;top val=&quot;452&quot;/&gt;&lt;width val=&quot;111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0820B08-305B-4375-B857-C6AF9FE9DD39}&quot;/&gt;&lt;isInvalidForFieldText val=&quot;0&quot;/&gt;&lt;Image&gt;&lt;filename val=&quot;C:\Users\blewis\AppData\Local\Temp\CP5632107923504Session\CPTrustFolder5632107923504\PPTImport5632108019397\data\asimages\{00820B08-305B-4375-B857-C6AF9FE9DD39}_28.png&quot;/&gt;&lt;left val=&quot;783&quot;/&gt;&lt;top val=&quot;288&quot;/&gt;&lt;width val=&quot;100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C35462E-2C6B-4AD9-B3EF-715539B5831B}&quot;/&gt;&lt;isInvalidForFieldText val=&quot;0&quot;/&gt;&lt;Image&gt;&lt;filename val=&quot;C:\Users\blewis\AppData\Local\Temp\CP5632107923504Session\CPTrustFolder5632107923504\PPTImport5632108019397\data\asimages\{8C35462E-2C6B-4AD9-B3EF-715539B5831B}_28.png&quot;/&gt;&lt;left val=&quot;670&quot;/&gt;&lt;top val=&quot;368&quot;/&gt;&lt;width val=&quot;9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0E60419-F47B-4D10-BAA8-EA515CABFC39}&quot;/&gt;&lt;isInvalidForFieldText val=&quot;0&quot;/&gt;&lt;Image&gt;&lt;filename val=&quot;C:\Users\blewis\AppData\Local\Temp\CP5632107923504Session\CPTrustFolder5632107923504\PPTImport5632108019397\data\asimages\{20E60419-F47B-4D10-BAA8-EA515CABFC39}_28.png&quot;/&gt;&lt;left val=&quot;670&quot;/&gt;&lt;top val=&quot;452&quot;/&gt;&lt;width val=&quot;9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1A0BD57-893E-45AC-98C8-FD07111659F6}&quot;/&gt;&lt;isInvalidForFieldText val=&quot;0&quot;/&gt;&lt;Image&gt;&lt;filename val=&quot;C:\Users\blewis\AppData\Local\Temp\CP5632107923504Session\CPTrustFolder5632107923504\PPTImport5632108019397\data\asimages\{61A0BD57-893E-45AC-98C8-FD07111659F6}_28.png&quot;/&gt;&lt;left val=&quot;783&quot;/&gt;&lt;top val=&quot;368&quot;/&gt;&lt;width val=&quot;100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AECCB03-7557-4DEE-8B0B-D0C9F171C83E}&quot;/&gt;&lt;isInvalidForFieldText val=&quot;0&quot;/&gt;&lt;Image&gt;&lt;filename val=&quot;C:\Users\blewis\AppData\Local\Temp\CP5632107923504Session\CPTrustFolder5632107923504\PPTImport5632108019397\data\asimages\{AAECCB03-7557-4DEE-8B0B-D0C9F171C83E}_28.png&quot;/&gt;&lt;left val=&quot;766&quot;/&gt;&lt;top val=&quot;452&quot;/&gt;&lt;width val=&quot;116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B297D2A-8C07-43F9-8F1C-2451CA35E463}&quot;/&gt;&lt;isInvalidForFieldText val=&quot;0&quot;/&gt;&lt;Image&gt;&lt;filename val=&quot;C:\Users\blewis\AppData\Local\Temp\CP5632107923504Session\CPTrustFolder5632107923504\PPTImport5632108019397\data\asimages\{7B297D2A-8C07-43F9-8F1C-2451CA35E463}_28.png&quot;/&gt;&lt;left val=&quot;70&quot;/&gt;&lt;top val=&quot;223&quot;/&gt;&lt;width val=&quot;102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5E7BFB0-2984-4307-AA17-4ECEB766225A}&quot;/&gt;&lt;isInvalidForFieldText val=&quot;0&quot;/&gt;&lt;Image&gt;&lt;filename val=&quot;C:\Users\blewis\AppData\Local\Temp\CP5632107923504Session\CPTrustFolder5632107923504\PPTImport5632108019397\data\asimages\{65E7BFB0-2984-4307-AA17-4ECEB766225A}_28.png&quot;/&gt;&lt;left val=&quot;38&quot;/&gt;&lt;top val=&quot;336&quot;/&gt;&lt;width val=&quot;102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E6261B9-91D0-4213-BE31-10CD2234E06A}&quot;/&gt;&lt;isInvalidForFieldText val=&quot;0&quot;/&gt;&lt;Image&gt;&lt;filename val=&quot;C:\Users\blewis\AppData\Local\Temp\CP5632107923504Session\CPTrustFolder5632107923504\PPTImport5632108019397\data\asimages\{8E6261B9-91D0-4213-BE31-10CD2234E06A}_28.png&quot;/&gt;&lt;left val=&quot;38&quot;/&gt;&lt;top val=&quot;420&quot;/&gt;&lt;width val=&quot;102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4F6B72C-8613-47A4-BEFC-8B16BCF82B11}&quot;/&gt;&lt;isInvalidForFieldText val=&quot;0&quot;/&gt;&lt;Image&gt;&lt;filename val=&quot;C:\Users\blewis\AppData\Local\Temp\CP5632107923504Session\CPTrustFolder5632107923504\PPTImport5632108019397\data\asimages\{14F6B72C-8613-47A4-BEFC-8B16BCF82B11}_28.png&quot;/&gt;&lt;left val=&quot;668&quot;/&gt;&lt;top val=&quot;211&quot;/&gt;&lt;width val=&quot;9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5CA33F1-7007-4991-A48C-0B861B8B8687}&quot;/&gt;&lt;isInvalidForFieldText val=&quot;0&quot;/&gt;&lt;Image&gt;&lt;filename val=&quot;C:\Users\blewis\AppData\Local\Temp\CP5632107923504Session\CPTrustFolder5632107923504\PPTImport5632108019397\data\asimages\{45CA33F1-7007-4991-A48C-0B861B8B8687}_28.png&quot;/&gt;&lt;left val=&quot;799&quot;/&gt;&lt;top val=&quot;211&quot;/&gt;&lt;width val=&quot;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A7A234B-37FB-43BF-8B7F-476EFB74E085}&quot;/&gt;&lt;isInvalidForFieldText val=&quot;0&quot;/&gt;&lt;Image&gt;&lt;filename val=&quot;C:\Users\blewis\AppData\Local\Temp\CP5632107923504Session\CPTrustFolder5632107923504\PPTImport5632108019397\data\asimages\{1A7A234B-37FB-43BF-8B7F-476EFB74E085}_28.png&quot;/&gt;&lt;left val=&quot;339&quot;/&gt;&lt;top val=&quot;368&quot;/&gt;&lt;width val=&quot;56&quot;/&gt;&lt;height val=&quot;68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1C21D3D-AE5A-495A-9541-5703532E6F92}&quot;/&gt;&lt;isInvalidForFieldText val=&quot;0&quot;/&gt;&lt;Image&gt;&lt;filename val=&quot;C:\Users\blewis\AppData\Local\Temp\CP5632107923504Session\CPTrustFolder5632107923504\PPTImport5632108019397\data\asimages\{61C21D3D-AE5A-495A-9541-5703532E6F92}_28.png&quot;/&gt;&lt;left val=&quot;420&quot;/&gt;&lt;top val=&quot;368&quot;/&gt;&lt;width val=&quot;56&quot;/&gt;&lt;height val=&quot;6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7A5CB69-6532-4E69-9502-E9513C025D37}&quot;/&gt;&lt;isInvalidForFieldText val=&quot;0&quot;/&gt;&lt;Image&gt;&lt;filename val=&quot;C:\Users\blewis\AppData\Local\Temp\CP5632107923504Session\CPTrustFolder5632107923504\PPTImport5632108019397\data\asimages\{07A5CB69-6532-4E69-9502-E9513C025D37}_28.png&quot;/&gt;&lt;left val=&quot;500&quot;/&gt;&lt;top val=&quot;368&quot;/&gt;&lt;width val=&quot;56&quot;/&gt;&lt;height val=&quot;68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CB83202-F666-49E1-9C8F-639AABC355BE}&quot;/&gt;&lt;isInvalidForFieldText val=&quot;0&quot;/&gt;&lt;Image&gt;&lt;filename val=&quot;C:\Users\blewis\AppData\Local\Temp\CP5632107923504Session\CPTrustFolder5632107923504\PPTImport5632108019397\data\asimages\{5CB83202-F666-49E1-9C8F-639AABC355BE}_28.png&quot;/&gt;&lt;left val=&quot;258&quot;/&gt;&lt;top val=&quot;452&quot;/&gt;&lt;width val=&quot;56&quot;/&gt;&lt;height val=&quot;69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DC736FD-1AFF-4019-BCED-E781BC706966}&quot;/&gt;&lt;isInvalidForFieldText val=&quot;0&quot;/&gt;&lt;Image&gt;&lt;filename val=&quot;C:\Users\blewis\AppData\Local\Temp\CP5632107923504Session\CPTrustFolder5632107923504\PPTImport5632108019397\data\asimages\{EDC736FD-1AFF-4019-BCED-E781BC706966}_28.png&quot;/&gt;&lt;left val=&quot;339&quot;/&gt;&lt;top val=&quot;452&quot;/&gt;&lt;width val=&quot;56&quot;/&gt;&lt;height val=&quot;69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BF1F95B-5700-4F29-8318-1379A2670E2D}&quot;/&gt;&lt;isInvalidForFieldText val=&quot;0&quot;/&gt;&lt;Image&gt;&lt;filename val=&quot;C:\Users\blewis\AppData\Local\Temp\CP5632107923504Session\CPTrustFolder5632107923504\PPTImport5632108019397\data\asimages\{0BF1F95B-5700-4F29-8318-1379A2670E2D}_28.png&quot;/&gt;&lt;left val=&quot;420&quot;/&gt;&lt;top val=&quot;452&quot;/&gt;&lt;width val=&quot;56&quot;/&gt;&lt;height val=&quot;6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211F088-D470-4D16-ABDF-B9109776E01E}&quot;/&gt;&lt;isInvalidForFieldText val=&quot;0&quot;/&gt;&lt;Image&gt;&lt;filename val=&quot;C:\Users\blewis\AppData\Local\Temp\CP5632107923504Session\CPTrustFolder5632107923504\PPTImport5632108019397\data\asimages\{2211F088-D470-4D16-ABDF-B9109776E01E}_28.png&quot;/&gt;&lt;left val=&quot;500&quot;/&gt;&lt;top val=&quot;452&quot;/&gt;&lt;width val=&quot;56&quot;/&gt;&lt;height val=&quot;69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49363F5-6474-42A2-BFAC-E34D09C7AEE5}&quot;/&gt;&lt;isInvalidForFieldText val=&quot;0&quot;/&gt;&lt;Image&gt;&lt;filename val=&quot;C:\Users\blewis\AppData\Local\Temp\CP5632107923504Session\CPTrustFolder5632107923504\PPTImport5632108019397\data\asimages\{D49363F5-6474-42A2-BFAC-E34D09C7AEE5}_28.png&quot;/&gt;&lt;left val=&quot;766&quot;/&gt;&lt;top val=&quot;496&quot;/&gt;&lt;width val=&quot;116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Custom 3">
      <a:dk1>
        <a:srgbClr val="8F847D"/>
      </a:dk1>
      <a:lt1>
        <a:sysClr val="window" lastClr="FFFFFF"/>
      </a:lt1>
      <a:dk2>
        <a:srgbClr val="1F497D"/>
      </a:dk2>
      <a:lt2>
        <a:srgbClr val="EEECE1"/>
      </a:lt2>
      <a:accent1>
        <a:srgbClr val="555C15"/>
      </a:accent1>
      <a:accent2>
        <a:srgbClr val="CF8667"/>
      </a:accent2>
      <a:accent3>
        <a:srgbClr val="69405A"/>
      </a:accent3>
      <a:accent4>
        <a:srgbClr val="7D9293"/>
      </a:accent4>
      <a:accent5>
        <a:srgbClr val="BD8105"/>
      </a:accent5>
      <a:accent6>
        <a:srgbClr val="BEB5A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6652</TotalTime>
  <Words>2577</Words>
  <Application>Microsoft Office PowerPoint</Application>
  <PresentationFormat>Custom</PresentationFormat>
  <Paragraphs>334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Calibri</vt:lpstr>
      <vt:lpstr>Calibri Light</vt:lpstr>
      <vt:lpstr>Helvetica</vt:lpstr>
      <vt:lpstr>Helvetica Light</vt:lpstr>
      <vt:lpstr>Helvetica Neue Light</vt:lpstr>
      <vt:lpstr>Roboto</vt:lpstr>
      <vt:lpstr>Roboto Condensed</vt:lpstr>
      <vt:lpstr>Roboto Condensed Light</vt:lpstr>
      <vt:lpstr>Office Theme</vt:lpstr>
      <vt:lpstr>2_Office Theme</vt:lpstr>
      <vt:lpstr>4_Office Theme</vt:lpstr>
      <vt:lpstr>1_Office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Форевър Ливинг Продъктс МАРКЕТИНГОВ ПЛАН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Асистент Супервайзор </vt:lpstr>
      <vt:lpstr>Супервайзор  ~400-800 лв./мес.</vt:lpstr>
      <vt:lpstr>Асистент Мениджър  ~800-1500 + лв./мес.</vt:lpstr>
      <vt:lpstr>PowerPoint Presentation</vt:lpstr>
      <vt:lpstr>Лидерски доход</vt:lpstr>
      <vt:lpstr>Бонус СКЪПОЦЕННИ КАМЪНИ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Предимства на маркетинговия план на Форевър</vt:lpstr>
      <vt:lpstr>Предимства на маркетинговия план на Форевър</vt:lpstr>
      <vt:lpstr>Източници на доход</vt:lpstr>
      <vt:lpstr>ТЕ го направиха! ВИЕ също можете!</vt:lpstr>
      <vt:lpstr>PowerPoint Presentation</vt:lpstr>
    </vt:vector>
  </TitlesOfParts>
  <Company>FLP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blewis</dc:creator>
  <cp:lastModifiedBy>Denitsa Prodanova</cp:lastModifiedBy>
  <cp:revision>549</cp:revision>
  <dcterms:created xsi:type="dcterms:W3CDTF">2013-09-23T04:26:32Z</dcterms:created>
  <dcterms:modified xsi:type="dcterms:W3CDTF">2018-10-15T11:49:33Z</dcterms:modified>
</cp:coreProperties>
</file>