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66" r:id="rId2"/>
    <p:sldId id="295" r:id="rId3"/>
    <p:sldId id="290" r:id="rId4"/>
    <p:sldId id="296" r:id="rId5"/>
    <p:sldId id="291" r:id="rId6"/>
    <p:sldId id="292" r:id="rId7"/>
    <p:sldId id="297" r:id="rId8"/>
    <p:sldId id="293" r:id="rId9"/>
    <p:sldId id="301" r:id="rId10"/>
    <p:sldId id="302" r:id="rId11"/>
    <p:sldId id="294" r:id="rId12"/>
    <p:sldId id="287" r:id="rId13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5100"/>
    <a:srgbClr val="E0E0E0"/>
    <a:srgbClr val="478ABC"/>
    <a:srgbClr val="0F66AB"/>
    <a:srgbClr val="A8B979"/>
    <a:srgbClr val="DD8816"/>
    <a:srgbClr val="94266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 showGuides="1">
      <p:cViewPr varScale="1">
        <p:scale>
          <a:sx n="99" d="100"/>
          <a:sy n="99" d="100"/>
        </p:scale>
        <p:origin x="246" y="72"/>
      </p:cViewPr>
      <p:guideLst>
        <p:guide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53" d="100"/>
          <a:sy n="153" d="100"/>
        </p:scale>
        <p:origin x="-2936" y="-1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" panose="02020603050405020304" pitchFamily="18" charset="0"/>
              </a:defRPr>
            </a:lvl1pPr>
          </a:lstStyle>
          <a:p>
            <a:fld id="{0B632A52-92F4-435D-98CF-6922000B3D20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990859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Click to edit Master text styles</a:t>
            </a:r>
          </a:p>
          <a:p>
            <a:pPr lvl="1"/>
            <a:r>
              <a:rPr lang="de-DE" altLang="bg-BG" smtClean="0"/>
              <a:t>Second level</a:t>
            </a:r>
          </a:p>
          <a:p>
            <a:pPr lvl="2"/>
            <a:r>
              <a:rPr lang="de-DE" altLang="bg-BG" smtClean="0"/>
              <a:t>Third level</a:t>
            </a:r>
          </a:p>
          <a:p>
            <a:pPr lvl="3"/>
            <a:r>
              <a:rPr lang="de-DE" altLang="bg-BG" smtClean="0"/>
              <a:t>Fourth level</a:t>
            </a:r>
          </a:p>
          <a:p>
            <a:pPr lvl="4"/>
            <a:r>
              <a:rPr lang="de-DE" altLang="bg-BG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" panose="02020603050405020304" pitchFamily="18" charset="0"/>
              </a:defRPr>
            </a:lvl1pPr>
          </a:lstStyle>
          <a:p>
            <a:endParaRPr lang="de-DE" altLang="bg-BG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" panose="02020603050405020304" pitchFamily="18" charset="0"/>
              </a:defRPr>
            </a:lvl1pPr>
          </a:lstStyle>
          <a:p>
            <a:fld id="{7F246F4D-3664-4FE8-93EF-17714C91031C}" type="slidenum">
              <a:rPr lang="de-DE" altLang="bg-BG"/>
              <a:pPr/>
              <a:t>‹#›</a:t>
            </a:fld>
            <a:endParaRPr lang="de-DE" altLang="bg-BG"/>
          </a:p>
        </p:txBody>
      </p:sp>
    </p:spTree>
    <p:extLst>
      <p:ext uri="{BB962C8B-B14F-4D97-AF65-F5344CB8AC3E}">
        <p14:creationId xmlns:p14="http://schemas.microsoft.com/office/powerpoint/2010/main" val="220165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DD0B5-670A-4692-9557-1D7416B83A4B}" type="slidenum">
              <a:rPr lang="de-DE" altLang="bg-BG"/>
              <a:pPr/>
              <a:t>1</a:t>
            </a:fld>
            <a:endParaRPr lang="de-DE" altLang="bg-BG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5890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BF170-DF33-41CF-969D-F3C03D7FEC8D}" type="slidenum">
              <a:rPr lang="de-DE" altLang="bg-BG"/>
              <a:pPr/>
              <a:t>10</a:t>
            </a:fld>
            <a:endParaRPr lang="de-DE" altLang="bg-BG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80306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4397A-705E-44FF-BC2F-B9793D0C6D72}" type="slidenum">
              <a:rPr lang="de-DE" altLang="bg-BG"/>
              <a:pPr/>
              <a:t>11</a:t>
            </a:fld>
            <a:endParaRPr lang="de-DE" altLang="bg-BG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18570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89307-EB8B-4E4F-8E9F-86F3205BE1D3}" type="slidenum">
              <a:rPr lang="de-DE" altLang="bg-BG"/>
              <a:pPr/>
              <a:t>12</a:t>
            </a:fld>
            <a:endParaRPr lang="de-DE" altLang="bg-BG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278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FE9FA-FF6A-4A80-99C3-4471775AC081}" type="slidenum">
              <a:rPr lang="de-DE" altLang="bg-BG"/>
              <a:pPr/>
              <a:t>2</a:t>
            </a:fld>
            <a:endParaRPr lang="de-DE" altLang="bg-BG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8967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4466E-F756-4203-93BE-974E2C828550}" type="slidenum">
              <a:rPr lang="de-DE" altLang="bg-BG"/>
              <a:pPr/>
              <a:t>3</a:t>
            </a:fld>
            <a:endParaRPr lang="de-DE" altLang="bg-BG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3200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54D07-7315-4B9B-877B-B5D5F418A0F1}" type="slidenum">
              <a:rPr lang="de-DE" altLang="bg-BG"/>
              <a:pPr/>
              <a:t>4</a:t>
            </a:fld>
            <a:endParaRPr lang="de-DE" altLang="bg-BG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930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15382-6F45-4C0F-8F21-E445A4768697}" type="slidenum">
              <a:rPr lang="de-DE" altLang="bg-BG"/>
              <a:pPr/>
              <a:t>5</a:t>
            </a:fld>
            <a:endParaRPr lang="de-DE" altLang="bg-BG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9627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C2450-5C30-49EC-90CD-97E7684C9740}" type="slidenum">
              <a:rPr lang="de-DE" altLang="bg-BG"/>
              <a:pPr/>
              <a:t>6</a:t>
            </a:fld>
            <a:endParaRPr lang="de-DE" altLang="bg-BG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3625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D83BB-305A-45D0-AC48-27410C0AA141}" type="slidenum">
              <a:rPr lang="de-DE" altLang="bg-BG"/>
              <a:pPr/>
              <a:t>7</a:t>
            </a:fld>
            <a:endParaRPr lang="de-DE" altLang="bg-BG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4818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7531F-0726-4F5F-A53D-E63CD1D022BE}" type="slidenum">
              <a:rPr lang="de-DE" altLang="bg-BG"/>
              <a:pPr/>
              <a:t>8</a:t>
            </a:fld>
            <a:endParaRPr lang="de-DE" altLang="bg-BG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5740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E7834-07D3-4507-BE3C-8B3431CA1012}" type="slidenum">
              <a:rPr lang="de-DE" altLang="bg-BG"/>
              <a:pPr/>
              <a:t>9</a:t>
            </a:fld>
            <a:endParaRPr lang="de-DE" altLang="bg-BG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9277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pic>
        <p:nvPicPr>
          <p:cNvPr id="5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2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057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208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530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1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451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180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17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50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81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5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3131840" y="1992201"/>
            <a:ext cx="5602014" cy="41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51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</a:t>
            </a:r>
            <a:r>
              <a:rPr lang="en-US" altLang="bg-BG" sz="51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altLang="bg-BG" sz="51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51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ПОМЕСТИЙН </a:t>
            </a:r>
            <a:br>
              <a:rPr lang="bg-BG" altLang="bg-BG" sz="51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51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ПАУЪР</a:t>
            </a:r>
          </a:p>
          <a:p>
            <a:pPr algn="ctr">
              <a:spcBef>
                <a:spcPct val="50000"/>
              </a:spcBef>
            </a:pPr>
            <a:r>
              <a:rPr lang="bg-BG" altLang="bg-BG" sz="4400" b="1" cap="small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Силата на антиоксидантите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2817432" cy="6858000"/>
          </a:xfrm>
          <a:prstGeom prst="rect">
            <a:avLst/>
          </a:prstGeom>
        </p:spPr>
      </p:pic>
      <p:pic>
        <p:nvPicPr>
          <p:cNvPr id="6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92088"/>
            <a:ext cx="1227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1027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96265" name="Text Box 1033"/>
          <p:cNvSpPr txBox="1">
            <a:spLocks noChangeArrowheads="1"/>
          </p:cNvSpPr>
          <p:nvPr/>
        </p:nvSpPr>
        <p:spPr bwMode="auto">
          <a:xfrm>
            <a:off x="486795" y="2205038"/>
            <a:ext cx="804601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Кралицата на плодовете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Расте в Югоизточна Азия и в тропически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Южноамерикански държави.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>
                <a:latin typeface="Century Gothic" panose="020B0502020202020204" pitchFamily="34" charset="0"/>
              </a:rPr>
              <a:t>Екзотичен 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>вкус</a:t>
            </a:r>
            <a:r>
              <a:rPr lang="ru-RU" altLang="bg-BG" sz="2000" dirty="0">
                <a:latin typeface="Century Gothic" panose="020B0502020202020204" pitchFamily="34" charset="0"/>
              </a:rPr>
              <a:t>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>
                <a:latin typeface="Century Gothic" panose="020B0502020202020204" pitchFamily="34" charset="0"/>
              </a:rPr>
              <a:t>Научно 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>установено е </a:t>
            </a:r>
            <a:r>
              <a:rPr lang="ru-RU" altLang="bg-BG" sz="2000" dirty="0">
                <a:latin typeface="Century Gothic" panose="020B0502020202020204" pitchFamily="34" charset="0"/>
              </a:rPr>
              <a:t/>
            </a:r>
            <a:br>
              <a:rPr lang="ru-RU" altLang="bg-BG" sz="2000" dirty="0">
                <a:latin typeface="Century Gothic" panose="020B0502020202020204" pitchFamily="34" charset="0"/>
              </a:rPr>
            </a:br>
            <a:r>
              <a:rPr lang="ru-RU" altLang="bg-BG" sz="2000" dirty="0" smtClean="0">
                <a:latin typeface="Century Gothic" panose="020B0502020202020204" pitchFamily="34" charset="0"/>
              </a:rPr>
              <a:t>много високо </a:t>
            </a:r>
            <a:br>
              <a:rPr lang="ru-RU" altLang="bg-BG" sz="2000" dirty="0" smtClean="0">
                <a:latin typeface="Century Gothic" panose="020B0502020202020204" pitchFamily="34" charset="0"/>
              </a:rPr>
            </a:br>
            <a:r>
              <a:rPr lang="ru-RU" altLang="bg-BG" sz="2000" dirty="0" smtClean="0">
                <a:latin typeface="Century Gothic" panose="020B0502020202020204" pitchFamily="34" charset="0"/>
              </a:rPr>
              <a:t>съдържание </a:t>
            </a:r>
            <a:r>
              <a:rPr lang="ru-RU" altLang="bg-BG" sz="2000" dirty="0">
                <a:latin typeface="Century Gothic" panose="020B0502020202020204" pitchFamily="34" charset="0"/>
              </a:rPr>
              <a:t>на 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/>
            </a:r>
            <a:br>
              <a:rPr lang="ru-RU" altLang="bg-BG" sz="2000" dirty="0" smtClean="0">
                <a:latin typeface="Century Gothic" panose="020B0502020202020204" pitchFamily="34" charset="0"/>
              </a:rPr>
            </a:br>
            <a:r>
              <a:rPr lang="ru-RU" altLang="bg-BG" sz="2000" dirty="0" smtClean="0">
                <a:latin typeface="Century Gothic" panose="020B0502020202020204" pitchFamily="34" charset="0"/>
              </a:rPr>
              <a:t>ксантони </a:t>
            </a:r>
            <a:r>
              <a:rPr lang="ru-RU" altLang="bg-BG" sz="2000" dirty="0">
                <a:latin typeface="Century Gothic" panose="020B0502020202020204" pitchFamily="34" charset="0"/>
              </a:rPr>
              <a:t>– съединения 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/>
            </a:r>
            <a:br>
              <a:rPr lang="ru-RU" altLang="bg-BG" sz="2000" dirty="0" smtClean="0">
                <a:latin typeface="Century Gothic" panose="020B0502020202020204" pitchFamily="34" charset="0"/>
              </a:rPr>
            </a:br>
            <a:r>
              <a:rPr lang="ru-RU" altLang="bg-BG" sz="2000" dirty="0" smtClean="0">
                <a:latin typeface="Century Gothic" panose="020B0502020202020204" pitchFamily="34" charset="0"/>
              </a:rPr>
              <a:t>с </a:t>
            </a:r>
            <a:r>
              <a:rPr lang="ru-RU" altLang="bg-BG" sz="2000" dirty="0">
                <a:latin typeface="Century Gothic" panose="020B0502020202020204" pitchFamily="34" charset="0"/>
              </a:rPr>
              <a:t>мощни 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>антиоксидантни </a:t>
            </a:r>
            <a:br>
              <a:rPr lang="ru-RU" altLang="bg-BG" sz="2000" dirty="0" smtClean="0">
                <a:latin typeface="Century Gothic" panose="020B0502020202020204" pitchFamily="34" charset="0"/>
              </a:rPr>
            </a:br>
            <a:r>
              <a:rPr lang="ru-RU" altLang="bg-BG" sz="2000" dirty="0" smtClean="0">
                <a:latin typeface="Century Gothic" panose="020B0502020202020204" pitchFamily="34" charset="0"/>
              </a:rPr>
              <a:t>свойства.</a:t>
            </a:r>
            <a:endParaRPr lang="ru-RU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68739"/>
            <a:ext cx="4896694" cy="3252935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86794" y="1146068"/>
            <a:ext cx="70564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Ценни по природа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МАНГОСТАН</a:t>
            </a:r>
            <a:endParaRPr lang="de-DE" altLang="bg-BG" sz="2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>
          <a:xfrm>
            <a:off x="5244802" y="628530"/>
            <a:ext cx="1703462" cy="3808582"/>
          </a:xfrm>
          <a:prstGeom prst="rect">
            <a:avLst/>
          </a:prstGeom>
        </p:spPr>
      </p:pic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86463" y="1141513"/>
            <a:ext cx="8281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Енергиен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коктейл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10677" y="1687911"/>
            <a:ext cx="5616575" cy="361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7313" indent="-873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indent="0">
              <a:lnSpc>
                <a:spcPct val="145000"/>
              </a:lnSpc>
              <a:spcBef>
                <a:spcPct val="50000"/>
              </a:spcBef>
              <a:buClr>
                <a:srgbClr val="0F66AB"/>
              </a:buClr>
              <a:buFont typeface="Wingdings" panose="05000000000000000000" pitchFamily="2" charset="2"/>
              <a:buNone/>
            </a:pPr>
            <a:r>
              <a:rPr lang="bg-BG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ФОРЕВЪР ПОМЕСТИЙН </a:t>
            </a:r>
            <a:r>
              <a:rPr lang="bg-BG" altLang="bg-BG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ПАУЪР </a:t>
            </a:r>
            <a:r>
              <a:rPr lang="bg-BG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bg-BG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съдържа и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сокове от</a:t>
            </a:r>
            <a:r>
              <a:rPr lang="bg-BG" altLang="bg-BG" sz="2000" dirty="0">
                <a:latin typeface="Century Gothic" panose="020B0502020202020204" pitchFamily="34" charset="0"/>
              </a:rPr>
              <a:t>: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круши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малини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къпини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боровинки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гроздови </a:t>
            </a:r>
            <a:r>
              <a:rPr lang="bg-BG" altLang="bg-BG" sz="2000" dirty="0">
                <a:latin typeface="Century Gothic" panose="020B0502020202020204" pitchFamily="34" charset="0"/>
              </a:rPr>
              <a:t>семена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3272" y="2693354"/>
            <a:ext cx="2543175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19" y="2300827"/>
            <a:ext cx="3228975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20" y="3534314"/>
            <a:ext cx="2923560" cy="1665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54" y="4141928"/>
            <a:ext cx="2223876" cy="1569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56" y="3967965"/>
            <a:ext cx="3649970" cy="26664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81600" y="1139273"/>
            <a:ext cx="8496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И</a:t>
            </a:r>
            <a:r>
              <a:rPr lang="bg-BG" altLang="bg-BG" sz="2400" b="1" dirty="0"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още 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важни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подробности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10677" y="1795294"/>
            <a:ext cx="5069435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669900"/>
              </a:buClr>
              <a:buSzPct val="135000"/>
              <a:buFont typeface="Wingdings" panose="05000000000000000000" pitchFamily="2" charset="2"/>
              <a:buNone/>
            </a:pPr>
            <a:r>
              <a:rPr lang="bg-BG" altLang="bg-BG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ФОРЕВЪР ПОМЕСТИЙН ПАУЪР</a:t>
            </a:r>
            <a:r>
              <a:rPr lang="de-DE" altLang="bg-BG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bg-BG" altLang="bg-BG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Код: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		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262</a:t>
            </a:r>
            <a:endParaRPr lang="bg-BG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Количество: 	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473 </a:t>
            </a:r>
            <a:r>
              <a:rPr lang="bg-BG" altLang="bg-BG" sz="2000" dirty="0" err="1">
                <a:latin typeface="Century Gothic" panose="020B0502020202020204" pitchFamily="34" charset="0"/>
              </a:rPr>
              <a:t>мл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Бонусни точки</a:t>
            </a:r>
            <a:r>
              <a:rPr lang="de-DE" altLang="bg-BG" sz="2000" dirty="0">
                <a:latin typeface="Century Gothic" panose="020B0502020202020204" pitchFamily="34" charset="0"/>
              </a:rPr>
              <a:t>:	0,106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ПЦП:		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53,43 </a:t>
            </a:r>
            <a:r>
              <a:rPr lang="bg-BG" altLang="bg-BG" sz="2000" dirty="0">
                <a:latin typeface="Century Gothic" panose="020B0502020202020204" pitchFamily="34" charset="0"/>
              </a:rPr>
              <a:t>лв.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ЦНД (-15%)</a:t>
            </a:r>
            <a:r>
              <a:rPr lang="de-DE" altLang="bg-BG" sz="2000" dirty="0">
                <a:latin typeface="Century Gothic" panose="020B0502020202020204" pitchFamily="34" charset="0"/>
              </a:rPr>
              <a:t>:</a:t>
            </a:r>
            <a:r>
              <a:rPr lang="bg-BG" altLang="bg-BG" sz="2000" dirty="0">
                <a:latin typeface="Century Gothic" panose="020B0502020202020204" pitchFamily="34" charset="0"/>
              </a:rPr>
              <a:t>	</a:t>
            </a:r>
            <a:r>
              <a:rPr lang="de-DE" altLang="bg-BG" sz="2000" dirty="0">
                <a:latin typeface="Century Gothic" panose="020B0502020202020204" pitchFamily="34" charset="0"/>
              </a:rPr>
              <a:t> 	</a:t>
            </a:r>
            <a:r>
              <a:rPr lang="bg-BG" altLang="bg-BG" sz="2000" dirty="0">
                <a:latin typeface="Century Gothic" panose="020B0502020202020204" pitchFamily="34" charset="0"/>
              </a:rPr>
              <a:t>45</a:t>
            </a:r>
            <a:r>
              <a:rPr lang="de-DE" altLang="bg-BG" sz="2000" dirty="0">
                <a:latin typeface="Century Gothic" panose="020B0502020202020204" pitchFamily="34" charset="0"/>
              </a:rPr>
              <a:t>,</a:t>
            </a:r>
            <a:r>
              <a:rPr lang="bg-BG" altLang="bg-BG" sz="2000" dirty="0">
                <a:latin typeface="Century Gothic" panose="020B0502020202020204" pitchFamily="34" charset="0"/>
              </a:rPr>
              <a:t>41 лв.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ЦД (-30%)</a:t>
            </a:r>
            <a:r>
              <a:rPr lang="de-DE" altLang="bg-BG" sz="2000" dirty="0">
                <a:latin typeface="Century Gothic" panose="020B0502020202020204" pitchFamily="34" charset="0"/>
              </a:rPr>
              <a:t>:</a:t>
            </a:r>
            <a:r>
              <a:rPr lang="bg-BG" altLang="bg-BG" sz="2000" dirty="0">
                <a:latin typeface="Century Gothic" panose="020B0502020202020204" pitchFamily="34" charset="0"/>
              </a:rPr>
              <a:t>		37</a:t>
            </a:r>
            <a:r>
              <a:rPr lang="de-DE" altLang="bg-BG" sz="2000" dirty="0">
                <a:latin typeface="Century Gothic" panose="020B0502020202020204" pitchFamily="34" charset="0"/>
              </a:rPr>
              <a:t>,</a:t>
            </a:r>
            <a:r>
              <a:rPr lang="bg-BG" altLang="bg-BG" sz="2000" dirty="0">
                <a:latin typeface="Century Gothic" panose="020B0502020202020204" pitchFamily="34" charset="0"/>
              </a:rPr>
              <a:t>40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лв.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>
          <a:xfrm>
            <a:off x="6138790" y="1484784"/>
            <a:ext cx="2403275" cy="53732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99985" y="1144588"/>
            <a:ext cx="8281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Живеете ли здравословно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0302" y="1960163"/>
            <a:ext cx="487253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Напрежението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стресът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липсата на време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са характерни за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ежедневието ни.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Затова често не обръщаме внимание на балансираното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хранене.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88070" name="Picture 6" descr="Sal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27" y="4337421"/>
            <a:ext cx="2814637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23230"/>
            <a:ext cx="3090988" cy="4089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5" y="4325855"/>
            <a:ext cx="1413806" cy="1887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15338" y="1144588"/>
            <a:ext cx="8281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Здрави ли сте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09585" y="1955500"/>
            <a:ext cx="487270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В световен мащаб</a:t>
            </a:r>
            <a:r>
              <a:rPr lang="de-DE" altLang="bg-BG" sz="2000" dirty="0">
                <a:latin typeface="Century Gothic" panose="020B0502020202020204" pitchFamily="34" charset="0"/>
              </a:rPr>
              <a:t>: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дефицити на </a:t>
            </a:r>
            <a:r>
              <a:rPr lang="bg-BG" altLang="bg-BG" sz="2000" dirty="0" err="1" smtClean="0">
                <a:latin typeface="Century Gothic" panose="020B0502020202020204" pitchFamily="34" charset="0"/>
              </a:rPr>
              <a:t>нутриенти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 в храната и в телата ни.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Правилното функциониране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на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защитните механизми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на </a:t>
            </a:r>
            <a:r>
              <a:rPr lang="bg-BG" altLang="bg-BG" sz="2000" dirty="0">
                <a:latin typeface="Century Gothic" panose="020B0502020202020204" pitchFamily="34" charset="0"/>
              </a:rPr>
              <a:t>организма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вече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не е гарантирана.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Свободните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радикали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се </a:t>
            </a:r>
            <a:r>
              <a:rPr lang="bg-BG" altLang="bg-BG" sz="2000" dirty="0">
                <a:latin typeface="Century Gothic" panose="020B0502020202020204" pitchFamily="34" charset="0"/>
              </a:rPr>
              <a:t>увеличават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компрометират имунната </a:t>
            </a:r>
            <a:r>
              <a:rPr lang="bg-BG" altLang="bg-BG" sz="2000" dirty="0">
                <a:latin typeface="Century Gothic" panose="020B0502020202020204" pitchFamily="34" charset="0"/>
              </a:rPr>
              <a:t>система.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5646801" y="1628800"/>
            <a:ext cx="2886012" cy="38884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026"/>
          <p:cNvSpPr txBox="1">
            <a:spLocks noChangeArrowheads="1"/>
          </p:cNvSpPr>
          <p:nvPr/>
        </p:nvSpPr>
        <p:spPr bwMode="auto">
          <a:xfrm>
            <a:off x="515669" y="1144588"/>
            <a:ext cx="82819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Свободните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радикали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ЕСТЕСТВЕНА ОПАСНОСТ</a:t>
            </a:r>
            <a:endParaRPr lang="de-DE" altLang="bg-BG" sz="2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9092" name="Text Box 1028"/>
          <p:cNvSpPr txBox="1">
            <a:spLocks noChangeArrowheads="1"/>
          </p:cNvSpPr>
          <p:nvPr/>
        </p:nvSpPr>
        <p:spPr bwMode="auto">
          <a:xfrm>
            <a:off x="510677" y="2175989"/>
            <a:ext cx="7733731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Срещат се навсякъде в природата.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Възникват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в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тялото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в резултат на процесите на обмяна на веществата.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Увеличават се при тютюнопушене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ултравиолетово облъчване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при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разграждане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на алкохола.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Броят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на </a:t>
            </a:r>
            <a:r>
              <a:rPr lang="de-DE" altLang="bg-BG" sz="2000" dirty="0">
                <a:latin typeface="Century Gothic" panose="020B0502020202020204" pitchFamily="34" charset="0"/>
              </a:rPr>
              <a:t>„</a:t>
            </a:r>
            <a:r>
              <a:rPr lang="bg-BG" altLang="bg-BG" sz="2000" dirty="0">
                <a:latin typeface="Century Gothic" panose="020B0502020202020204" pitchFamily="34" charset="0"/>
              </a:rPr>
              <a:t>радикалите</a:t>
            </a:r>
            <a:r>
              <a:rPr lang="de-DE" altLang="bg-BG" sz="2000" dirty="0">
                <a:latin typeface="Century Gothic" panose="020B0502020202020204" pitchFamily="34" charset="0"/>
              </a:rPr>
              <a:t>“ </a:t>
            </a:r>
            <a:r>
              <a:rPr lang="bg-BG" altLang="bg-BG" sz="2000" dirty="0">
                <a:latin typeface="Century Gothic" panose="020B0502020202020204" pitchFamily="34" charset="0"/>
              </a:rPr>
              <a:t>е различен при различните хора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зависи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от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начина на живот и храненето.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957911"/>
            <a:ext cx="5400972" cy="17016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01052" y="2146023"/>
            <a:ext cx="8031761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Пазители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на здравето ни.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Улавят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свързват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/>
            </a:r>
            <a:br>
              <a:rPr lang="de-DE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обезвреждат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br>
              <a:rPr lang="de-DE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свободните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радикали.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Произвеждат се в тялото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/>
            </a:r>
            <a:br>
              <a:rPr lang="de-DE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но </a:t>
            </a:r>
            <a:r>
              <a:rPr lang="bg-BG" altLang="bg-BG" sz="2000" dirty="0">
                <a:latin typeface="Century Gothic" panose="020B0502020202020204" pitchFamily="34" charset="0"/>
              </a:rPr>
              <a:t>трябва да се приемат </a:t>
            </a:r>
            <a:r>
              <a:rPr lang="en-US" altLang="bg-BG" sz="2000" dirty="0" smtClean="0">
                <a:latin typeface="Century Gothic" panose="020B0502020202020204" pitchFamily="34" charset="0"/>
              </a:rPr>
              <a:t/>
            </a:r>
            <a:br>
              <a:rPr lang="en-US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и </a:t>
            </a:r>
            <a:r>
              <a:rPr lang="bg-BG" altLang="bg-BG" sz="2000" dirty="0">
                <a:latin typeface="Century Gothic" panose="020B0502020202020204" pitchFamily="34" charset="0"/>
              </a:rPr>
              <a:t>ежедневно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с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храната.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15669" y="1135063"/>
            <a:ext cx="82819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Антиоксидантите</a:t>
            </a:r>
            <a:r>
              <a:rPr lang="en-US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ТЕЛОХРАНИТЕЛИТЕ</a:t>
            </a:r>
            <a:r>
              <a:rPr lang="de-DE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НА</a:t>
            </a:r>
            <a:r>
              <a:rPr lang="de-DE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КЛЕТКИТЕ</a:t>
            </a:r>
            <a:endParaRPr lang="de-DE" altLang="bg-BG" sz="2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91" y="2450768"/>
            <a:ext cx="4445865" cy="24081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91427" y="1019228"/>
            <a:ext cx="82819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Ринг свободен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за</a:t>
            </a:r>
            <a:r>
              <a:rPr lang="de-DE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плодовете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и</a:t>
            </a:r>
            <a:r>
              <a:rPr lang="de-DE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зеленчуците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05813" y="2151743"/>
            <a:ext cx="8027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Те са най-силните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противници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свободните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радикали.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Притежават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много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витамини</a:t>
            </a:r>
            <a:r>
              <a:rPr lang="de-DE" altLang="bg-BG" sz="2000" dirty="0">
                <a:latin typeface="Century Gothic" panose="020B0502020202020204" pitchFamily="34" charset="0"/>
              </a:rPr>
              <a:t>, </a:t>
            </a:r>
            <a:r>
              <a:rPr lang="bg-BG" altLang="bg-BG" sz="2000" dirty="0">
                <a:latin typeface="Century Gothic" panose="020B0502020202020204" pitchFamily="34" charset="0"/>
              </a:rPr>
              <a:t>минерали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ценни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err="1">
                <a:latin typeface="Century Gothic" panose="020B0502020202020204" pitchFamily="34" charset="0"/>
              </a:rPr>
              <a:t>фитокомпоненти</a:t>
            </a:r>
            <a:r>
              <a:rPr lang="bg-BG" altLang="bg-BG" sz="2000" dirty="0">
                <a:latin typeface="Century Gothic" panose="020B0502020202020204" pitchFamily="34" charset="0"/>
              </a:rPr>
              <a:t>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Имат силно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/>
            </a:r>
            <a:br>
              <a:rPr lang="de-DE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err="1" smtClean="0">
                <a:latin typeface="Century Gothic" panose="020B0502020202020204" pitchFamily="34" charset="0"/>
              </a:rPr>
              <a:t>антиоксидантно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br>
              <a:rPr lang="de-DE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действие</a:t>
            </a:r>
            <a:r>
              <a:rPr lang="en-US" altLang="bg-BG" sz="2000" dirty="0">
                <a:latin typeface="Century Gothic" panose="020B0502020202020204" pitchFamily="34" charset="0"/>
              </a:rPr>
              <a:t>,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НО</a:t>
            </a:r>
            <a:r>
              <a:rPr lang="de-DE" altLang="bg-BG" sz="2000" dirty="0">
                <a:latin typeface="Century Gothic" panose="020B0502020202020204" pitchFamily="34" charset="0"/>
              </a:rPr>
              <a:t>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37" y="3140968"/>
            <a:ext cx="5908346" cy="34563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026"/>
          <p:cNvSpPr txBox="1">
            <a:spLocks noChangeArrowheads="1"/>
          </p:cNvSpPr>
          <p:nvPr/>
        </p:nvSpPr>
        <p:spPr bwMode="auto">
          <a:xfrm>
            <a:off x="505713" y="1154313"/>
            <a:ext cx="8281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Силата на екзотичните плодове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0115" name="Text Box 1027"/>
          <p:cNvSpPr txBox="1">
            <a:spLocks noChangeArrowheads="1"/>
          </p:cNvSpPr>
          <p:nvPr/>
        </p:nvSpPr>
        <p:spPr bwMode="auto">
          <a:xfrm>
            <a:off x="468313" y="24209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90116" name="Text Box 1028"/>
          <p:cNvSpPr txBox="1">
            <a:spLocks noChangeArrowheads="1"/>
          </p:cNvSpPr>
          <p:nvPr/>
        </p:nvSpPr>
        <p:spPr bwMode="auto">
          <a:xfrm>
            <a:off x="505713" y="1909363"/>
            <a:ext cx="813752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F66AB"/>
              </a:buClr>
              <a:buFont typeface="Wingdings" panose="05000000000000000000" pitchFamily="2" charset="2"/>
              <a:buNone/>
            </a:pPr>
            <a:r>
              <a:rPr lang="de-DE" altLang="bg-BG" sz="2000" dirty="0">
                <a:latin typeface="Century Gothic" panose="020B0502020202020204" pitchFamily="34" charset="0"/>
              </a:rPr>
              <a:t>…</a:t>
            </a:r>
            <a:r>
              <a:rPr lang="bg-BG" altLang="bg-BG" sz="2000" dirty="0">
                <a:latin typeface="Century Gothic" panose="020B0502020202020204" pitchFamily="34" charset="0"/>
              </a:rPr>
              <a:t>най-силно </a:t>
            </a:r>
            <a:r>
              <a:rPr lang="bg-BG" altLang="bg-BG" sz="2000" dirty="0" err="1">
                <a:latin typeface="Century Gothic" panose="020B0502020202020204" pitchFamily="34" charset="0"/>
              </a:rPr>
              <a:t>антиоксидантно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действие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имат екзотичните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плодове</a:t>
            </a:r>
            <a:r>
              <a:rPr lang="de-DE" altLang="bg-BG" sz="2000" dirty="0">
                <a:latin typeface="Century Gothic" panose="020B0502020202020204" pitchFamily="34" charset="0"/>
              </a:rPr>
              <a:t>!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bg-BG" altLang="bg-BG" b="1" dirty="0" smtClean="0">
                <a:latin typeface="Century Gothic" panose="020B0502020202020204" pitchFamily="34" charset="0"/>
              </a:rPr>
              <a:t>А</a:t>
            </a:r>
            <a:r>
              <a:rPr lang="de-DE" altLang="bg-BG" b="1" dirty="0" smtClean="0">
                <a:latin typeface="Century Gothic" panose="020B0502020202020204" pitchFamily="34" charset="0"/>
              </a:rPr>
              <a:t> </a:t>
            </a:r>
            <a:r>
              <a:rPr lang="bg-BG" altLang="bg-BG" b="1" dirty="0" smtClean="0">
                <a:latin typeface="Century Gothic" panose="020B0502020202020204" pitchFamily="34" charset="0"/>
              </a:rPr>
              <a:t>победители</a:t>
            </a:r>
            <a:r>
              <a:rPr lang="de-DE" altLang="bg-BG" b="1" dirty="0" smtClean="0">
                <a:latin typeface="Century Gothic" panose="020B0502020202020204" pitchFamily="34" charset="0"/>
              </a:rPr>
              <a:t> </a:t>
            </a:r>
            <a:r>
              <a:rPr lang="bg-BG" altLang="bg-BG" b="1" dirty="0" smtClean="0">
                <a:latin typeface="Century Gothic" panose="020B0502020202020204" pitchFamily="34" charset="0"/>
              </a:rPr>
              <a:t>са</a:t>
            </a:r>
            <a:r>
              <a:rPr lang="de-DE" altLang="bg-BG" b="1" dirty="0" smtClean="0">
                <a:latin typeface="Century Gothic" panose="020B0502020202020204" pitchFamily="34" charset="0"/>
              </a:rPr>
              <a:t>:</a:t>
            </a:r>
            <a:r>
              <a:rPr lang="bg-BG" altLang="bg-BG" b="1" dirty="0" smtClean="0"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нар</a:t>
            </a:r>
            <a:r>
              <a:rPr lang="en-US" altLang="bg-BG" sz="3600" b="1" cap="small" dirty="0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3600" b="1" cap="small" dirty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и </a:t>
            </a:r>
            <a:r>
              <a:rPr lang="bg-BG" altLang="bg-BG" sz="3600" b="1" cap="small" dirty="0" err="1" smtClean="0">
                <a:solidFill>
                  <a:srgbClr val="FFFFFF">
                    <a:lumMod val="50000"/>
                  </a:srgbClr>
                </a:solidFill>
                <a:latin typeface="Century Gothic" panose="020B0502020202020204" pitchFamily="34" charset="0"/>
              </a:rPr>
              <a:t>мангостан</a:t>
            </a:r>
            <a:endParaRPr lang="de-DE" altLang="bg-BG" sz="3600" b="1" cap="small" dirty="0">
              <a:solidFill>
                <a:srgbClr val="FFFFFF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41576"/>
            <a:ext cx="3816424" cy="3816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6115"/>
            <a:ext cx="4464496" cy="29658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68313" y="26368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bg-BG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97598" y="2521927"/>
            <a:ext cx="4537075" cy="31393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F66AB"/>
              </a:buClr>
              <a:buFont typeface="Wingdings" panose="05000000000000000000" pitchFamily="2" charset="2"/>
              <a:buNone/>
            </a:pPr>
            <a:r>
              <a:rPr lang="bg-BG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КОНЦЕНТРИРАН </a:t>
            </a:r>
            <a:br>
              <a:rPr lang="bg-BG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ПЛОДОВ КОКТЕЙЛ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err="1">
                <a:latin typeface="Century Gothic" panose="020B0502020202020204" pitchFamily="34" charset="0"/>
              </a:rPr>
              <a:t>Антиоксидантната</a:t>
            </a:r>
            <a:r>
              <a:rPr lang="bg-BG" altLang="bg-BG" sz="2000" dirty="0">
                <a:latin typeface="Century Gothic" panose="020B0502020202020204" pitchFamily="34" charset="0"/>
              </a:rPr>
              <a:t> сила на екзотичните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плодове.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Несравним</a:t>
            </a:r>
            <a:r>
              <a:rPr lang="de-DE" altLang="bg-BG" sz="2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коктейл</a:t>
            </a:r>
            <a:r>
              <a:rPr lang="de-DE" altLang="bg-BG" sz="2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от</a:t>
            </a:r>
            <a:r>
              <a:rPr lang="de-DE" altLang="bg-BG" sz="2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плодови сокове</a:t>
            </a:r>
            <a:r>
              <a:rPr lang="de-DE" altLang="bg-BG" sz="2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и екстракти.</a:t>
            </a:r>
            <a:endParaRPr lang="de-DE" altLang="bg-BG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 smtClean="0">
                <a:latin typeface="Century Gothic" panose="020B0502020202020204" pitchFamily="34" charset="0"/>
              </a:rPr>
              <a:t>Вкусен и ароматен.</a:t>
            </a:r>
            <a:endParaRPr lang="de-DE" altLang="bg-BG" sz="2000" dirty="0">
              <a:latin typeface="Century Gothic" panose="020B0502020202020204" pitchFamily="34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01052" y="1230184"/>
            <a:ext cx="4432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Форевър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3600" b="1" cap="small" dirty="0" err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поместийн</a:t>
            </a: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пауър</a:t>
            </a:r>
            <a:endParaRPr lang="de-DE" altLang="bg-BG" sz="3600" b="1" cap="small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5609" y="1340768"/>
            <a:ext cx="349613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86794" y="1146068"/>
            <a:ext cx="70564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Ценни по природа</a:t>
            </a:r>
            <a:br>
              <a:rPr lang="bg-BG" altLang="bg-BG" sz="3600" b="1" cap="small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bg-BG" altLang="bg-BG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НАР</a:t>
            </a:r>
            <a:endParaRPr lang="de-DE" altLang="bg-BG" sz="2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06044" y="2162886"/>
            <a:ext cx="47860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59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Сокът от нар съдържа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рекордно </a:t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количество антиоксиданти</a:t>
            </a:r>
            <a:r>
              <a:rPr lang="bg-BG" altLang="bg-BG" sz="2000" dirty="0">
                <a:latin typeface="Century Gothic" panose="020B0502020202020204" pitchFamily="34" charset="0"/>
              </a:rPr>
              <a:t>.</a:t>
            </a:r>
            <a:endParaRPr lang="de-DE" altLang="bg-BG" sz="2000" dirty="0">
              <a:latin typeface="Century Gothic" panose="020B0502020202020204" pitchFamily="34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bg-BG" altLang="bg-BG" sz="2000" dirty="0">
                <a:latin typeface="Century Gothic" panose="020B0502020202020204" pitchFamily="34" charset="0"/>
              </a:rPr>
              <a:t>В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Азия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и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Египет</a:t>
            </a:r>
            <a:r>
              <a:rPr lang="de-DE" altLang="bg-BG" sz="2000" dirty="0">
                <a:latin typeface="Century Gothic" panose="020B0502020202020204" pitchFamily="34" charset="0"/>
              </a:rPr>
              <a:t> </a:t>
            </a:r>
            <a:r>
              <a:rPr lang="bg-BG" altLang="bg-BG" sz="2000" dirty="0">
                <a:latin typeface="Century Gothic" panose="020B0502020202020204" pitchFamily="34" charset="0"/>
              </a:rPr>
              <a:t>е култивиран 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/>
            </a:r>
            <a:br>
              <a:rPr lang="bg-BG" altLang="bg-BG" sz="2000" dirty="0" smtClean="0">
                <a:latin typeface="Century Gothic" panose="020B0502020202020204" pitchFamily="34" charset="0"/>
              </a:rPr>
            </a:br>
            <a:r>
              <a:rPr lang="bg-BG" altLang="bg-BG" sz="2000" dirty="0" smtClean="0">
                <a:latin typeface="Century Gothic" panose="020B0502020202020204" pitchFamily="34" charset="0"/>
              </a:rPr>
              <a:t>над </a:t>
            </a:r>
            <a:r>
              <a:rPr lang="de-DE" altLang="bg-BG" sz="2000" dirty="0" smtClean="0">
                <a:latin typeface="Century Gothic" panose="020B0502020202020204" pitchFamily="34" charset="0"/>
              </a:rPr>
              <a:t>5000 </a:t>
            </a:r>
            <a:r>
              <a:rPr lang="bg-BG" altLang="bg-BG" sz="2000" dirty="0">
                <a:latin typeface="Century Gothic" panose="020B0502020202020204" pitchFamily="34" charset="0"/>
              </a:rPr>
              <a:t>години</a:t>
            </a:r>
            <a:r>
              <a:rPr lang="bg-BG" altLang="bg-BG" sz="2000" dirty="0" smtClean="0">
                <a:latin typeface="Century Gothic" panose="020B0502020202020204" pitchFamily="34" charset="0"/>
              </a:rPr>
              <a:t>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Съдържа витамини </a:t>
            </a:r>
            <a:r>
              <a:rPr lang="ru-RU" altLang="bg-BG" sz="2000" dirty="0">
                <a:latin typeface="Century Gothic" panose="020B0502020202020204" pitchFamily="34" charset="0"/>
              </a:rPr>
              <a:t>A, C и E, 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/>
            </a:r>
            <a:br>
              <a:rPr lang="ru-RU" altLang="bg-BG" sz="2000" dirty="0" smtClean="0">
                <a:latin typeface="Century Gothic" panose="020B0502020202020204" pitchFamily="34" charset="0"/>
              </a:rPr>
            </a:br>
            <a:r>
              <a:rPr lang="ru-RU" altLang="bg-BG" sz="2000" dirty="0" smtClean="0">
                <a:latin typeface="Century Gothic" panose="020B0502020202020204" pitchFamily="34" charset="0"/>
              </a:rPr>
              <a:t>както </a:t>
            </a:r>
            <a:r>
              <a:rPr lang="ru-RU" altLang="bg-BG" sz="2000" dirty="0">
                <a:latin typeface="Century Gothic" panose="020B0502020202020204" pitchFamily="34" charset="0"/>
              </a:rPr>
              <a:t>и 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>минерали като </a:t>
            </a:r>
            <a:br>
              <a:rPr lang="ru-RU" altLang="bg-BG" sz="2000" dirty="0" smtClean="0">
                <a:latin typeface="Century Gothic" panose="020B0502020202020204" pitchFamily="34" charset="0"/>
              </a:rPr>
            </a:br>
            <a:r>
              <a:rPr lang="ru-RU" altLang="bg-BG" sz="2000" dirty="0" smtClean="0">
                <a:latin typeface="Century Gothic" panose="020B0502020202020204" pitchFamily="34" charset="0"/>
              </a:rPr>
              <a:t>калий, калций </a:t>
            </a:r>
            <a:r>
              <a:rPr lang="ru-RU" altLang="bg-BG" sz="2000" dirty="0">
                <a:latin typeface="Century Gothic" panose="020B0502020202020204" pitchFamily="34" charset="0"/>
              </a:rPr>
              <a:t>и желязо</a:t>
            </a:r>
            <a:r>
              <a:rPr lang="ru-RU" altLang="bg-BG" sz="2000" dirty="0" smtClean="0">
                <a:latin typeface="Century Gothic" panose="020B0502020202020204" pitchFamily="34" charset="0"/>
              </a:rPr>
              <a:t>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0000"/>
              <a:buFont typeface="Wingdings 3" panose="05040102010807070707" pitchFamily="18" charset="2"/>
              <a:buChar char=""/>
            </a:pPr>
            <a:r>
              <a:rPr lang="ru-RU" altLang="bg-BG" sz="2000" dirty="0" smtClean="0">
                <a:latin typeface="Century Gothic" panose="020B0502020202020204" pitchFamily="34" charset="0"/>
              </a:rPr>
              <a:t>Антиоксидантното действие </a:t>
            </a:r>
            <a:br>
              <a:rPr lang="ru-RU" altLang="bg-BG" sz="2000" dirty="0" smtClean="0">
                <a:latin typeface="Century Gothic" panose="020B0502020202020204" pitchFamily="34" charset="0"/>
              </a:rPr>
            </a:br>
            <a:r>
              <a:rPr lang="ru-RU" altLang="bg-BG" sz="2000" dirty="0" smtClean="0">
                <a:latin typeface="Century Gothic" panose="020B0502020202020204" pitchFamily="34" charset="0"/>
              </a:rPr>
              <a:t>се дължи основно на съединението пуникалагин.</a:t>
            </a:r>
            <a:endParaRPr lang="ru-RU" altLang="bg-BG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6524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p_vorlage">
  <a:themeElements>
    <a:clrScheme name="flp_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lp_vorlag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bg-BG" sz="4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bg-BG" sz="4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lp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p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p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175</Words>
  <Application>Microsoft Office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</vt:lpstr>
      <vt:lpstr>Wingdings</vt:lpstr>
      <vt:lpstr>Wingdings 3</vt:lpstr>
      <vt:lpstr>flp_vorlage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sons media gmbh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workslide</dc:title>
  <dc:subject/>
  <dc:creator>tobi stricker</dc:creator>
  <cp:keywords/>
  <dc:description/>
  <cp:lastModifiedBy>Kalin Marev</cp:lastModifiedBy>
  <cp:revision>180</cp:revision>
  <dcterms:created xsi:type="dcterms:W3CDTF">2004-11-02T13:58:39Z</dcterms:created>
  <dcterms:modified xsi:type="dcterms:W3CDTF">2014-11-18T11:46:53Z</dcterms:modified>
  <cp:category/>
</cp:coreProperties>
</file>