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5"/>
  </p:notesMasterIdLst>
  <p:handoutMasterIdLst>
    <p:handoutMasterId r:id="rId26"/>
  </p:handout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3016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0D"/>
    <a:srgbClr val="7D5CA2"/>
    <a:srgbClr val="9BBB59"/>
    <a:srgbClr val="003399"/>
    <a:srgbClr val="B42B00"/>
    <a:srgbClr val="BB1605"/>
    <a:srgbClr val="BC2D00"/>
    <a:srgbClr val="FF9933"/>
    <a:srgbClr val="FF3300"/>
    <a:srgbClr val="B71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5" autoAdjust="0"/>
    <p:restoredTop sz="77897" autoAdjust="0"/>
  </p:normalViewPr>
  <p:slideViewPr>
    <p:cSldViewPr snapToGrid="0" showGuides="1">
      <p:cViewPr varScale="1">
        <p:scale>
          <a:sx n="81" d="100"/>
          <a:sy n="81" d="100"/>
        </p:scale>
        <p:origin x="708" y="-84"/>
      </p:cViewPr>
      <p:guideLst>
        <p:guide orient="horz" pos="1185"/>
        <p:guide pos="3016"/>
        <p:guide pos="340"/>
        <p:guide orient="horz" pos="2160"/>
        <p:guide orient="horz" pos="40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-25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455A77-5423-414B-8C8A-57C65E175D2A}" type="doc">
      <dgm:prSet loTypeId="urn:microsoft.com/office/officeart/2005/8/layout/hProcess4" loCatId="process" qsTypeId="urn:microsoft.com/office/officeart/2005/8/quickstyle/simple1#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CBCC45-B4EE-480E-AE7C-26838F5A4190}">
      <dgm:prSet phldrT="[Text]" custT="1"/>
      <dgm:spPr/>
      <dgm:t>
        <a:bodyPr/>
        <a:lstStyle/>
        <a:p>
          <a:r>
            <a:rPr lang="bg-BG" sz="2400" b="1" dirty="0" smtClean="0">
              <a:latin typeface="Roboto" panose="02000000000000000000" pitchFamily="2" charset="0"/>
            </a:rPr>
            <a:t>Протеини</a:t>
          </a:r>
          <a:endParaRPr lang="en-US" sz="2400" b="1" dirty="0">
            <a:latin typeface="Roboto" panose="02000000000000000000" pitchFamily="2" charset="0"/>
          </a:endParaRPr>
        </a:p>
      </dgm:t>
    </dgm:pt>
    <dgm:pt modelId="{393B5779-DE00-41A4-A820-434A66F2F462}" type="parTrans" cxnId="{9B150872-AC82-481B-AA7D-C854588CAFB0}">
      <dgm:prSet/>
      <dgm:spPr/>
      <dgm:t>
        <a:bodyPr/>
        <a:lstStyle/>
        <a:p>
          <a:endParaRPr lang="en-US"/>
        </a:p>
      </dgm:t>
    </dgm:pt>
    <dgm:pt modelId="{69805283-1203-4D9F-B15D-906F8CEC8D01}" type="sibTrans" cxnId="{9B150872-AC82-481B-AA7D-C854588CAFB0}">
      <dgm:prSet/>
      <dgm:spPr/>
      <dgm:t>
        <a:bodyPr/>
        <a:lstStyle/>
        <a:p>
          <a:endParaRPr lang="en-US"/>
        </a:p>
      </dgm:t>
    </dgm:pt>
    <dgm:pt modelId="{DA2E3DCD-EDB8-4DD7-AB25-A3E6027DB90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400" b="1" dirty="0" smtClean="0">
              <a:latin typeface="Roboto" panose="02000000000000000000" pitchFamily="2" charset="0"/>
            </a:rPr>
            <a:t>L-</a:t>
          </a:r>
          <a:r>
            <a:rPr lang="bg-BG" sz="2400" b="1" dirty="0" err="1" smtClean="0">
              <a:latin typeface="Roboto" panose="02000000000000000000" pitchFamily="2" charset="0"/>
            </a:rPr>
            <a:t>аргинин</a:t>
          </a:r>
          <a:endParaRPr lang="en-US" sz="2400" b="1" dirty="0">
            <a:latin typeface="Roboto" panose="02000000000000000000" pitchFamily="2" charset="0"/>
          </a:endParaRPr>
        </a:p>
      </dgm:t>
    </dgm:pt>
    <dgm:pt modelId="{9CE75542-1394-4C45-AD2E-1A4AD16057A1}" type="parTrans" cxnId="{58FE3FEB-DF1F-42FF-A052-E08C95CABD62}">
      <dgm:prSet/>
      <dgm:spPr/>
      <dgm:t>
        <a:bodyPr/>
        <a:lstStyle/>
        <a:p>
          <a:endParaRPr lang="en-US"/>
        </a:p>
      </dgm:t>
    </dgm:pt>
    <dgm:pt modelId="{BD2C8F63-98D4-4B0F-8345-5A5ABBD8B2D1}" type="sibTrans" cxnId="{58FE3FEB-DF1F-42FF-A052-E08C95CABD62}">
      <dgm:prSet/>
      <dgm:spPr/>
      <dgm:t>
        <a:bodyPr/>
        <a:lstStyle/>
        <a:p>
          <a:endParaRPr lang="en-US"/>
        </a:p>
      </dgm:t>
    </dgm:pt>
    <dgm:pt modelId="{3D543ACC-D54C-44F8-AECD-48E5045D578D}">
      <dgm:prSet phldrT="[Text]"/>
      <dgm:spPr>
        <a:solidFill>
          <a:srgbClr val="9BBB59"/>
        </a:solidFill>
      </dgm:spPr>
      <dgm:t>
        <a:bodyPr/>
        <a:lstStyle/>
        <a:p>
          <a:r>
            <a:rPr lang="bg-BG" b="1" dirty="0" smtClean="0">
              <a:latin typeface="Roboto" panose="02000000000000000000" pitchFamily="2" charset="0"/>
            </a:rPr>
            <a:t>Азотен оксид</a:t>
          </a:r>
          <a:endParaRPr lang="en-US" b="1" dirty="0">
            <a:latin typeface="Roboto" panose="02000000000000000000" pitchFamily="2" charset="0"/>
          </a:endParaRPr>
        </a:p>
      </dgm:t>
    </dgm:pt>
    <dgm:pt modelId="{95FB5293-08DD-4A6C-BC7A-F0F3801637DE}" type="parTrans" cxnId="{28274998-9DBC-467B-9F9B-7F9C9C825B67}">
      <dgm:prSet/>
      <dgm:spPr/>
      <dgm:t>
        <a:bodyPr/>
        <a:lstStyle/>
        <a:p>
          <a:endParaRPr lang="en-US"/>
        </a:p>
      </dgm:t>
    </dgm:pt>
    <dgm:pt modelId="{A4F6C268-CA31-41C9-B151-7872F428BA0A}" type="sibTrans" cxnId="{28274998-9DBC-467B-9F9B-7F9C9C825B67}">
      <dgm:prSet/>
      <dgm:spPr/>
      <dgm:t>
        <a:bodyPr/>
        <a:lstStyle/>
        <a:p>
          <a:endParaRPr lang="en-US"/>
        </a:p>
      </dgm:t>
    </dgm:pt>
    <dgm:pt modelId="{A40AF01F-4F9B-4755-AD29-1A9BBD46EDA5}">
      <dgm:prSet phldrT="[Text]"/>
      <dgm:spPr>
        <a:ln>
          <a:solidFill>
            <a:srgbClr val="9BBB59"/>
          </a:solidFill>
        </a:ln>
      </dgm:spPr>
      <dgm:t>
        <a:bodyPr/>
        <a:lstStyle/>
        <a:p>
          <a:endParaRPr lang="en-US" dirty="0">
            <a:latin typeface="Roboto" panose="02000000000000000000" pitchFamily="2" charset="0"/>
          </a:endParaRPr>
        </a:p>
      </dgm:t>
    </dgm:pt>
    <dgm:pt modelId="{E28F0DCC-8A9D-4404-8A32-340E2B4AEB00}" type="parTrans" cxnId="{5E2AAA41-AF03-408F-8CF2-0CC68324A0D4}">
      <dgm:prSet/>
      <dgm:spPr/>
      <dgm:t>
        <a:bodyPr/>
        <a:lstStyle/>
        <a:p>
          <a:endParaRPr lang="en-US"/>
        </a:p>
      </dgm:t>
    </dgm:pt>
    <dgm:pt modelId="{A641B60D-4E09-4037-821C-E4DB055444C4}" type="sibTrans" cxnId="{5E2AAA41-AF03-408F-8CF2-0CC68324A0D4}">
      <dgm:prSet/>
      <dgm:spPr/>
      <dgm:t>
        <a:bodyPr/>
        <a:lstStyle/>
        <a:p>
          <a:endParaRPr lang="en-US"/>
        </a:p>
      </dgm:t>
    </dgm:pt>
    <dgm:pt modelId="{423A2FC8-86C2-48E8-9EAA-A1E6DC6AA52A}">
      <dgm:prSet phldrT="[Text]"/>
      <dgm:spPr>
        <a:ln>
          <a:solidFill>
            <a:srgbClr val="9BBB59"/>
          </a:solidFill>
        </a:ln>
      </dgm:spPr>
      <dgm:t>
        <a:bodyPr/>
        <a:lstStyle/>
        <a:p>
          <a:r>
            <a:rPr lang="bg-BG" dirty="0" smtClean="0">
              <a:latin typeface="Roboto Condensed" panose="02000000000000000000" pitchFamily="2" charset="0"/>
              <a:ea typeface="Roboto Condensed" panose="02000000000000000000" pitchFamily="2" charset="0"/>
            </a:rPr>
            <a:t>Кислород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5147D110-D8D1-4CEA-976B-47A0322F7CC8}" type="parTrans" cxnId="{1B9AD6E1-2819-4B5C-A1A6-73917A86E6AE}">
      <dgm:prSet/>
      <dgm:spPr/>
      <dgm:t>
        <a:bodyPr/>
        <a:lstStyle/>
        <a:p>
          <a:endParaRPr lang="en-US"/>
        </a:p>
      </dgm:t>
    </dgm:pt>
    <dgm:pt modelId="{58D53313-6FD5-4A38-A662-DFA35CC0E525}" type="sibTrans" cxnId="{1B9AD6E1-2819-4B5C-A1A6-73917A86E6AE}">
      <dgm:prSet/>
      <dgm:spPr/>
      <dgm:t>
        <a:bodyPr/>
        <a:lstStyle/>
        <a:p>
          <a:endParaRPr lang="en-US"/>
        </a:p>
      </dgm:t>
    </dgm:pt>
    <dgm:pt modelId="{3C55C4A3-F2D5-4374-9DE9-2B7A23BD373B}">
      <dgm:prSet phldrT="[Text]"/>
      <dgm:spPr>
        <a:ln>
          <a:solidFill>
            <a:srgbClr val="9BBB59"/>
          </a:solidFill>
        </a:ln>
      </dgm:spPr>
      <dgm:t>
        <a:bodyPr/>
        <a:lstStyle/>
        <a:p>
          <a:r>
            <a:rPr lang="bg-BG" dirty="0" smtClean="0">
              <a:latin typeface="Roboto Condensed" panose="02000000000000000000" pitchFamily="2" charset="0"/>
              <a:ea typeface="Roboto Condensed" panose="02000000000000000000" pitchFamily="2" charset="0"/>
            </a:rPr>
            <a:t>Ензим – азотен </a:t>
          </a:r>
          <a:r>
            <a:rPr lang="bg-BG" dirty="0" err="1" smtClean="0">
              <a:latin typeface="Roboto Condensed" panose="02000000000000000000" pitchFamily="2" charset="0"/>
              <a:ea typeface="Roboto Condensed" panose="02000000000000000000" pitchFamily="2" charset="0"/>
            </a:rPr>
            <a:t>окисд</a:t>
          </a:r>
          <a:r>
            <a:rPr lang="bg-BG" dirty="0" smtClean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bg-BG" dirty="0" err="1" smtClean="0">
              <a:latin typeface="Roboto Condensed" panose="02000000000000000000" pitchFamily="2" charset="0"/>
              <a:ea typeface="Roboto Condensed" panose="02000000000000000000" pitchFamily="2" charset="0"/>
            </a:rPr>
            <a:t>синтаза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C7D5B675-F3A6-456A-957C-E56E8DF67869}" type="parTrans" cxnId="{BAA88E29-8623-4F42-8DCC-1853DF2FC5F5}">
      <dgm:prSet/>
      <dgm:spPr/>
      <dgm:t>
        <a:bodyPr/>
        <a:lstStyle/>
        <a:p>
          <a:endParaRPr lang="en-US"/>
        </a:p>
      </dgm:t>
    </dgm:pt>
    <dgm:pt modelId="{3440F588-9C88-4F51-818E-84AA1A9608CF}" type="sibTrans" cxnId="{BAA88E29-8623-4F42-8DCC-1853DF2FC5F5}">
      <dgm:prSet/>
      <dgm:spPr/>
      <dgm:t>
        <a:bodyPr/>
        <a:lstStyle/>
        <a:p>
          <a:endParaRPr lang="en-US"/>
        </a:p>
      </dgm:t>
    </dgm:pt>
    <dgm:pt modelId="{670848AA-BD33-484E-8795-7B402684B6F4}">
      <dgm:prSet phldrT="[Text]"/>
      <dgm:spPr/>
      <dgm:t>
        <a:bodyPr/>
        <a:lstStyle/>
        <a:p>
          <a:r>
            <a:rPr lang="bg-BG" dirty="0" smtClean="0">
              <a:latin typeface="Roboto Condensed" panose="02000000000000000000" pitchFamily="2" charset="0"/>
              <a:ea typeface="Roboto Condensed" panose="02000000000000000000" pitchFamily="2" charset="0"/>
            </a:rPr>
            <a:t>Храна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8005712A-34F8-4BFE-9296-3B105DE4BED4}" type="parTrans" cxnId="{B9398E99-76D9-456C-8B85-3C7E2022EA4C}">
      <dgm:prSet/>
      <dgm:spPr/>
      <dgm:t>
        <a:bodyPr/>
        <a:lstStyle/>
        <a:p>
          <a:endParaRPr lang="en-US"/>
        </a:p>
      </dgm:t>
    </dgm:pt>
    <dgm:pt modelId="{BCAB1523-B4AB-4B4F-8CBB-D1D4DC72B725}" type="sibTrans" cxnId="{B9398E99-76D9-456C-8B85-3C7E2022EA4C}">
      <dgm:prSet/>
      <dgm:spPr/>
      <dgm:t>
        <a:bodyPr/>
        <a:lstStyle/>
        <a:p>
          <a:endParaRPr lang="en-US"/>
        </a:p>
      </dgm:t>
    </dgm:pt>
    <dgm:pt modelId="{9E794E51-1FFE-4B3E-806C-C665F7A20B15}">
      <dgm:prSet phldrT="[Text]"/>
      <dgm:spPr/>
      <dgm:t>
        <a:bodyPr/>
        <a:lstStyle/>
        <a:p>
          <a:endParaRPr lang="en-US" dirty="0">
            <a:latin typeface="Roboto" panose="02000000000000000000" pitchFamily="2" charset="0"/>
          </a:endParaRPr>
        </a:p>
      </dgm:t>
    </dgm:pt>
    <dgm:pt modelId="{8148A250-43FB-4CEF-A444-5BC32B279C97}" type="parTrans" cxnId="{5998B8C5-8657-4903-98E0-540FDFE1FF65}">
      <dgm:prSet/>
      <dgm:spPr/>
      <dgm:t>
        <a:bodyPr/>
        <a:lstStyle/>
        <a:p>
          <a:endParaRPr lang="bg-BG"/>
        </a:p>
      </dgm:t>
    </dgm:pt>
    <dgm:pt modelId="{45D61CFE-59B3-4BB0-BE0F-CC22ACE21A61}" type="sibTrans" cxnId="{5998B8C5-8657-4903-98E0-540FDFE1FF65}">
      <dgm:prSet/>
      <dgm:spPr/>
      <dgm:t>
        <a:bodyPr/>
        <a:lstStyle/>
        <a:p>
          <a:endParaRPr lang="bg-BG"/>
        </a:p>
      </dgm:t>
    </dgm:pt>
    <dgm:pt modelId="{8F1A3140-DCDF-4BF9-9BDA-DE4231DB26C5}">
      <dgm:prSet phldrT="[Text]"/>
      <dgm:spPr>
        <a:ln>
          <a:solidFill>
            <a:srgbClr val="B42B00"/>
          </a:solidFill>
        </a:ln>
      </dgm:spPr>
      <dgm:t>
        <a:bodyPr/>
        <a:lstStyle/>
        <a:p>
          <a:r>
            <a:rPr lang="bg-BG" dirty="0" smtClean="0">
              <a:latin typeface="Roboto Condensed" panose="02000000000000000000" pitchFamily="2" charset="0"/>
              <a:ea typeface="Roboto Condensed" panose="02000000000000000000" pitchFamily="2" charset="0"/>
            </a:rPr>
            <a:t>Разграждане на </a:t>
          </a:r>
          <a:r>
            <a:rPr lang="en-US" dirty="0" smtClean="0">
              <a:latin typeface="Roboto Condensed" panose="02000000000000000000" pitchFamily="2" charset="0"/>
              <a:ea typeface="Roboto Condensed" panose="02000000000000000000" pitchFamily="2" charset="0"/>
            </a:rPr>
            <a:t>20 </a:t>
          </a:r>
          <a:r>
            <a:rPr lang="bg-BG" dirty="0" smtClean="0">
              <a:latin typeface="Roboto Condensed" panose="02000000000000000000" pitchFamily="2" charset="0"/>
              <a:ea typeface="Roboto Condensed" panose="02000000000000000000" pitchFamily="2" charset="0"/>
            </a:rPr>
            <a:t>аминокиселини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F2963BCD-AB80-465E-B139-670870F33B64}" type="parTrans" cxnId="{0B5C6453-4441-419E-892E-100880FCA52E}">
      <dgm:prSet/>
      <dgm:spPr/>
      <dgm:t>
        <a:bodyPr/>
        <a:lstStyle/>
        <a:p>
          <a:endParaRPr lang="bg-BG"/>
        </a:p>
      </dgm:t>
    </dgm:pt>
    <dgm:pt modelId="{FAB4277E-7D89-462B-9761-B1D4394D11F3}" type="sibTrans" cxnId="{0B5C6453-4441-419E-892E-100880FCA52E}">
      <dgm:prSet/>
      <dgm:spPr/>
      <dgm:t>
        <a:bodyPr/>
        <a:lstStyle/>
        <a:p>
          <a:endParaRPr lang="bg-BG"/>
        </a:p>
      </dgm:t>
    </dgm:pt>
    <dgm:pt modelId="{9541EDDD-EA4B-47D9-8CBD-C3745AD21875}" type="pres">
      <dgm:prSet presAssocID="{DA455A77-5423-414B-8C8A-57C65E175D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5487F8-99C9-48BF-A2E3-1DAB50829915}" type="pres">
      <dgm:prSet presAssocID="{DA455A77-5423-414B-8C8A-57C65E175D2A}" presName="tSp" presStyleCnt="0"/>
      <dgm:spPr/>
    </dgm:pt>
    <dgm:pt modelId="{22A27B5B-1E40-4940-8385-8C5CEDC0F613}" type="pres">
      <dgm:prSet presAssocID="{DA455A77-5423-414B-8C8A-57C65E175D2A}" presName="bSp" presStyleCnt="0"/>
      <dgm:spPr/>
    </dgm:pt>
    <dgm:pt modelId="{74F57E3B-B49D-4AF6-A627-DAA9DA0A4682}" type="pres">
      <dgm:prSet presAssocID="{DA455A77-5423-414B-8C8A-57C65E175D2A}" presName="process" presStyleCnt="0"/>
      <dgm:spPr/>
    </dgm:pt>
    <dgm:pt modelId="{CD15C13D-F48D-406A-A914-5D0FC9E9A0EE}" type="pres">
      <dgm:prSet presAssocID="{FFCBCC45-B4EE-480E-AE7C-26838F5A4190}" presName="composite1" presStyleCnt="0"/>
      <dgm:spPr/>
    </dgm:pt>
    <dgm:pt modelId="{7338A1FD-72A8-4A3B-A320-5D0B05377FF1}" type="pres">
      <dgm:prSet presAssocID="{FFCBCC45-B4EE-480E-AE7C-26838F5A4190}" presName="dummyNode1" presStyleLbl="node1" presStyleIdx="0" presStyleCnt="3"/>
      <dgm:spPr/>
    </dgm:pt>
    <dgm:pt modelId="{BF9478E6-B090-412D-8079-48EC9816FA38}" type="pres">
      <dgm:prSet presAssocID="{FFCBCC45-B4EE-480E-AE7C-26838F5A4190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9C0BF-0793-4F77-95D3-9192208018F5}" type="pres">
      <dgm:prSet presAssocID="{FFCBCC45-B4EE-480E-AE7C-26838F5A419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4B333-DB2A-446B-B704-A2CC858C0562}" type="pres">
      <dgm:prSet presAssocID="{FFCBCC45-B4EE-480E-AE7C-26838F5A4190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DB30A7-386F-4A5B-9835-5838948C5246}" type="pres">
      <dgm:prSet presAssocID="{FFCBCC45-B4EE-480E-AE7C-26838F5A4190}" presName="connSite1" presStyleCnt="0"/>
      <dgm:spPr/>
    </dgm:pt>
    <dgm:pt modelId="{0DEB3FBE-EEB3-41DD-9201-93CCA19F91D0}" type="pres">
      <dgm:prSet presAssocID="{69805283-1203-4D9F-B15D-906F8CEC8D01}" presName="Name9" presStyleLbl="sibTrans2D1" presStyleIdx="0" presStyleCnt="2"/>
      <dgm:spPr/>
      <dgm:t>
        <a:bodyPr/>
        <a:lstStyle/>
        <a:p>
          <a:endParaRPr lang="en-US"/>
        </a:p>
      </dgm:t>
    </dgm:pt>
    <dgm:pt modelId="{9A320FA0-3BCC-4BB0-84C9-9F178E87FB8D}" type="pres">
      <dgm:prSet presAssocID="{DA2E3DCD-EDB8-4DD7-AB25-A3E6027DB90F}" presName="composite2" presStyleCnt="0"/>
      <dgm:spPr/>
    </dgm:pt>
    <dgm:pt modelId="{40650E0B-049D-4463-A8C4-2F0DA8A3D8E0}" type="pres">
      <dgm:prSet presAssocID="{DA2E3DCD-EDB8-4DD7-AB25-A3E6027DB90F}" presName="dummyNode2" presStyleLbl="node1" presStyleIdx="0" presStyleCnt="3"/>
      <dgm:spPr/>
    </dgm:pt>
    <dgm:pt modelId="{0E18664B-3518-46E9-99D2-22DEE6B2C185}" type="pres">
      <dgm:prSet presAssocID="{DA2E3DCD-EDB8-4DD7-AB25-A3E6027DB90F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BB112-621C-4804-AE8D-4F7A21FA8A9A}" type="pres">
      <dgm:prSet presAssocID="{DA2E3DCD-EDB8-4DD7-AB25-A3E6027DB90F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BB9FBE-F428-4B39-8CD1-E30120A0AEFA}" type="pres">
      <dgm:prSet presAssocID="{DA2E3DCD-EDB8-4DD7-AB25-A3E6027DB90F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4DB87-BD88-4884-889D-68525889CCFA}" type="pres">
      <dgm:prSet presAssocID="{DA2E3DCD-EDB8-4DD7-AB25-A3E6027DB90F}" presName="connSite2" presStyleCnt="0"/>
      <dgm:spPr/>
    </dgm:pt>
    <dgm:pt modelId="{D5DA7E37-326D-4A20-B298-2E5D6AD27864}" type="pres">
      <dgm:prSet presAssocID="{BD2C8F63-98D4-4B0F-8345-5A5ABBD8B2D1}" presName="Name18" presStyleLbl="sibTrans2D1" presStyleIdx="1" presStyleCnt="2"/>
      <dgm:spPr/>
      <dgm:t>
        <a:bodyPr/>
        <a:lstStyle/>
        <a:p>
          <a:endParaRPr lang="en-US"/>
        </a:p>
      </dgm:t>
    </dgm:pt>
    <dgm:pt modelId="{25AA0D71-D31B-40A9-8EF2-4B38AECD2C4B}" type="pres">
      <dgm:prSet presAssocID="{3D543ACC-D54C-44F8-AECD-48E5045D578D}" presName="composite1" presStyleCnt="0"/>
      <dgm:spPr/>
    </dgm:pt>
    <dgm:pt modelId="{54767677-B5DE-4ED2-BAF6-A556CDE6F457}" type="pres">
      <dgm:prSet presAssocID="{3D543ACC-D54C-44F8-AECD-48E5045D578D}" presName="dummyNode1" presStyleLbl="node1" presStyleIdx="1" presStyleCnt="3"/>
      <dgm:spPr/>
    </dgm:pt>
    <dgm:pt modelId="{D07ADEF8-D2C9-4104-B8B8-7E9A3414E9A7}" type="pres">
      <dgm:prSet presAssocID="{3D543ACC-D54C-44F8-AECD-48E5045D578D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703D0-6FB6-4E80-857C-3ED6AD5BFD18}" type="pres">
      <dgm:prSet presAssocID="{3D543ACC-D54C-44F8-AECD-48E5045D578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1BCBE-6BDB-41EE-BA55-A526CA7F8671}" type="pres">
      <dgm:prSet presAssocID="{3D543ACC-D54C-44F8-AECD-48E5045D578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E20F8-A924-42F5-97CA-2A41A2068A4C}" type="pres">
      <dgm:prSet presAssocID="{3D543ACC-D54C-44F8-AECD-48E5045D578D}" presName="connSite1" presStyleCnt="0"/>
      <dgm:spPr/>
    </dgm:pt>
  </dgm:ptLst>
  <dgm:cxnLst>
    <dgm:cxn modelId="{58FE3FEB-DF1F-42FF-A052-E08C95CABD62}" srcId="{DA455A77-5423-414B-8C8A-57C65E175D2A}" destId="{DA2E3DCD-EDB8-4DD7-AB25-A3E6027DB90F}" srcOrd="1" destOrd="0" parTransId="{9CE75542-1394-4C45-AD2E-1A4AD16057A1}" sibTransId="{BD2C8F63-98D4-4B0F-8345-5A5ABBD8B2D1}"/>
    <dgm:cxn modelId="{BFC5A0CB-23CE-4EA3-9E0C-36B9D4ED482C}" type="presOf" srcId="{3D543ACC-D54C-44F8-AECD-48E5045D578D}" destId="{F221BCBE-6BDB-41EE-BA55-A526CA7F8671}" srcOrd="0" destOrd="0" presId="urn:microsoft.com/office/officeart/2005/8/layout/hProcess4"/>
    <dgm:cxn modelId="{A48B79DD-30EA-4AC3-BA45-EA4F9558E8D8}" type="presOf" srcId="{670848AA-BD33-484E-8795-7B402684B6F4}" destId="{BF9478E6-B090-412D-8079-48EC9816FA38}" srcOrd="0" destOrd="1" presId="urn:microsoft.com/office/officeart/2005/8/layout/hProcess4"/>
    <dgm:cxn modelId="{178C5DE5-D110-4AF9-A00F-808B25F593F4}" type="presOf" srcId="{3C55C4A3-F2D5-4374-9DE9-2B7A23BD373B}" destId="{D07ADEF8-D2C9-4104-B8B8-7E9A3414E9A7}" srcOrd="0" destOrd="2" presId="urn:microsoft.com/office/officeart/2005/8/layout/hProcess4"/>
    <dgm:cxn modelId="{166E2DAE-A419-4FC3-9569-039013F63A69}" type="presOf" srcId="{69805283-1203-4D9F-B15D-906F8CEC8D01}" destId="{0DEB3FBE-EEB3-41DD-9201-93CCA19F91D0}" srcOrd="0" destOrd="0" presId="urn:microsoft.com/office/officeart/2005/8/layout/hProcess4"/>
    <dgm:cxn modelId="{1B9AD6E1-2819-4B5C-A1A6-73917A86E6AE}" srcId="{3D543ACC-D54C-44F8-AECD-48E5045D578D}" destId="{423A2FC8-86C2-48E8-9EAA-A1E6DC6AA52A}" srcOrd="1" destOrd="0" parTransId="{5147D110-D8D1-4CEA-976B-47A0322F7CC8}" sibTransId="{58D53313-6FD5-4A38-A662-DFA35CC0E525}"/>
    <dgm:cxn modelId="{4935E7B6-A294-4B93-8E10-A238CDF428A0}" type="presOf" srcId="{DA2E3DCD-EDB8-4DD7-AB25-A3E6027DB90F}" destId="{23BB9FBE-F428-4B39-8CD1-E30120A0AEFA}" srcOrd="0" destOrd="0" presId="urn:microsoft.com/office/officeart/2005/8/layout/hProcess4"/>
    <dgm:cxn modelId="{5998B8C5-8657-4903-98E0-540FDFE1FF65}" srcId="{FFCBCC45-B4EE-480E-AE7C-26838F5A4190}" destId="{9E794E51-1FFE-4B3E-806C-C665F7A20B15}" srcOrd="0" destOrd="0" parTransId="{8148A250-43FB-4CEF-A444-5BC32B279C97}" sibTransId="{45D61CFE-59B3-4BB0-BE0F-CC22ACE21A61}"/>
    <dgm:cxn modelId="{41FD0B87-5186-4614-914D-D12B58290B78}" type="presOf" srcId="{9E794E51-1FFE-4B3E-806C-C665F7A20B15}" destId="{BF9478E6-B090-412D-8079-48EC9816FA38}" srcOrd="0" destOrd="0" presId="urn:microsoft.com/office/officeart/2005/8/layout/hProcess4"/>
    <dgm:cxn modelId="{C7BFD724-AFE5-491E-9B97-300238D2A065}" type="presOf" srcId="{A40AF01F-4F9B-4755-AD29-1A9BBD46EDA5}" destId="{D07ADEF8-D2C9-4104-B8B8-7E9A3414E9A7}" srcOrd="0" destOrd="0" presId="urn:microsoft.com/office/officeart/2005/8/layout/hProcess4"/>
    <dgm:cxn modelId="{6D19F34F-AF43-4BD3-983D-AD855530E843}" type="presOf" srcId="{DA455A77-5423-414B-8C8A-57C65E175D2A}" destId="{9541EDDD-EA4B-47D9-8CBD-C3745AD21875}" srcOrd="0" destOrd="0" presId="urn:microsoft.com/office/officeart/2005/8/layout/hProcess4"/>
    <dgm:cxn modelId="{1914DD15-673C-46F7-969B-D83DC8D6A229}" type="presOf" srcId="{A40AF01F-4F9B-4755-AD29-1A9BBD46EDA5}" destId="{62E703D0-6FB6-4E80-857C-3ED6AD5BFD18}" srcOrd="1" destOrd="0" presId="urn:microsoft.com/office/officeart/2005/8/layout/hProcess4"/>
    <dgm:cxn modelId="{5E2AAA41-AF03-408F-8CF2-0CC68324A0D4}" srcId="{3D543ACC-D54C-44F8-AECD-48E5045D578D}" destId="{A40AF01F-4F9B-4755-AD29-1A9BBD46EDA5}" srcOrd="0" destOrd="0" parTransId="{E28F0DCC-8A9D-4404-8A32-340E2B4AEB00}" sibTransId="{A641B60D-4E09-4037-821C-E4DB055444C4}"/>
    <dgm:cxn modelId="{F5C2E712-7F64-48ED-8E72-64483C16FEF1}" type="presOf" srcId="{BD2C8F63-98D4-4B0F-8345-5A5ABBD8B2D1}" destId="{D5DA7E37-326D-4A20-B298-2E5D6AD27864}" srcOrd="0" destOrd="0" presId="urn:microsoft.com/office/officeart/2005/8/layout/hProcess4"/>
    <dgm:cxn modelId="{211BFC81-B351-4ADA-803D-B45BAED57413}" type="presOf" srcId="{423A2FC8-86C2-48E8-9EAA-A1E6DC6AA52A}" destId="{62E703D0-6FB6-4E80-857C-3ED6AD5BFD18}" srcOrd="1" destOrd="1" presId="urn:microsoft.com/office/officeart/2005/8/layout/hProcess4"/>
    <dgm:cxn modelId="{6B174E89-3E52-41CF-89C7-E497AA5ABF35}" type="presOf" srcId="{FFCBCC45-B4EE-480E-AE7C-26838F5A4190}" destId="{05A4B333-DB2A-446B-B704-A2CC858C0562}" srcOrd="0" destOrd="0" presId="urn:microsoft.com/office/officeart/2005/8/layout/hProcess4"/>
    <dgm:cxn modelId="{054C7872-13E9-425B-B581-DBDCC0DB4220}" type="presOf" srcId="{3C55C4A3-F2D5-4374-9DE9-2B7A23BD373B}" destId="{62E703D0-6FB6-4E80-857C-3ED6AD5BFD18}" srcOrd="1" destOrd="2" presId="urn:microsoft.com/office/officeart/2005/8/layout/hProcess4"/>
    <dgm:cxn modelId="{0B5C6453-4441-419E-892E-100880FCA52E}" srcId="{DA2E3DCD-EDB8-4DD7-AB25-A3E6027DB90F}" destId="{8F1A3140-DCDF-4BF9-9BDA-DE4231DB26C5}" srcOrd="0" destOrd="0" parTransId="{F2963BCD-AB80-465E-B139-670870F33B64}" sibTransId="{FAB4277E-7D89-462B-9761-B1D4394D11F3}"/>
    <dgm:cxn modelId="{BAA88E29-8623-4F42-8DCC-1853DF2FC5F5}" srcId="{3D543ACC-D54C-44F8-AECD-48E5045D578D}" destId="{3C55C4A3-F2D5-4374-9DE9-2B7A23BD373B}" srcOrd="2" destOrd="0" parTransId="{C7D5B675-F3A6-456A-957C-E56E8DF67869}" sibTransId="{3440F588-9C88-4F51-818E-84AA1A9608CF}"/>
    <dgm:cxn modelId="{28274998-9DBC-467B-9F9B-7F9C9C825B67}" srcId="{DA455A77-5423-414B-8C8A-57C65E175D2A}" destId="{3D543ACC-D54C-44F8-AECD-48E5045D578D}" srcOrd="2" destOrd="0" parTransId="{95FB5293-08DD-4A6C-BC7A-F0F3801637DE}" sibTransId="{A4F6C268-CA31-41C9-B151-7872F428BA0A}"/>
    <dgm:cxn modelId="{B9398E99-76D9-456C-8B85-3C7E2022EA4C}" srcId="{FFCBCC45-B4EE-480E-AE7C-26838F5A4190}" destId="{670848AA-BD33-484E-8795-7B402684B6F4}" srcOrd="1" destOrd="0" parTransId="{8005712A-34F8-4BFE-9296-3B105DE4BED4}" sibTransId="{BCAB1523-B4AB-4B4F-8CBB-D1D4DC72B725}"/>
    <dgm:cxn modelId="{F9BBF61F-2129-4D31-B23D-D5B1DAA8CBA8}" type="presOf" srcId="{9E794E51-1FFE-4B3E-806C-C665F7A20B15}" destId="{9659C0BF-0793-4F77-95D3-9192208018F5}" srcOrd="1" destOrd="0" presId="urn:microsoft.com/office/officeart/2005/8/layout/hProcess4"/>
    <dgm:cxn modelId="{E700FBD9-2089-4FC7-A4EE-631E3DE13BD3}" type="presOf" srcId="{423A2FC8-86C2-48E8-9EAA-A1E6DC6AA52A}" destId="{D07ADEF8-D2C9-4104-B8B8-7E9A3414E9A7}" srcOrd="0" destOrd="1" presId="urn:microsoft.com/office/officeart/2005/8/layout/hProcess4"/>
    <dgm:cxn modelId="{5D8458D2-CE14-4159-B126-810EA522C825}" type="presOf" srcId="{670848AA-BD33-484E-8795-7B402684B6F4}" destId="{9659C0BF-0793-4F77-95D3-9192208018F5}" srcOrd="1" destOrd="1" presId="urn:microsoft.com/office/officeart/2005/8/layout/hProcess4"/>
    <dgm:cxn modelId="{C5C6410C-7393-4B8E-8416-CE73B601AF0D}" type="presOf" srcId="{8F1A3140-DCDF-4BF9-9BDA-DE4231DB26C5}" destId="{0E18664B-3518-46E9-99D2-22DEE6B2C185}" srcOrd="0" destOrd="0" presId="urn:microsoft.com/office/officeart/2005/8/layout/hProcess4"/>
    <dgm:cxn modelId="{9B150872-AC82-481B-AA7D-C854588CAFB0}" srcId="{DA455A77-5423-414B-8C8A-57C65E175D2A}" destId="{FFCBCC45-B4EE-480E-AE7C-26838F5A4190}" srcOrd="0" destOrd="0" parTransId="{393B5779-DE00-41A4-A820-434A66F2F462}" sibTransId="{69805283-1203-4D9F-B15D-906F8CEC8D01}"/>
    <dgm:cxn modelId="{5BC72A80-59CC-4558-9D3B-7E1F42BF69D2}" type="presOf" srcId="{8F1A3140-DCDF-4BF9-9BDA-DE4231DB26C5}" destId="{5B4BB112-621C-4804-AE8D-4F7A21FA8A9A}" srcOrd="1" destOrd="0" presId="urn:microsoft.com/office/officeart/2005/8/layout/hProcess4"/>
    <dgm:cxn modelId="{B4F90452-5320-4D0E-BA0A-8346411019AA}" type="presParOf" srcId="{9541EDDD-EA4B-47D9-8CBD-C3745AD21875}" destId="{455487F8-99C9-48BF-A2E3-1DAB50829915}" srcOrd="0" destOrd="0" presId="urn:microsoft.com/office/officeart/2005/8/layout/hProcess4"/>
    <dgm:cxn modelId="{D0154E01-3D4C-4035-A6DE-189C17FE7CD0}" type="presParOf" srcId="{9541EDDD-EA4B-47D9-8CBD-C3745AD21875}" destId="{22A27B5B-1E40-4940-8385-8C5CEDC0F613}" srcOrd="1" destOrd="0" presId="urn:microsoft.com/office/officeart/2005/8/layout/hProcess4"/>
    <dgm:cxn modelId="{175BEC4E-53EA-4C4C-B191-56AFD370FCAA}" type="presParOf" srcId="{9541EDDD-EA4B-47D9-8CBD-C3745AD21875}" destId="{74F57E3B-B49D-4AF6-A627-DAA9DA0A4682}" srcOrd="2" destOrd="0" presId="urn:microsoft.com/office/officeart/2005/8/layout/hProcess4"/>
    <dgm:cxn modelId="{14492AD4-192B-4C1E-9E89-A66FE0C66A66}" type="presParOf" srcId="{74F57E3B-B49D-4AF6-A627-DAA9DA0A4682}" destId="{CD15C13D-F48D-406A-A914-5D0FC9E9A0EE}" srcOrd="0" destOrd="0" presId="urn:microsoft.com/office/officeart/2005/8/layout/hProcess4"/>
    <dgm:cxn modelId="{4E1BC69F-2D51-4800-B5FD-3505139B912D}" type="presParOf" srcId="{CD15C13D-F48D-406A-A914-5D0FC9E9A0EE}" destId="{7338A1FD-72A8-4A3B-A320-5D0B05377FF1}" srcOrd="0" destOrd="0" presId="urn:microsoft.com/office/officeart/2005/8/layout/hProcess4"/>
    <dgm:cxn modelId="{533E77FD-74F6-4129-A996-337600BA0569}" type="presParOf" srcId="{CD15C13D-F48D-406A-A914-5D0FC9E9A0EE}" destId="{BF9478E6-B090-412D-8079-48EC9816FA38}" srcOrd="1" destOrd="0" presId="urn:microsoft.com/office/officeart/2005/8/layout/hProcess4"/>
    <dgm:cxn modelId="{5EF4FDC4-2565-410D-BAF4-D65AD4F7D4E1}" type="presParOf" srcId="{CD15C13D-F48D-406A-A914-5D0FC9E9A0EE}" destId="{9659C0BF-0793-4F77-95D3-9192208018F5}" srcOrd="2" destOrd="0" presId="urn:microsoft.com/office/officeart/2005/8/layout/hProcess4"/>
    <dgm:cxn modelId="{A568ACD4-9AF7-487A-B8F7-F11862502CA8}" type="presParOf" srcId="{CD15C13D-F48D-406A-A914-5D0FC9E9A0EE}" destId="{05A4B333-DB2A-446B-B704-A2CC858C0562}" srcOrd="3" destOrd="0" presId="urn:microsoft.com/office/officeart/2005/8/layout/hProcess4"/>
    <dgm:cxn modelId="{96984B5B-5C52-4E57-9B3A-42BC39F6386D}" type="presParOf" srcId="{CD15C13D-F48D-406A-A914-5D0FC9E9A0EE}" destId="{C6DB30A7-386F-4A5B-9835-5838948C5246}" srcOrd="4" destOrd="0" presId="urn:microsoft.com/office/officeart/2005/8/layout/hProcess4"/>
    <dgm:cxn modelId="{613FA20A-1387-457C-BE65-5801316E5FEC}" type="presParOf" srcId="{74F57E3B-B49D-4AF6-A627-DAA9DA0A4682}" destId="{0DEB3FBE-EEB3-41DD-9201-93CCA19F91D0}" srcOrd="1" destOrd="0" presId="urn:microsoft.com/office/officeart/2005/8/layout/hProcess4"/>
    <dgm:cxn modelId="{B0D4B0D2-5875-459A-97DA-4C8EF246BADD}" type="presParOf" srcId="{74F57E3B-B49D-4AF6-A627-DAA9DA0A4682}" destId="{9A320FA0-3BCC-4BB0-84C9-9F178E87FB8D}" srcOrd="2" destOrd="0" presId="urn:microsoft.com/office/officeart/2005/8/layout/hProcess4"/>
    <dgm:cxn modelId="{D19912A8-9A4B-4EAC-B749-E10C569A1775}" type="presParOf" srcId="{9A320FA0-3BCC-4BB0-84C9-9F178E87FB8D}" destId="{40650E0B-049D-4463-A8C4-2F0DA8A3D8E0}" srcOrd="0" destOrd="0" presId="urn:microsoft.com/office/officeart/2005/8/layout/hProcess4"/>
    <dgm:cxn modelId="{97A0DAB9-BBDB-4992-9F12-C341E131FD27}" type="presParOf" srcId="{9A320FA0-3BCC-4BB0-84C9-9F178E87FB8D}" destId="{0E18664B-3518-46E9-99D2-22DEE6B2C185}" srcOrd="1" destOrd="0" presId="urn:microsoft.com/office/officeart/2005/8/layout/hProcess4"/>
    <dgm:cxn modelId="{1E33B34C-5A6A-4E19-B9F2-F82BEF9AA28B}" type="presParOf" srcId="{9A320FA0-3BCC-4BB0-84C9-9F178E87FB8D}" destId="{5B4BB112-621C-4804-AE8D-4F7A21FA8A9A}" srcOrd="2" destOrd="0" presId="urn:microsoft.com/office/officeart/2005/8/layout/hProcess4"/>
    <dgm:cxn modelId="{506F00F9-070D-4A31-BE99-DFC201A38E16}" type="presParOf" srcId="{9A320FA0-3BCC-4BB0-84C9-9F178E87FB8D}" destId="{23BB9FBE-F428-4B39-8CD1-E30120A0AEFA}" srcOrd="3" destOrd="0" presId="urn:microsoft.com/office/officeart/2005/8/layout/hProcess4"/>
    <dgm:cxn modelId="{F3AF6642-A6E3-43B7-81DB-D9505B59CBAA}" type="presParOf" srcId="{9A320FA0-3BCC-4BB0-84C9-9F178E87FB8D}" destId="{9C64DB87-BD88-4884-889D-68525889CCFA}" srcOrd="4" destOrd="0" presId="urn:microsoft.com/office/officeart/2005/8/layout/hProcess4"/>
    <dgm:cxn modelId="{23D0AAA5-F1EC-487F-A41C-B410DD3116A7}" type="presParOf" srcId="{74F57E3B-B49D-4AF6-A627-DAA9DA0A4682}" destId="{D5DA7E37-326D-4A20-B298-2E5D6AD27864}" srcOrd="3" destOrd="0" presId="urn:microsoft.com/office/officeart/2005/8/layout/hProcess4"/>
    <dgm:cxn modelId="{95A8C23E-5E34-4F6D-8242-5E4049897081}" type="presParOf" srcId="{74F57E3B-B49D-4AF6-A627-DAA9DA0A4682}" destId="{25AA0D71-D31B-40A9-8EF2-4B38AECD2C4B}" srcOrd="4" destOrd="0" presId="urn:microsoft.com/office/officeart/2005/8/layout/hProcess4"/>
    <dgm:cxn modelId="{6380F24C-B499-44B5-9E61-5C496573DA7D}" type="presParOf" srcId="{25AA0D71-D31B-40A9-8EF2-4B38AECD2C4B}" destId="{54767677-B5DE-4ED2-BAF6-A556CDE6F457}" srcOrd="0" destOrd="0" presId="urn:microsoft.com/office/officeart/2005/8/layout/hProcess4"/>
    <dgm:cxn modelId="{AC6353AD-27FF-46C1-BCA5-86D573CEB7B2}" type="presParOf" srcId="{25AA0D71-D31B-40A9-8EF2-4B38AECD2C4B}" destId="{D07ADEF8-D2C9-4104-B8B8-7E9A3414E9A7}" srcOrd="1" destOrd="0" presId="urn:microsoft.com/office/officeart/2005/8/layout/hProcess4"/>
    <dgm:cxn modelId="{49312A53-F910-4631-BF97-B4618C203E4C}" type="presParOf" srcId="{25AA0D71-D31B-40A9-8EF2-4B38AECD2C4B}" destId="{62E703D0-6FB6-4E80-857C-3ED6AD5BFD18}" srcOrd="2" destOrd="0" presId="urn:microsoft.com/office/officeart/2005/8/layout/hProcess4"/>
    <dgm:cxn modelId="{0C688EFD-9B7C-4AD8-86F8-F18C2C57D314}" type="presParOf" srcId="{25AA0D71-D31B-40A9-8EF2-4B38AECD2C4B}" destId="{F221BCBE-6BDB-41EE-BA55-A526CA7F8671}" srcOrd="3" destOrd="0" presId="urn:microsoft.com/office/officeart/2005/8/layout/hProcess4"/>
    <dgm:cxn modelId="{D9CBC66A-95FB-4ED1-986E-259622938373}" type="presParOf" srcId="{25AA0D71-D31B-40A9-8EF2-4B38AECD2C4B}" destId="{B7FE20F8-A924-42F5-97CA-2A41A2068A4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455A77-5423-414B-8C8A-57C65E175D2A}" type="doc">
      <dgm:prSet loTypeId="urn:microsoft.com/office/officeart/2005/8/layout/hProcess4" loCatId="process" qsTypeId="urn:microsoft.com/office/officeart/2005/8/quickstyle/simple1#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543ACC-D54C-44F8-AECD-48E5045D578D}">
      <dgm:prSet phldrT="[Text]"/>
      <dgm:spPr>
        <a:solidFill>
          <a:srgbClr val="9BBB59"/>
        </a:solidFill>
      </dgm:spPr>
      <dgm:t>
        <a:bodyPr/>
        <a:lstStyle/>
        <a:p>
          <a:r>
            <a:rPr lang="bg-BG" b="1" dirty="0" smtClean="0">
              <a:latin typeface="Roboto" panose="02000000000000000000" pitchFamily="2" charset="0"/>
            </a:rPr>
            <a:t>Азотен оксид</a:t>
          </a:r>
          <a:endParaRPr lang="en-US" b="1" dirty="0">
            <a:latin typeface="Roboto" panose="02000000000000000000" pitchFamily="2" charset="0"/>
          </a:endParaRPr>
        </a:p>
      </dgm:t>
    </dgm:pt>
    <dgm:pt modelId="{95FB5293-08DD-4A6C-BC7A-F0F3801637DE}" type="parTrans" cxnId="{28274998-9DBC-467B-9F9B-7F9C9C825B67}">
      <dgm:prSet/>
      <dgm:spPr/>
      <dgm:t>
        <a:bodyPr/>
        <a:lstStyle/>
        <a:p>
          <a:endParaRPr lang="en-US"/>
        </a:p>
      </dgm:t>
    </dgm:pt>
    <dgm:pt modelId="{A4F6C268-CA31-41C9-B151-7872F428BA0A}" type="sibTrans" cxnId="{28274998-9DBC-467B-9F9B-7F9C9C825B67}">
      <dgm:prSet/>
      <dgm:spPr/>
      <dgm:t>
        <a:bodyPr/>
        <a:lstStyle/>
        <a:p>
          <a:endParaRPr lang="en-US"/>
        </a:p>
      </dgm:t>
    </dgm:pt>
    <dgm:pt modelId="{A40AF01F-4F9B-4755-AD29-1A9BBD46EDA5}">
      <dgm:prSet phldrT="[Text]"/>
      <dgm:spPr>
        <a:ln>
          <a:solidFill>
            <a:srgbClr val="9BBB59"/>
          </a:solidFill>
        </a:ln>
      </dgm:spPr>
      <dgm:t>
        <a:bodyPr/>
        <a:lstStyle/>
        <a:p>
          <a:r>
            <a:rPr lang="bg-BG" dirty="0" smtClean="0">
              <a:latin typeface="Roboto" panose="02000000000000000000" pitchFamily="2" charset="0"/>
            </a:rPr>
            <a:t>Сърдечно здраве</a:t>
          </a:r>
          <a:endParaRPr lang="en-US" dirty="0">
            <a:latin typeface="Roboto" panose="02000000000000000000" pitchFamily="2" charset="0"/>
          </a:endParaRPr>
        </a:p>
      </dgm:t>
    </dgm:pt>
    <dgm:pt modelId="{E28F0DCC-8A9D-4404-8A32-340E2B4AEB00}" type="parTrans" cxnId="{5E2AAA41-AF03-408F-8CF2-0CC68324A0D4}">
      <dgm:prSet/>
      <dgm:spPr/>
      <dgm:t>
        <a:bodyPr/>
        <a:lstStyle/>
        <a:p>
          <a:endParaRPr lang="en-US"/>
        </a:p>
      </dgm:t>
    </dgm:pt>
    <dgm:pt modelId="{A641B60D-4E09-4037-821C-E4DB055444C4}" type="sibTrans" cxnId="{5E2AAA41-AF03-408F-8CF2-0CC68324A0D4}">
      <dgm:prSet/>
      <dgm:spPr/>
      <dgm:t>
        <a:bodyPr/>
        <a:lstStyle/>
        <a:p>
          <a:endParaRPr lang="en-US"/>
        </a:p>
      </dgm:t>
    </dgm:pt>
    <dgm:pt modelId="{17C520FD-A98B-495B-9B49-58864F0F568F}">
      <dgm:prSet phldrT="[Text]"/>
      <dgm:spPr>
        <a:ln>
          <a:solidFill>
            <a:srgbClr val="9BBB59"/>
          </a:solidFill>
        </a:ln>
      </dgm:spPr>
      <dgm:t>
        <a:bodyPr/>
        <a:lstStyle/>
        <a:p>
          <a:r>
            <a:rPr lang="bg-BG" dirty="0" smtClean="0">
              <a:latin typeface="Roboto" panose="02000000000000000000" pitchFamily="2" charset="0"/>
            </a:rPr>
            <a:t>Кръвообращение</a:t>
          </a:r>
          <a:endParaRPr lang="en-US" dirty="0">
            <a:latin typeface="Roboto" panose="02000000000000000000" pitchFamily="2" charset="0"/>
          </a:endParaRPr>
        </a:p>
      </dgm:t>
    </dgm:pt>
    <dgm:pt modelId="{CB1E9A51-D878-470C-BDA7-87F87ECDC7C0}" type="parTrans" cxnId="{F9FD5F25-3A3C-4A2E-B996-7D6819BE5271}">
      <dgm:prSet/>
      <dgm:spPr/>
      <dgm:t>
        <a:bodyPr/>
        <a:lstStyle/>
        <a:p>
          <a:endParaRPr lang="en-US"/>
        </a:p>
      </dgm:t>
    </dgm:pt>
    <dgm:pt modelId="{4C3320FE-6433-41AB-8B9E-A42FF2C2F202}" type="sibTrans" cxnId="{F9FD5F25-3A3C-4A2E-B996-7D6819BE5271}">
      <dgm:prSet/>
      <dgm:spPr/>
      <dgm:t>
        <a:bodyPr/>
        <a:lstStyle/>
        <a:p>
          <a:endParaRPr lang="en-US"/>
        </a:p>
      </dgm:t>
    </dgm:pt>
    <dgm:pt modelId="{51B45FAC-21AC-43A9-8921-95CD1D11C885}">
      <dgm:prSet phldrT="[Text]"/>
      <dgm:spPr>
        <a:ln>
          <a:solidFill>
            <a:srgbClr val="9BBB59"/>
          </a:solidFill>
        </a:ln>
      </dgm:spPr>
      <dgm:t>
        <a:bodyPr/>
        <a:lstStyle/>
        <a:p>
          <a:r>
            <a:rPr lang="bg-BG" dirty="0" err="1" smtClean="0">
              <a:latin typeface="Roboto" panose="02000000000000000000" pitchFamily="2" charset="0"/>
            </a:rPr>
            <a:t>Съдоразширяване</a:t>
          </a:r>
          <a:endParaRPr lang="en-US" dirty="0">
            <a:latin typeface="Roboto" panose="02000000000000000000" pitchFamily="2" charset="0"/>
          </a:endParaRPr>
        </a:p>
      </dgm:t>
    </dgm:pt>
    <dgm:pt modelId="{4D65BAC0-9FA6-49EB-A66F-38F4853C7775}" type="parTrans" cxnId="{D2EA8AE3-C343-4FD2-B4BD-E74A4C9A5F74}">
      <dgm:prSet/>
      <dgm:spPr/>
      <dgm:t>
        <a:bodyPr/>
        <a:lstStyle/>
        <a:p>
          <a:endParaRPr lang="en-US"/>
        </a:p>
      </dgm:t>
    </dgm:pt>
    <dgm:pt modelId="{D0555D0E-0CCB-4956-B723-FAFE277267BC}" type="sibTrans" cxnId="{D2EA8AE3-C343-4FD2-B4BD-E74A4C9A5F74}">
      <dgm:prSet/>
      <dgm:spPr/>
      <dgm:t>
        <a:bodyPr/>
        <a:lstStyle/>
        <a:p>
          <a:endParaRPr lang="en-US"/>
        </a:p>
      </dgm:t>
    </dgm:pt>
    <dgm:pt modelId="{DA2E3DCD-EDB8-4DD7-AB25-A3E6027DB90F}">
      <dgm:prSet phldrT="[Text]" custT="1"/>
      <dgm:spPr/>
      <dgm:t>
        <a:bodyPr/>
        <a:lstStyle/>
        <a:p>
          <a:r>
            <a:rPr lang="bg-BG" sz="4800" b="1" dirty="0" err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latin typeface="Roboto" panose="02000000000000000000" pitchFamily="2" charset="0"/>
            </a:rPr>
            <a:t>Арги</a:t>
          </a:r>
          <a:r>
            <a:rPr lang="en-US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latin typeface="Roboto" panose="02000000000000000000" pitchFamily="2" charset="0"/>
            </a:rPr>
            <a:t> </a:t>
          </a:r>
          <a:r>
            <a:rPr lang="en-US" sz="4800" dirty="0" smtClean="0">
              <a:latin typeface="Roboto" panose="02000000000000000000" pitchFamily="2" charset="0"/>
            </a:rPr>
            <a:t>+</a:t>
          </a:r>
          <a:endParaRPr lang="en-US" sz="4800" dirty="0">
            <a:latin typeface="Roboto" panose="02000000000000000000" pitchFamily="2" charset="0"/>
          </a:endParaRPr>
        </a:p>
      </dgm:t>
    </dgm:pt>
    <dgm:pt modelId="{BD2C8F63-98D4-4B0F-8345-5A5ABBD8B2D1}" type="sibTrans" cxnId="{58FE3FEB-DF1F-42FF-A052-E08C95CABD62}">
      <dgm:prSet/>
      <dgm:spPr/>
      <dgm:t>
        <a:bodyPr/>
        <a:lstStyle/>
        <a:p>
          <a:endParaRPr lang="en-US"/>
        </a:p>
      </dgm:t>
    </dgm:pt>
    <dgm:pt modelId="{9CE75542-1394-4C45-AD2E-1A4AD16057A1}" type="parTrans" cxnId="{58FE3FEB-DF1F-42FF-A052-E08C95CABD62}">
      <dgm:prSet/>
      <dgm:spPr/>
      <dgm:t>
        <a:bodyPr/>
        <a:lstStyle/>
        <a:p>
          <a:endParaRPr lang="en-US"/>
        </a:p>
      </dgm:t>
    </dgm:pt>
    <dgm:pt modelId="{3CBE3182-D0E4-4CFE-98CC-3D05FD0518E3}">
      <dgm:prSet phldrT="[Text]"/>
      <dgm:spPr/>
      <dgm:t>
        <a:bodyPr/>
        <a:lstStyle/>
        <a:p>
          <a:r>
            <a:rPr lang="bg-BG" sz="1900" dirty="0" smtClean="0">
              <a:latin typeface="Roboto" panose="02000000000000000000" pitchFamily="2" charset="0"/>
            </a:rPr>
            <a:t>Витамини</a:t>
          </a:r>
          <a:endParaRPr lang="en-US" sz="1900" dirty="0">
            <a:latin typeface="Roboto" panose="02000000000000000000" pitchFamily="2" charset="0"/>
          </a:endParaRPr>
        </a:p>
      </dgm:t>
    </dgm:pt>
    <dgm:pt modelId="{0449D397-8D66-48F8-B51B-E87556447A3D}" type="parTrans" cxnId="{FAED8B20-FAE7-4EF1-8C93-083B58D69A37}">
      <dgm:prSet/>
      <dgm:spPr/>
      <dgm:t>
        <a:bodyPr/>
        <a:lstStyle/>
        <a:p>
          <a:endParaRPr lang="en-US"/>
        </a:p>
      </dgm:t>
    </dgm:pt>
    <dgm:pt modelId="{0C9EAD6C-C61D-4C12-B8F4-49D3C36D7E9B}" type="sibTrans" cxnId="{FAED8B20-FAE7-4EF1-8C93-083B58D69A37}">
      <dgm:prSet/>
      <dgm:spPr/>
      <dgm:t>
        <a:bodyPr/>
        <a:lstStyle/>
        <a:p>
          <a:endParaRPr lang="en-US"/>
        </a:p>
      </dgm:t>
    </dgm:pt>
    <dgm:pt modelId="{42F7F10C-5D4C-437B-BB71-39920E640EC2}">
      <dgm:prSet phldrT="[Text]"/>
      <dgm:spPr/>
      <dgm:t>
        <a:bodyPr/>
        <a:lstStyle/>
        <a:p>
          <a:r>
            <a:rPr lang="bg-BG" sz="1900" dirty="0" smtClean="0">
              <a:latin typeface="Roboto" panose="02000000000000000000" pitchFamily="2" charset="0"/>
            </a:rPr>
            <a:t>Плодов микс</a:t>
          </a:r>
          <a:endParaRPr lang="en-US" sz="1900" dirty="0">
            <a:latin typeface="Roboto" panose="02000000000000000000" pitchFamily="2" charset="0"/>
          </a:endParaRPr>
        </a:p>
      </dgm:t>
    </dgm:pt>
    <dgm:pt modelId="{B0933C41-0465-4EFE-BD4F-3E137531D81D}" type="parTrans" cxnId="{DF88D077-30C5-4066-8CD4-851B07BA6CF9}">
      <dgm:prSet/>
      <dgm:spPr/>
      <dgm:t>
        <a:bodyPr/>
        <a:lstStyle/>
        <a:p>
          <a:endParaRPr lang="en-US"/>
        </a:p>
      </dgm:t>
    </dgm:pt>
    <dgm:pt modelId="{88A634FE-5E5F-40DE-954A-66E06CA21FE1}" type="sibTrans" cxnId="{DF88D077-30C5-4066-8CD4-851B07BA6CF9}">
      <dgm:prSet/>
      <dgm:spPr/>
      <dgm:t>
        <a:bodyPr/>
        <a:lstStyle/>
        <a:p>
          <a:endParaRPr lang="en-US"/>
        </a:p>
      </dgm:t>
    </dgm:pt>
    <dgm:pt modelId="{E28DA5BB-56B3-47EE-AFFA-14FA54E9EE24}">
      <dgm:prSet phldrT="[Text]" custT="1"/>
      <dgm:spPr/>
      <dgm:t>
        <a:bodyPr/>
        <a:lstStyle/>
        <a:p>
          <a:endParaRPr lang="en-US" sz="2000" dirty="0">
            <a:latin typeface="Roboto" panose="02000000000000000000" pitchFamily="2" charset="0"/>
          </a:endParaRPr>
        </a:p>
      </dgm:t>
    </dgm:pt>
    <dgm:pt modelId="{CBC074A1-6590-470D-A15E-1AB790FB57FB}" type="parTrans" cxnId="{37AB7CA1-CC43-4D1B-B70A-12C64E3A5F55}">
      <dgm:prSet/>
      <dgm:spPr/>
      <dgm:t>
        <a:bodyPr/>
        <a:lstStyle/>
        <a:p>
          <a:endParaRPr lang="bg-BG"/>
        </a:p>
      </dgm:t>
    </dgm:pt>
    <dgm:pt modelId="{F7ECCD61-264B-43F8-81EE-ECC0ED6D9217}" type="sibTrans" cxnId="{37AB7CA1-CC43-4D1B-B70A-12C64E3A5F55}">
      <dgm:prSet/>
      <dgm:spPr/>
      <dgm:t>
        <a:bodyPr/>
        <a:lstStyle/>
        <a:p>
          <a:endParaRPr lang="bg-BG"/>
        </a:p>
      </dgm:t>
    </dgm:pt>
    <dgm:pt modelId="{33B10D52-C5F5-4C19-B35B-151F87FF9354}">
      <dgm:prSet phldrT="[Text]"/>
      <dgm:spPr/>
      <dgm:t>
        <a:bodyPr/>
        <a:lstStyle/>
        <a:p>
          <a:r>
            <a:rPr lang="bg-BG" sz="1900" dirty="0" smtClean="0">
              <a:latin typeface="Roboto" panose="02000000000000000000" pitchFamily="2" charset="0"/>
            </a:rPr>
            <a:t>Чист </a:t>
          </a:r>
          <a:r>
            <a:rPr lang="bg-BG" sz="1900" dirty="0" err="1" smtClean="0">
              <a:latin typeface="Roboto" panose="02000000000000000000" pitchFamily="2" charset="0"/>
            </a:rPr>
            <a:t>аргинин</a:t>
          </a:r>
          <a:endParaRPr lang="en-US" sz="1900" dirty="0">
            <a:latin typeface="Roboto" panose="02000000000000000000" pitchFamily="2" charset="0"/>
          </a:endParaRPr>
        </a:p>
      </dgm:t>
    </dgm:pt>
    <dgm:pt modelId="{29280548-BBEB-4236-A30E-6DD164D1F9DE}" type="parTrans" cxnId="{171BB0D5-50B4-47B6-8A21-2DAD9E405C2B}">
      <dgm:prSet/>
      <dgm:spPr/>
      <dgm:t>
        <a:bodyPr/>
        <a:lstStyle/>
        <a:p>
          <a:endParaRPr lang="bg-BG"/>
        </a:p>
      </dgm:t>
    </dgm:pt>
    <dgm:pt modelId="{5EDFD99C-E912-4D96-B4B6-93AEA8C0C7EC}" type="sibTrans" cxnId="{171BB0D5-50B4-47B6-8A21-2DAD9E405C2B}">
      <dgm:prSet/>
      <dgm:spPr/>
      <dgm:t>
        <a:bodyPr/>
        <a:lstStyle/>
        <a:p>
          <a:endParaRPr lang="bg-BG"/>
        </a:p>
      </dgm:t>
    </dgm:pt>
    <dgm:pt modelId="{9541EDDD-EA4B-47D9-8CBD-C3745AD21875}" type="pres">
      <dgm:prSet presAssocID="{DA455A77-5423-414B-8C8A-57C65E175D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5487F8-99C9-48BF-A2E3-1DAB50829915}" type="pres">
      <dgm:prSet presAssocID="{DA455A77-5423-414B-8C8A-57C65E175D2A}" presName="tSp" presStyleCnt="0"/>
      <dgm:spPr/>
    </dgm:pt>
    <dgm:pt modelId="{22A27B5B-1E40-4940-8385-8C5CEDC0F613}" type="pres">
      <dgm:prSet presAssocID="{DA455A77-5423-414B-8C8A-57C65E175D2A}" presName="bSp" presStyleCnt="0"/>
      <dgm:spPr/>
    </dgm:pt>
    <dgm:pt modelId="{74F57E3B-B49D-4AF6-A627-DAA9DA0A4682}" type="pres">
      <dgm:prSet presAssocID="{DA455A77-5423-414B-8C8A-57C65E175D2A}" presName="process" presStyleCnt="0"/>
      <dgm:spPr/>
    </dgm:pt>
    <dgm:pt modelId="{DB7B656D-4C6E-45F3-9B6A-00EB5EEA08AB}" type="pres">
      <dgm:prSet presAssocID="{DA2E3DCD-EDB8-4DD7-AB25-A3E6027DB90F}" presName="composite1" presStyleCnt="0"/>
      <dgm:spPr/>
    </dgm:pt>
    <dgm:pt modelId="{2745E97E-62FE-4A06-8405-C11EB2EBD7AE}" type="pres">
      <dgm:prSet presAssocID="{DA2E3DCD-EDB8-4DD7-AB25-A3E6027DB90F}" presName="dummyNode1" presStyleLbl="node1" presStyleIdx="0" presStyleCnt="2"/>
      <dgm:spPr/>
    </dgm:pt>
    <dgm:pt modelId="{160A1EFA-0075-4744-8DF6-0BE6F2DEDC3B}" type="pres">
      <dgm:prSet presAssocID="{DA2E3DCD-EDB8-4DD7-AB25-A3E6027DB90F}" presName="childNode1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8392FB-FB1A-4D7C-BB64-969E29B571C8}" type="pres">
      <dgm:prSet presAssocID="{DA2E3DCD-EDB8-4DD7-AB25-A3E6027DB90F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D2485-EAE3-4C39-80A1-37A9EF47D063}" type="pres">
      <dgm:prSet presAssocID="{DA2E3DCD-EDB8-4DD7-AB25-A3E6027DB90F}" presName="parentNode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861ED-2945-44D7-AC06-27C4F732CBA9}" type="pres">
      <dgm:prSet presAssocID="{DA2E3DCD-EDB8-4DD7-AB25-A3E6027DB90F}" presName="connSite1" presStyleCnt="0"/>
      <dgm:spPr/>
    </dgm:pt>
    <dgm:pt modelId="{F5594827-8F40-4D71-ABFE-6C740D1BEA52}" type="pres">
      <dgm:prSet presAssocID="{BD2C8F63-98D4-4B0F-8345-5A5ABBD8B2D1}" presName="Name9" presStyleLbl="sibTrans2D1" presStyleIdx="0" presStyleCnt="1"/>
      <dgm:spPr/>
      <dgm:t>
        <a:bodyPr/>
        <a:lstStyle/>
        <a:p>
          <a:endParaRPr lang="en-US"/>
        </a:p>
      </dgm:t>
    </dgm:pt>
    <dgm:pt modelId="{0C462F84-F55D-4EE2-BDBE-B357100528FE}" type="pres">
      <dgm:prSet presAssocID="{3D543ACC-D54C-44F8-AECD-48E5045D578D}" presName="composite2" presStyleCnt="0"/>
      <dgm:spPr/>
    </dgm:pt>
    <dgm:pt modelId="{29E1FE80-4470-4CC9-A769-11C7BE3FEFAD}" type="pres">
      <dgm:prSet presAssocID="{3D543ACC-D54C-44F8-AECD-48E5045D578D}" presName="dummyNode2" presStyleLbl="node1" presStyleIdx="0" presStyleCnt="2"/>
      <dgm:spPr/>
    </dgm:pt>
    <dgm:pt modelId="{84244031-C01D-4571-A25C-97EFF0BEE7E6}" type="pres">
      <dgm:prSet presAssocID="{3D543ACC-D54C-44F8-AECD-48E5045D578D}" presName="childNode2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4C555-5246-4CB9-B072-4793F19DFE8A}" type="pres">
      <dgm:prSet presAssocID="{3D543ACC-D54C-44F8-AECD-48E5045D578D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C03AC0-FECB-4F23-8226-4901B62A0B75}" type="pres">
      <dgm:prSet presAssocID="{3D543ACC-D54C-44F8-AECD-48E5045D578D}" presName="parentNode2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CD5FE-7E64-426E-8B4F-3410D03F4326}" type="pres">
      <dgm:prSet presAssocID="{3D543ACC-D54C-44F8-AECD-48E5045D578D}" presName="connSite2" presStyleCnt="0"/>
      <dgm:spPr/>
    </dgm:pt>
  </dgm:ptLst>
  <dgm:cxnLst>
    <dgm:cxn modelId="{19145706-C1C3-41E8-A162-37370882AC25}" type="presOf" srcId="{3CBE3182-D0E4-4CFE-98CC-3D05FD0518E3}" destId="{160A1EFA-0075-4744-8DF6-0BE6F2DEDC3B}" srcOrd="0" destOrd="2" presId="urn:microsoft.com/office/officeart/2005/8/layout/hProcess4"/>
    <dgm:cxn modelId="{4D0ADFBE-73D5-4A55-89EF-9F122219C976}" type="presOf" srcId="{51B45FAC-21AC-43A9-8921-95CD1D11C885}" destId="{B7A4C555-5246-4CB9-B072-4793F19DFE8A}" srcOrd="1" destOrd="2" presId="urn:microsoft.com/office/officeart/2005/8/layout/hProcess4"/>
    <dgm:cxn modelId="{6995BFEB-372C-4A68-808A-F8866EE306B1}" type="presOf" srcId="{17C520FD-A98B-495B-9B49-58864F0F568F}" destId="{B7A4C555-5246-4CB9-B072-4793F19DFE8A}" srcOrd="1" destOrd="1" presId="urn:microsoft.com/office/officeart/2005/8/layout/hProcess4"/>
    <dgm:cxn modelId="{58FE3FEB-DF1F-42FF-A052-E08C95CABD62}" srcId="{DA455A77-5423-414B-8C8A-57C65E175D2A}" destId="{DA2E3DCD-EDB8-4DD7-AB25-A3E6027DB90F}" srcOrd="0" destOrd="0" parTransId="{9CE75542-1394-4C45-AD2E-1A4AD16057A1}" sibTransId="{BD2C8F63-98D4-4B0F-8345-5A5ABBD8B2D1}"/>
    <dgm:cxn modelId="{0777AF60-B802-45C8-8813-359D0B6D6527}" type="presOf" srcId="{A40AF01F-4F9B-4755-AD29-1A9BBD46EDA5}" destId="{B7A4C555-5246-4CB9-B072-4793F19DFE8A}" srcOrd="1" destOrd="0" presId="urn:microsoft.com/office/officeart/2005/8/layout/hProcess4"/>
    <dgm:cxn modelId="{FFCD0054-6616-4E72-A387-16585BCFBA36}" type="presOf" srcId="{A40AF01F-4F9B-4755-AD29-1A9BBD46EDA5}" destId="{84244031-C01D-4571-A25C-97EFF0BEE7E6}" srcOrd="0" destOrd="0" presId="urn:microsoft.com/office/officeart/2005/8/layout/hProcess4"/>
    <dgm:cxn modelId="{88C35F14-DCA7-44E4-B378-AF7E7549DD3D}" type="presOf" srcId="{42F7F10C-5D4C-437B-BB71-39920E640EC2}" destId="{D68392FB-FB1A-4D7C-BB64-969E29B571C8}" srcOrd="1" destOrd="3" presId="urn:microsoft.com/office/officeart/2005/8/layout/hProcess4"/>
    <dgm:cxn modelId="{F9FD5F25-3A3C-4A2E-B996-7D6819BE5271}" srcId="{3D543ACC-D54C-44F8-AECD-48E5045D578D}" destId="{17C520FD-A98B-495B-9B49-58864F0F568F}" srcOrd="1" destOrd="0" parTransId="{CB1E9A51-D878-470C-BDA7-87F87ECDC7C0}" sibTransId="{4C3320FE-6433-41AB-8B9E-A42FF2C2F202}"/>
    <dgm:cxn modelId="{EAB55777-7A18-4ABD-8251-D745F2C3A6C1}" type="presOf" srcId="{42F7F10C-5D4C-437B-BB71-39920E640EC2}" destId="{160A1EFA-0075-4744-8DF6-0BE6F2DEDC3B}" srcOrd="0" destOrd="3" presId="urn:microsoft.com/office/officeart/2005/8/layout/hProcess4"/>
    <dgm:cxn modelId="{D2EA8AE3-C343-4FD2-B4BD-E74A4C9A5F74}" srcId="{3D543ACC-D54C-44F8-AECD-48E5045D578D}" destId="{51B45FAC-21AC-43A9-8921-95CD1D11C885}" srcOrd="2" destOrd="0" parTransId="{4D65BAC0-9FA6-49EB-A66F-38F4853C7775}" sibTransId="{D0555D0E-0CCB-4956-B723-FAFE277267BC}"/>
    <dgm:cxn modelId="{5F8A2C0B-A501-4F1C-A75E-BBF5047E7E44}" type="presOf" srcId="{33B10D52-C5F5-4C19-B35B-151F87FF9354}" destId="{160A1EFA-0075-4744-8DF6-0BE6F2DEDC3B}" srcOrd="0" destOrd="1" presId="urn:microsoft.com/office/officeart/2005/8/layout/hProcess4"/>
    <dgm:cxn modelId="{AB0B6857-2371-400D-87E4-D5245CDABAEB}" type="presOf" srcId="{BD2C8F63-98D4-4B0F-8345-5A5ABBD8B2D1}" destId="{F5594827-8F40-4D71-ABFE-6C740D1BEA52}" srcOrd="0" destOrd="0" presId="urn:microsoft.com/office/officeart/2005/8/layout/hProcess4"/>
    <dgm:cxn modelId="{6B19EF9A-6E52-42B6-8360-A0CD93AE3745}" type="presOf" srcId="{17C520FD-A98B-495B-9B49-58864F0F568F}" destId="{84244031-C01D-4571-A25C-97EFF0BEE7E6}" srcOrd="0" destOrd="1" presId="urn:microsoft.com/office/officeart/2005/8/layout/hProcess4"/>
    <dgm:cxn modelId="{E29B80C1-77D2-4949-9019-93DC17E79F68}" type="presOf" srcId="{DA455A77-5423-414B-8C8A-57C65E175D2A}" destId="{9541EDDD-EA4B-47D9-8CBD-C3745AD21875}" srcOrd="0" destOrd="0" presId="urn:microsoft.com/office/officeart/2005/8/layout/hProcess4"/>
    <dgm:cxn modelId="{5E2AAA41-AF03-408F-8CF2-0CC68324A0D4}" srcId="{3D543ACC-D54C-44F8-AECD-48E5045D578D}" destId="{A40AF01F-4F9B-4755-AD29-1A9BBD46EDA5}" srcOrd="0" destOrd="0" parTransId="{E28F0DCC-8A9D-4404-8A32-340E2B4AEB00}" sibTransId="{A641B60D-4E09-4037-821C-E4DB055444C4}"/>
    <dgm:cxn modelId="{8D3CE80F-8C33-41A6-A1F3-8C977E45DAD2}" type="presOf" srcId="{3D543ACC-D54C-44F8-AECD-48E5045D578D}" destId="{5FC03AC0-FECB-4F23-8226-4901B62A0B75}" srcOrd="0" destOrd="0" presId="urn:microsoft.com/office/officeart/2005/8/layout/hProcess4"/>
    <dgm:cxn modelId="{171BB0D5-50B4-47B6-8A21-2DAD9E405C2B}" srcId="{DA2E3DCD-EDB8-4DD7-AB25-A3E6027DB90F}" destId="{33B10D52-C5F5-4C19-B35B-151F87FF9354}" srcOrd="1" destOrd="0" parTransId="{29280548-BBEB-4236-A30E-6DD164D1F9DE}" sibTransId="{5EDFD99C-E912-4D96-B4B6-93AEA8C0C7EC}"/>
    <dgm:cxn modelId="{37AB7CA1-CC43-4D1B-B70A-12C64E3A5F55}" srcId="{DA2E3DCD-EDB8-4DD7-AB25-A3E6027DB90F}" destId="{E28DA5BB-56B3-47EE-AFFA-14FA54E9EE24}" srcOrd="0" destOrd="0" parTransId="{CBC074A1-6590-470D-A15E-1AB790FB57FB}" sibTransId="{F7ECCD61-264B-43F8-81EE-ECC0ED6D9217}"/>
    <dgm:cxn modelId="{15114BA0-3CFE-4DC7-A883-8E486A36FD7C}" type="presOf" srcId="{E28DA5BB-56B3-47EE-AFFA-14FA54E9EE24}" destId="{D68392FB-FB1A-4D7C-BB64-969E29B571C8}" srcOrd="1" destOrd="0" presId="urn:microsoft.com/office/officeart/2005/8/layout/hProcess4"/>
    <dgm:cxn modelId="{DF88D077-30C5-4066-8CD4-851B07BA6CF9}" srcId="{DA2E3DCD-EDB8-4DD7-AB25-A3E6027DB90F}" destId="{42F7F10C-5D4C-437B-BB71-39920E640EC2}" srcOrd="3" destOrd="0" parTransId="{B0933C41-0465-4EFE-BD4F-3E137531D81D}" sibTransId="{88A634FE-5E5F-40DE-954A-66E06CA21FE1}"/>
    <dgm:cxn modelId="{AF07FFCE-3C84-4BBE-84B1-DBAE66ADCAE4}" type="presOf" srcId="{33B10D52-C5F5-4C19-B35B-151F87FF9354}" destId="{D68392FB-FB1A-4D7C-BB64-969E29B571C8}" srcOrd="1" destOrd="1" presId="urn:microsoft.com/office/officeart/2005/8/layout/hProcess4"/>
    <dgm:cxn modelId="{D945CF92-EB14-4785-A8BA-D78BD02040B7}" type="presOf" srcId="{E28DA5BB-56B3-47EE-AFFA-14FA54E9EE24}" destId="{160A1EFA-0075-4744-8DF6-0BE6F2DEDC3B}" srcOrd="0" destOrd="0" presId="urn:microsoft.com/office/officeart/2005/8/layout/hProcess4"/>
    <dgm:cxn modelId="{7B1AD312-B18A-4D95-8F6B-DC920E6E23FD}" type="presOf" srcId="{3CBE3182-D0E4-4CFE-98CC-3D05FD0518E3}" destId="{D68392FB-FB1A-4D7C-BB64-969E29B571C8}" srcOrd="1" destOrd="2" presId="urn:microsoft.com/office/officeart/2005/8/layout/hProcess4"/>
    <dgm:cxn modelId="{1EF25682-5164-445A-A30A-B6074D2F881B}" type="presOf" srcId="{DA2E3DCD-EDB8-4DD7-AB25-A3E6027DB90F}" destId="{4B6D2485-EAE3-4C39-80A1-37A9EF47D063}" srcOrd="0" destOrd="0" presId="urn:microsoft.com/office/officeart/2005/8/layout/hProcess4"/>
    <dgm:cxn modelId="{28274998-9DBC-467B-9F9B-7F9C9C825B67}" srcId="{DA455A77-5423-414B-8C8A-57C65E175D2A}" destId="{3D543ACC-D54C-44F8-AECD-48E5045D578D}" srcOrd="1" destOrd="0" parTransId="{95FB5293-08DD-4A6C-BC7A-F0F3801637DE}" sibTransId="{A4F6C268-CA31-41C9-B151-7872F428BA0A}"/>
    <dgm:cxn modelId="{FAED8B20-FAE7-4EF1-8C93-083B58D69A37}" srcId="{DA2E3DCD-EDB8-4DD7-AB25-A3E6027DB90F}" destId="{3CBE3182-D0E4-4CFE-98CC-3D05FD0518E3}" srcOrd="2" destOrd="0" parTransId="{0449D397-8D66-48F8-B51B-E87556447A3D}" sibTransId="{0C9EAD6C-C61D-4C12-B8F4-49D3C36D7E9B}"/>
    <dgm:cxn modelId="{1B781ADC-43FD-44CD-9EBE-C80496925E41}" type="presOf" srcId="{51B45FAC-21AC-43A9-8921-95CD1D11C885}" destId="{84244031-C01D-4571-A25C-97EFF0BEE7E6}" srcOrd="0" destOrd="2" presId="urn:microsoft.com/office/officeart/2005/8/layout/hProcess4"/>
    <dgm:cxn modelId="{5BF02E61-E383-46C0-830B-4E2411CA2F02}" type="presParOf" srcId="{9541EDDD-EA4B-47D9-8CBD-C3745AD21875}" destId="{455487F8-99C9-48BF-A2E3-1DAB50829915}" srcOrd="0" destOrd="0" presId="urn:microsoft.com/office/officeart/2005/8/layout/hProcess4"/>
    <dgm:cxn modelId="{3B21CAC2-E08E-43F2-B7ED-0912154D7896}" type="presParOf" srcId="{9541EDDD-EA4B-47D9-8CBD-C3745AD21875}" destId="{22A27B5B-1E40-4940-8385-8C5CEDC0F613}" srcOrd="1" destOrd="0" presId="urn:microsoft.com/office/officeart/2005/8/layout/hProcess4"/>
    <dgm:cxn modelId="{2E6F3CAF-4369-4E22-BA8D-EBD3059C029C}" type="presParOf" srcId="{9541EDDD-EA4B-47D9-8CBD-C3745AD21875}" destId="{74F57E3B-B49D-4AF6-A627-DAA9DA0A4682}" srcOrd="2" destOrd="0" presId="urn:microsoft.com/office/officeart/2005/8/layout/hProcess4"/>
    <dgm:cxn modelId="{DD928091-8B89-4E3C-AE36-B6AFA7F07AF7}" type="presParOf" srcId="{74F57E3B-B49D-4AF6-A627-DAA9DA0A4682}" destId="{DB7B656D-4C6E-45F3-9B6A-00EB5EEA08AB}" srcOrd="0" destOrd="0" presId="urn:microsoft.com/office/officeart/2005/8/layout/hProcess4"/>
    <dgm:cxn modelId="{85FD855B-E255-4CC7-B961-10CBBB301218}" type="presParOf" srcId="{DB7B656D-4C6E-45F3-9B6A-00EB5EEA08AB}" destId="{2745E97E-62FE-4A06-8405-C11EB2EBD7AE}" srcOrd="0" destOrd="0" presId="urn:microsoft.com/office/officeart/2005/8/layout/hProcess4"/>
    <dgm:cxn modelId="{D97BD4E6-80DC-4C90-AD43-DF43F9412BBA}" type="presParOf" srcId="{DB7B656D-4C6E-45F3-9B6A-00EB5EEA08AB}" destId="{160A1EFA-0075-4744-8DF6-0BE6F2DEDC3B}" srcOrd="1" destOrd="0" presId="urn:microsoft.com/office/officeart/2005/8/layout/hProcess4"/>
    <dgm:cxn modelId="{41E91C83-4E0A-4291-9EDA-C56F6C34A44A}" type="presParOf" srcId="{DB7B656D-4C6E-45F3-9B6A-00EB5EEA08AB}" destId="{D68392FB-FB1A-4D7C-BB64-969E29B571C8}" srcOrd="2" destOrd="0" presId="urn:microsoft.com/office/officeart/2005/8/layout/hProcess4"/>
    <dgm:cxn modelId="{1FA32BA7-3378-44E4-9A7B-4D32C991BBE5}" type="presParOf" srcId="{DB7B656D-4C6E-45F3-9B6A-00EB5EEA08AB}" destId="{4B6D2485-EAE3-4C39-80A1-37A9EF47D063}" srcOrd="3" destOrd="0" presId="urn:microsoft.com/office/officeart/2005/8/layout/hProcess4"/>
    <dgm:cxn modelId="{1D3920D8-0054-4CE1-ABCC-56677B68850A}" type="presParOf" srcId="{DB7B656D-4C6E-45F3-9B6A-00EB5EEA08AB}" destId="{F79861ED-2945-44D7-AC06-27C4F732CBA9}" srcOrd="4" destOrd="0" presId="urn:microsoft.com/office/officeart/2005/8/layout/hProcess4"/>
    <dgm:cxn modelId="{ED390B43-BF59-4D6F-B011-FF74BEC30BB5}" type="presParOf" srcId="{74F57E3B-B49D-4AF6-A627-DAA9DA0A4682}" destId="{F5594827-8F40-4D71-ABFE-6C740D1BEA52}" srcOrd="1" destOrd="0" presId="urn:microsoft.com/office/officeart/2005/8/layout/hProcess4"/>
    <dgm:cxn modelId="{D0AC04C8-68E6-4DB6-B2F3-4E5E29B64DC7}" type="presParOf" srcId="{74F57E3B-B49D-4AF6-A627-DAA9DA0A4682}" destId="{0C462F84-F55D-4EE2-BDBE-B357100528FE}" srcOrd="2" destOrd="0" presId="urn:microsoft.com/office/officeart/2005/8/layout/hProcess4"/>
    <dgm:cxn modelId="{F7C02F9B-AEAF-45DF-A9D5-8EFC13A03F17}" type="presParOf" srcId="{0C462F84-F55D-4EE2-BDBE-B357100528FE}" destId="{29E1FE80-4470-4CC9-A769-11C7BE3FEFAD}" srcOrd="0" destOrd="0" presId="urn:microsoft.com/office/officeart/2005/8/layout/hProcess4"/>
    <dgm:cxn modelId="{573C7507-4098-4480-A192-37CCB6D796F9}" type="presParOf" srcId="{0C462F84-F55D-4EE2-BDBE-B357100528FE}" destId="{84244031-C01D-4571-A25C-97EFF0BEE7E6}" srcOrd="1" destOrd="0" presId="urn:microsoft.com/office/officeart/2005/8/layout/hProcess4"/>
    <dgm:cxn modelId="{1724FBBA-D810-407F-80C9-982402499BC8}" type="presParOf" srcId="{0C462F84-F55D-4EE2-BDBE-B357100528FE}" destId="{B7A4C555-5246-4CB9-B072-4793F19DFE8A}" srcOrd="2" destOrd="0" presId="urn:microsoft.com/office/officeart/2005/8/layout/hProcess4"/>
    <dgm:cxn modelId="{BB243665-E907-423D-8ED6-49687871ECF3}" type="presParOf" srcId="{0C462F84-F55D-4EE2-BDBE-B357100528FE}" destId="{5FC03AC0-FECB-4F23-8226-4901B62A0B75}" srcOrd="3" destOrd="0" presId="urn:microsoft.com/office/officeart/2005/8/layout/hProcess4"/>
    <dgm:cxn modelId="{424993E5-8BFC-44CE-92F0-C6E4C2AD1801}" type="presParOf" srcId="{0C462F84-F55D-4EE2-BDBE-B357100528FE}" destId="{A75CD5FE-7E64-426E-8B4F-3410D03F432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625F33D9-AB92-4F42-BC9A-E019928AC9AD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10558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dirty="0" smtClean="0"/>
              <a:t>Click to edit Master text styles</a:t>
            </a:r>
          </a:p>
          <a:p>
            <a:pPr lvl="1"/>
            <a:r>
              <a:rPr lang="en-US" altLang="bg-BG" dirty="0" smtClean="0"/>
              <a:t>Second level</a:t>
            </a:r>
          </a:p>
          <a:p>
            <a:pPr lvl="2"/>
            <a:r>
              <a:rPr lang="en-US" altLang="bg-BG" dirty="0" smtClean="0"/>
              <a:t>Third level</a:t>
            </a:r>
          </a:p>
          <a:p>
            <a:pPr lvl="3"/>
            <a:r>
              <a:rPr lang="en-US" altLang="bg-BG" dirty="0" smtClean="0"/>
              <a:t>Fourth level</a:t>
            </a:r>
          </a:p>
          <a:p>
            <a:pPr lvl="4"/>
            <a:r>
              <a:rPr lang="en-US" altLang="bg-BG" dirty="0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37E0618-7BED-46F5-857E-52E2D7714A6F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974348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Roboto" panose="02000000000000000000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Roboto" panose="02000000000000000000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Roboto" panose="02000000000000000000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Roboto" panose="02000000000000000000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DBF4C-BE30-49C4-A91F-D9D06A59AC02}" type="slidenum">
              <a:rPr lang="en-US" altLang="bg-BG"/>
              <a:pPr/>
              <a:t>1</a:t>
            </a:fld>
            <a:endParaRPr lang="en-US" altLang="bg-BG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/>
              <a:t>Рекс винаги иска да знае на колко хора ще помогне всеки нов продукт.  </a:t>
            </a:r>
          </a:p>
          <a:p>
            <a:r>
              <a:rPr lang="bg-BG" altLang="bg-BG"/>
              <a:t>Той разбира, че ако помогнеш да достатъчно много хора да получат онова, към което се стремят, ти също ще получиш това, което искаш.</a:t>
            </a:r>
            <a:endParaRPr lang="bg-BG" altLang="bg-BG" i="1"/>
          </a:p>
          <a:p>
            <a:r>
              <a:rPr lang="bg-BG" altLang="bg-BG">
                <a:solidFill>
                  <a:srgbClr val="FF3300"/>
                </a:solidFill>
              </a:rPr>
              <a:t>Днес е специален ден, защото имам възможност да споделя с вас една от най-важните хранителни добавки, които някога съм виждал -</a:t>
            </a:r>
            <a:r>
              <a:rPr lang="bg-BG" altLang="bg-BG"/>
              <a:t> АРГИ плюс</a:t>
            </a:r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30491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03C9E4-33C3-48F5-900D-9EB4FC909A49}" type="slidenum">
              <a:rPr lang="en-US" altLang="bg-BG"/>
              <a:pPr/>
              <a:t>10</a:t>
            </a:fld>
            <a:endParaRPr lang="en-US" altLang="bg-BG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/>
              <a:t>АО действа чрез разширяване на кръвоносните съдове. Това на свой ред допринася за по-свободно движение на кръвта и подхранване на цялото тяло и всички органи с кислород и нутриенти.</a:t>
            </a:r>
          </a:p>
          <a:p>
            <a:r>
              <a:rPr lang="bg-BG" altLang="bg-BG"/>
              <a:t>ОТКРИТИЕТО Е ГОЛЯМО, защото дотогава науката не разбирала изцяло механизма на действие.</a:t>
            </a:r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583059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871EF-459A-48D3-8515-0DB0A7D31518}" type="slidenum">
              <a:rPr lang="en-US" altLang="bg-BG"/>
              <a:pPr/>
              <a:t>11</a:t>
            </a:fld>
            <a:endParaRPr lang="en-US" altLang="bg-BG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/>
              <a:t>Многобройни научни публикации възхваляват невероятните полезни качества на азотния оксид.</a:t>
            </a:r>
            <a:r>
              <a:rPr lang="en-US" altLang="bg-BG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5639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DE311-0006-42AE-91F7-F86FD6D5B7B5}" type="slidenum">
              <a:rPr lang="en-US" altLang="bg-BG"/>
              <a:pPr/>
              <a:t>12</a:t>
            </a:fld>
            <a:endParaRPr lang="en-US" altLang="bg-BG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Всъщност, след като получава титлата „молекула на годината”, азотният оксид се превръща в основна тема за над </a:t>
            </a:r>
            <a:r>
              <a:rPr lang="bg-BG" altLang="bg-BG" u="sng" dirty="0"/>
              <a:t>100 хиляди</a:t>
            </a:r>
            <a:r>
              <a:rPr lang="bg-BG" altLang="bg-BG" dirty="0"/>
              <a:t> научни публикации. 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4201909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dirty="0" smtClean="0"/>
              <a:t>Кулминацията е през 1998 г., когато Мурад, </a:t>
            </a:r>
            <a:r>
              <a:rPr lang="bg-BG" altLang="bg-BG" dirty="0" err="1" smtClean="0"/>
              <a:t>Игнаро</a:t>
            </a:r>
            <a:r>
              <a:rPr lang="bg-BG" altLang="bg-BG" dirty="0" smtClean="0"/>
              <a:t> и </a:t>
            </a:r>
            <a:r>
              <a:rPr lang="bg-BG" altLang="bg-BG" dirty="0" err="1" smtClean="0"/>
              <a:t>Фърчгот</a:t>
            </a:r>
            <a:r>
              <a:rPr lang="bg-BG" altLang="bg-BG" dirty="0" smtClean="0"/>
              <a:t> получават Нобелова награда за медицина за работата си върху молекулата АО.</a:t>
            </a:r>
            <a:endParaRPr lang="en-US" altLang="bg-B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0618-7BED-46F5-857E-52E2D7714A6F}" type="slidenum">
              <a:rPr lang="en-US" altLang="bg-BG" smtClean="0"/>
              <a:pPr/>
              <a:t>13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127266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E9B66-BCDD-49D8-9071-BB40C22977A4}" type="slidenum">
              <a:rPr lang="en-US" altLang="bg-BG"/>
              <a:pPr/>
              <a:t>14</a:t>
            </a:fld>
            <a:endParaRPr lang="en-US" altLang="bg-BG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И ако за нас това научно откритие е същински пробив, хората в Тибет от дълги години се радват на свойствата на азотния оксид. Тибетците живеят на около </a:t>
            </a:r>
            <a:r>
              <a:rPr lang="bg-BG" altLang="bg-BG" dirty="0" smtClean="0"/>
              <a:t>пет </a:t>
            </a:r>
            <a:r>
              <a:rPr lang="bg-BG" altLang="bg-BG" dirty="0"/>
              <a:t>хиляди метра над морското равнище. Това е голяма височина, на която въздухът е разреден и човек трудно диша. Как се справят тибетците? Според Бюлетина на Националната академия на науките, тибетците всъщност имат….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Десет пъти по-голямо количество азотен оксид в организма си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Два пъти по-активно кръвообращение </a:t>
            </a:r>
          </a:p>
          <a:p>
            <a:r>
              <a:rPr lang="bg-BG" altLang="bg-BG" dirty="0"/>
              <a:t>…..в сравнение с човек, живеещ на около 200 м надморска височина.  </a:t>
            </a:r>
          </a:p>
          <a:p>
            <a:r>
              <a:rPr lang="bg-BG" altLang="bg-BG" dirty="0"/>
              <a:t>Сега, след като вече знаем, че азотният оксид е ключ към отпускане на кръвоносните съдове, как можем да увеличим производството му в организма си? Това не е толкова просто, колкото си мислите.  Азотният оксид е газ, който е силно нестабилен извън телата ни.</a:t>
            </a:r>
          </a:p>
          <a:p>
            <a:r>
              <a:rPr lang="bg-BG" altLang="bg-BG" dirty="0"/>
              <a:t>Най-добре е той да се синтезира в организма. И именно тук се намесва аминокиселината L-</a:t>
            </a:r>
            <a:r>
              <a:rPr lang="bg-BG" altLang="bg-BG" dirty="0" err="1"/>
              <a:t>аргинин</a:t>
            </a:r>
            <a:r>
              <a:rPr lang="bg-BG" altLang="bg-BG" dirty="0"/>
              <a:t>. Благодарение на нея човешкото тяло може да произвежда азотен оксид.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789579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B6BFC7-B54B-49A2-9A88-6BF1D6ACDE11}" type="slidenum">
              <a:rPr lang="en-US" altLang="bg-BG"/>
              <a:pPr/>
              <a:t>15</a:t>
            </a:fld>
            <a:endParaRPr lang="en-US" altLang="bg-BG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Обикновено ние консумираме храни, съдържащи протеини, които в тялото ни се разграждат до аминокиселини. Този процес не е особено ефективен и качеството му се влошава с напредване на възрастта. Всъщност според изследванията организмът ни </a:t>
            </a:r>
            <a:r>
              <a:rPr lang="bg-BG" altLang="bg-BG" dirty="0" smtClean="0"/>
              <a:t>реално усвоява </a:t>
            </a:r>
            <a:r>
              <a:rPr lang="bg-BG" altLang="bg-BG" dirty="0"/>
              <a:t>много малка част от аминокиселините в белтъчините от храната.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545035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15D13-3D54-4EEE-996B-8FE3E972288B}" type="slidenum">
              <a:rPr lang="en-US" altLang="bg-BG"/>
              <a:pPr/>
              <a:t>16</a:t>
            </a:fld>
            <a:endParaRPr lang="en-US" altLang="bg-BG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С </a:t>
            </a:r>
            <a:r>
              <a:rPr lang="bg-BG" altLang="bg-BG" dirty="0" err="1"/>
              <a:t>Арги</a:t>
            </a:r>
            <a:r>
              <a:rPr lang="bg-BG" altLang="bg-BG" dirty="0"/>
              <a:t>+ се елиминира неефективният процес на преобразуване на аминокиселините, защото продуктът зарежда тялото ни с прост L-</a:t>
            </a:r>
            <a:r>
              <a:rPr lang="bg-BG" altLang="bg-BG" dirty="0" err="1"/>
              <a:t>аргинин</a:t>
            </a:r>
            <a:r>
              <a:rPr lang="bg-BG" altLang="bg-BG" dirty="0"/>
              <a:t>, който директно се превръща в азотен оксид.</a:t>
            </a:r>
          </a:p>
          <a:p>
            <a:r>
              <a:rPr lang="bg-BG" altLang="bg-BG" dirty="0"/>
              <a:t>Ето защо, ако целта ни е да повишим производството на азотен оксид, трябва да създадем в тялото си благоприятна среда за неговото преобразуване и усвояване. Именно тук се включва АРГИ+. 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781047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D2632-FE09-4F86-BA25-4F6835C483B5}" type="slidenum">
              <a:rPr lang="en-US" altLang="bg-BG"/>
              <a:pPr/>
              <a:t>17</a:t>
            </a:fld>
            <a:endParaRPr lang="en-US" altLang="bg-BG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 smtClean="0"/>
              <a:t>Ще попитате: „Защо </a:t>
            </a:r>
            <a:r>
              <a:rPr lang="bg-BG" altLang="bg-BG" dirty="0"/>
              <a:t>АРГИ+ е много по-добър от конкурентите си</a:t>
            </a:r>
            <a:r>
              <a:rPr lang="bg-BG" altLang="bg-BG" dirty="0" smtClean="0"/>
              <a:t>?“</a:t>
            </a:r>
            <a:endParaRPr lang="bg-BG" altLang="bg-BG" dirty="0"/>
          </a:p>
          <a:p>
            <a:r>
              <a:rPr lang="bg-BG" altLang="bg-BG" dirty="0" smtClean="0"/>
              <a:t>Защото АРГИ</a:t>
            </a:r>
            <a:r>
              <a:rPr lang="bg-BG" altLang="bg-BG" dirty="0"/>
              <a:t>+ е единствената пълноценна хранителна система с </a:t>
            </a:r>
            <a:r>
              <a:rPr lang="bg-BG" altLang="bg-BG" dirty="0" err="1"/>
              <a:t>аргинин</a:t>
            </a:r>
            <a:r>
              <a:rPr lang="bg-BG" altLang="bg-BG" dirty="0"/>
              <a:t>, която не само го доставя в най-чиста форма, но и го съчетава с уникални витамини и антиоксиданти, създаващи оптимална среда за неговото преобразуване, усвояване и разпространение. Много компании просто слагат </a:t>
            </a:r>
            <a:r>
              <a:rPr lang="bg-BG" altLang="bg-BG" dirty="0" err="1"/>
              <a:t>аргинин</a:t>
            </a:r>
            <a:r>
              <a:rPr lang="bg-BG" altLang="bg-BG" dirty="0"/>
              <a:t> в продуктите си, някои дори добавят по някой витамин, но без изобщо да помислят до каква степен се преобразува и усвоява тази аминокиселина в тялото. </a:t>
            </a:r>
            <a:r>
              <a:rPr lang="bg-BG" altLang="bg-BG" u="sng" dirty="0"/>
              <a:t>АРГИ + е единствената пълноценна хранителна система с </a:t>
            </a:r>
            <a:r>
              <a:rPr lang="bg-BG" altLang="bg-BG" u="sng" dirty="0" err="1"/>
              <a:t>аргинин</a:t>
            </a:r>
            <a:r>
              <a:rPr lang="bg-BG" altLang="bg-BG" u="sng" dirty="0"/>
              <a:t>, която доставя три важни елемента за оптимално действие </a:t>
            </a:r>
            <a:endParaRPr lang="bg-BG" altLang="bg-BG" u="sng" dirty="0" smtClean="0"/>
          </a:p>
          <a:p>
            <a:pPr marL="228600" indent="-228600">
              <a:buAutoNum type="arabicParenR"/>
            </a:pPr>
            <a:r>
              <a:rPr lang="bg-BG" altLang="bg-BG" u="none" dirty="0" smtClean="0"/>
              <a:t>чист </a:t>
            </a:r>
            <a:r>
              <a:rPr lang="bg-BG" altLang="bg-BG" u="none" dirty="0" err="1"/>
              <a:t>аргинин</a:t>
            </a:r>
            <a:r>
              <a:rPr lang="bg-BG" altLang="bg-BG" u="none" dirty="0"/>
              <a:t> </a:t>
            </a:r>
            <a:endParaRPr lang="bg-BG" altLang="bg-BG" u="none" dirty="0" smtClean="0"/>
          </a:p>
          <a:p>
            <a:pPr marL="228600" indent="-228600">
              <a:buAutoNum type="arabicParenR"/>
            </a:pPr>
            <a:r>
              <a:rPr lang="bg-BG" altLang="bg-BG" u="none" dirty="0" smtClean="0"/>
              <a:t>витамини </a:t>
            </a:r>
            <a:r>
              <a:rPr lang="bg-BG" altLang="bg-BG" u="none" dirty="0"/>
              <a:t>в специална пропорция </a:t>
            </a:r>
            <a:endParaRPr lang="bg-BG" altLang="bg-BG" u="none" dirty="0" smtClean="0"/>
          </a:p>
          <a:p>
            <a:pPr marL="228600" indent="-228600">
              <a:buAutoNum type="arabicParenR"/>
            </a:pPr>
            <a:r>
              <a:rPr lang="bg-BG" altLang="bg-BG" u="none" dirty="0" smtClean="0"/>
              <a:t>антиоксиданти </a:t>
            </a:r>
            <a:r>
              <a:rPr lang="bg-BG" altLang="bg-BG" u="none" dirty="0"/>
              <a:t>в специална </a:t>
            </a:r>
            <a:r>
              <a:rPr lang="bg-BG" altLang="bg-BG" u="none" dirty="0" smtClean="0"/>
              <a:t>пропорция</a:t>
            </a:r>
            <a:endParaRPr lang="en-US" altLang="bg-BG" u="none" dirty="0"/>
          </a:p>
        </p:txBody>
      </p:sp>
    </p:spTree>
    <p:extLst>
      <p:ext uri="{BB962C8B-B14F-4D97-AF65-F5344CB8AC3E}">
        <p14:creationId xmlns:p14="http://schemas.microsoft.com/office/powerpoint/2010/main" val="3820583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D07F4-2E46-480B-8DEF-FC0E2B6F6946}" type="slidenum">
              <a:rPr lang="en-US" altLang="bg-BG"/>
              <a:pPr/>
              <a:t>18</a:t>
            </a:fld>
            <a:endParaRPr lang="en-US" altLang="bg-BG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№1 </a:t>
            </a:r>
            <a:endParaRPr lang="bg-BG" altLang="bg-BG" dirty="0" smtClean="0"/>
          </a:p>
          <a:p>
            <a:r>
              <a:rPr lang="bg-BG" altLang="bg-BG" dirty="0" smtClean="0"/>
              <a:t>L-</a:t>
            </a:r>
            <a:r>
              <a:rPr lang="bg-BG" altLang="bg-BG" dirty="0" err="1" smtClean="0"/>
              <a:t>аргинин</a:t>
            </a:r>
            <a:endParaRPr lang="bg-BG" altLang="bg-BG" dirty="0"/>
          </a:p>
          <a:p>
            <a:r>
              <a:rPr lang="bg-BG" altLang="bg-BG" dirty="0" smtClean="0"/>
              <a:t>АРГИ+ </a:t>
            </a:r>
            <a:r>
              <a:rPr lang="bg-BG" altLang="bg-BG" dirty="0"/>
              <a:t>доставя 5 грама L-</a:t>
            </a:r>
            <a:r>
              <a:rPr lang="bg-BG" altLang="bg-BG" dirty="0" err="1"/>
              <a:t>аргинин</a:t>
            </a:r>
            <a:r>
              <a:rPr lang="bg-BG" altLang="bg-BG" dirty="0"/>
              <a:t> във възможно най-чиста, </a:t>
            </a:r>
            <a:r>
              <a:rPr lang="bg-BG" altLang="bg-BG" dirty="0" err="1"/>
              <a:t>бионалична</a:t>
            </a:r>
            <a:r>
              <a:rPr lang="bg-BG" altLang="bg-BG" dirty="0"/>
              <a:t> и проста форма.</a:t>
            </a:r>
          </a:p>
          <a:p>
            <a:r>
              <a:rPr lang="bg-BG" altLang="bg-BG" dirty="0"/>
              <a:t>L-</a:t>
            </a:r>
            <a:r>
              <a:rPr lang="bg-BG" altLang="bg-BG" dirty="0" err="1"/>
              <a:t>аргининът</a:t>
            </a:r>
            <a:r>
              <a:rPr lang="bg-BG" altLang="bg-BG" dirty="0"/>
              <a:t> е </a:t>
            </a:r>
            <a:r>
              <a:rPr lang="bg-BG" altLang="bg-BG" dirty="0" smtClean="0"/>
              <a:t>жизненоважна аминокиселина.</a:t>
            </a:r>
            <a:r>
              <a:rPr lang="bg-BG" altLang="bg-BG" baseline="0" dirty="0" smtClean="0"/>
              <a:t> </a:t>
            </a:r>
            <a:r>
              <a:rPr lang="bg-BG" altLang="bg-BG" dirty="0" smtClean="0"/>
              <a:t>Той </a:t>
            </a:r>
            <a:r>
              <a:rPr lang="bg-BG" altLang="bg-BG" dirty="0"/>
              <a:t>се преобразува в азотен </a:t>
            </a:r>
            <a:r>
              <a:rPr lang="bg-BG" altLang="bg-BG" dirty="0" smtClean="0"/>
              <a:t>оксид. Подкрепя </a:t>
            </a:r>
            <a:r>
              <a:rPr lang="bg-BG" altLang="bg-BG" dirty="0"/>
              <a:t>сърдечносъдовото </a:t>
            </a:r>
            <a:r>
              <a:rPr lang="bg-BG" altLang="bg-BG" dirty="0" smtClean="0"/>
              <a:t>здраве.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379663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59CCE-DF2A-433E-A8C1-4DC47AFF8D3B}" type="slidenum">
              <a:rPr lang="en-US" altLang="bg-BG"/>
              <a:pPr/>
              <a:t>19</a:t>
            </a:fld>
            <a:endParaRPr lang="en-US" altLang="bg-BG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№2 </a:t>
            </a:r>
            <a:endParaRPr lang="bg-BG" altLang="bg-BG" dirty="0" smtClean="0"/>
          </a:p>
          <a:p>
            <a:r>
              <a:rPr lang="bg-BG" altLang="bg-BG" dirty="0" smtClean="0"/>
              <a:t>Катализиращ </a:t>
            </a:r>
            <a:r>
              <a:rPr lang="bg-BG" altLang="bg-BG" dirty="0"/>
              <a:t>витаминен комплекс</a:t>
            </a:r>
          </a:p>
          <a:p>
            <a:r>
              <a:rPr lang="bg-BG" altLang="bg-BG" dirty="0"/>
              <a:t>Форевър съчета по уникален начин шест витамина, сред които е и специалният витамин K2, за да осигури енергията, необходима за оптимално преобразуване на </a:t>
            </a:r>
            <a:r>
              <a:rPr lang="bg-BG" altLang="bg-BG" dirty="0" err="1"/>
              <a:t>аргинина</a:t>
            </a:r>
            <a:r>
              <a:rPr lang="bg-BG" altLang="bg-BG" dirty="0"/>
              <a:t>.  </a:t>
            </a:r>
            <a:endParaRPr lang="bg-BG" altLang="bg-BG" dirty="0" smtClean="0"/>
          </a:p>
          <a:p>
            <a:r>
              <a:rPr lang="bg-BG" altLang="bg-BG" dirty="0" smtClean="0"/>
              <a:t>Тези </a:t>
            </a:r>
            <a:r>
              <a:rPr lang="bg-BG" altLang="bg-BG" dirty="0"/>
              <a:t>витамини: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Дават енергия на системите в организма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Подпомагат сърдечното здраве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Допринасят за здравословни нива на </a:t>
            </a:r>
            <a:r>
              <a:rPr lang="bg-BG" altLang="bg-BG" dirty="0" err="1"/>
              <a:t>хомоцистеина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35596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84C0B-0B4E-4ECB-8FEB-5B5CE91EA355}" type="slidenum">
              <a:rPr lang="en-US" altLang="bg-BG"/>
              <a:pPr/>
              <a:t>2</a:t>
            </a:fld>
            <a:endParaRPr lang="en-US" altLang="bg-BG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За разлика от МЛМ компаниите от типа </a:t>
            </a:r>
            <a:r>
              <a:rPr lang="bg-BG" altLang="bg-BG" dirty="0" smtClean="0"/>
              <a:t>„днес </a:t>
            </a:r>
            <a:r>
              <a:rPr lang="bg-BG" altLang="bg-BG" dirty="0"/>
              <a:t>сме тук, утре ни </a:t>
            </a:r>
            <a:r>
              <a:rPr lang="bg-BG" altLang="bg-BG" dirty="0" smtClean="0"/>
              <a:t>няма“,  </a:t>
            </a:r>
            <a:r>
              <a:rPr lang="bg-BG" altLang="bg-BG" dirty="0"/>
              <a:t>Форевър Ливинг има впечатляваща история, през която е доказала, че умее да открива възможно най-добрите природни източници и да ги усъвършенства с помощта на </a:t>
            </a:r>
            <a:r>
              <a:rPr lang="bg-BG" altLang="bg-BG" dirty="0" err="1"/>
              <a:t>синергични</a:t>
            </a:r>
            <a:r>
              <a:rPr lang="bg-BG" altLang="bg-BG" dirty="0"/>
              <a:t> формули и оптимални опаковки.</a:t>
            </a:r>
          </a:p>
          <a:p>
            <a:r>
              <a:rPr lang="bg-BG" altLang="bg-BG" dirty="0"/>
              <a:t>Природата ни дари със съставки като </a:t>
            </a:r>
            <a:r>
              <a:rPr lang="bg-BG" altLang="bg-BG" i="1" dirty="0" smtClean="0"/>
              <a:t>алое вера, омега-3 </a:t>
            </a:r>
            <a:r>
              <a:rPr lang="bg-BG" altLang="bg-BG" i="1" dirty="0"/>
              <a:t>и витамин С</a:t>
            </a:r>
            <a:r>
              <a:rPr lang="bg-BG" altLang="bg-BG" dirty="0"/>
              <a:t>. Форевър </a:t>
            </a:r>
            <a:r>
              <a:rPr lang="bg-BG" altLang="bg-BG" dirty="0" smtClean="0"/>
              <a:t>усъвършенства </a:t>
            </a:r>
            <a:r>
              <a:rPr lang="bg-BG" altLang="bg-BG" dirty="0"/>
              <a:t>тези натурални съставки и ни предлага </a:t>
            </a:r>
            <a:r>
              <a:rPr lang="bg-BG" altLang="bg-BG" i="1" dirty="0"/>
              <a:t>Гел от алое вера, Арктическо море и </a:t>
            </a:r>
            <a:r>
              <a:rPr lang="bg-BG" altLang="bg-BG" i="1" dirty="0" err="1"/>
              <a:t>Абсорбент</a:t>
            </a:r>
            <a:r>
              <a:rPr lang="bg-BG" altLang="bg-BG" i="1" dirty="0"/>
              <a:t>-С.</a:t>
            </a:r>
            <a:r>
              <a:rPr lang="en-US" altLang="bg-B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2348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2F6A7-6AAF-40C4-BD4B-147E6D0B757E}" type="slidenum">
              <a:rPr lang="en-US" altLang="bg-BG"/>
              <a:pPr/>
              <a:t>20</a:t>
            </a:fld>
            <a:endParaRPr lang="en-US" altLang="bg-BG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№3 </a:t>
            </a:r>
            <a:endParaRPr lang="bg-BG" altLang="bg-BG" dirty="0" smtClean="0"/>
          </a:p>
          <a:p>
            <a:r>
              <a:rPr lang="bg-BG" altLang="bg-BG" dirty="0" smtClean="0"/>
              <a:t>Патентован </a:t>
            </a:r>
            <a:r>
              <a:rPr lang="bg-BG" altLang="bg-BG" dirty="0"/>
              <a:t>плодов микс</a:t>
            </a:r>
          </a:p>
          <a:p>
            <a:r>
              <a:rPr lang="bg-BG" altLang="bg-BG" dirty="0" smtClean="0"/>
              <a:t>Изключителна </a:t>
            </a:r>
            <a:r>
              <a:rPr lang="bg-BG" altLang="bg-BG" dirty="0"/>
              <a:t>комбинация от </a:t>
            </a:r>
            <a:r>
              <a:rPr lang="bg-BG" altLang="bg-BG" dirty="0" smtClean="0"/>
              <a:t>много ефикасни </a:t>
            </a:r>
            <a:r>
              <a:rPr lang="bg-BG" altLang="bg-BG" dirty="0"/>
              <a:t>антиоксиданти като </a:t>
            </a:r>
            <a:r>
              <a:rPr lang="bg-BG" altLang="bg-BG" dirty="0" err="1"/>
              <a:t>ресвератрол</a:t>
            </a:r>
            <a:r>
              <a:rPr lang="bg-BG" altLang="bg-BG" dirty="0"/>
              <a:t>, люспи от грозде и плодови сокове на </a:t>
            </a:r>
            <a:r>
              <a:rPr lang="bg-BG" altLang="bg-BG" dirty="0" smtClean="0"/>
              <a:t>прах, която помага </a:t>
            </a:r>
            <a:r>
              <a:rPr lang="bg-BG" altLang="bg-BG" dirty="0"/>
              <a:t>преди, по време на и след процеса на преобразуване на </a:t>
            </a:r>
            <a:r>
              <a:rPr lang="bg-BG" altLang="bg-BG" dirty="0" err="1"/>
              <a:t>аргинина</a:t>
            </a:r>
            <a:r>
              <a:rPr lang="bg-BG" altLang="bg-BG" dirty="0"/>
              <a:t> и </a:t>
            </a:r>
            <a:r>
              <a:rPr lang="bg-BG" altLang="bg-BG" dirty="0" smtClean="0"/>
              <a:t>така:</a:t>
            </a:r>
            <a:endParaRPr lang="bg-BG" altLang="bg-B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 smtClean="0"/>
              <a:t>намалява </a:t>
            </a:r>
            <a:r>
              <a:rPr lang="bg-BG" altLang="bg-BG" dirty="0"/>
              <a:t>метаболитните отпадъци при преобразуването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 smtClean="0"/>
              <a:t>допринася </a:t>
            </a:r>
            <a:r>
              <a:rPr lang="bg-BG" altLang="bg-BG" dirty="0"/>
              <a:t>за здравословно стареене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 smtClean="0"/>
              <a:t>елиминира </a:t>
            </a:r>
            <a:r>
              <a:rPr lang="bg-BG" altLang="bg-BG" dirty="0"/>
              <a:t>свободните радикали</a:t>
            </a:r>
          </a:p>
          <a:p>
            <a:r>
              <a:rPr lang="bg-BG" altLang="bg-BG" dirty="0" smtClean="0"/>
              <a:t>АРГИ+ </a:t>
            </a:r>
            <a:r>
              <a:rPr lang="bg-BG" altLang="bg-BG" dirty="0"/>
              <a:t>е единствената пълноценна хранителна система с </a:t>
            </a:r>
            <a:r>
              <a:rPr lang="bg-BG" altLang="bg-BG" dirty="0" err="1"/>
              <a:t>аргинин</a:t>
            </a:r>
            <a:r>
              <a:rPr lang="bg-BG" altLang="bg-BG" dirty="0"/>
              <a:t>, която изгражда, предпазва и прочиства системите в нашето тяло. 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634408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D2C46-926E-4825-A8B4-3875EF3CB3C4}" type="slidenum">
              <a:rPr lang="en-US" altLang="bg-BG"/>
              <a:pPr/>
              <a:t>21</a:t>
            </a:fld>
            <a:endParaRPr lang="en-US" altLang="bg-BG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Нека обобщим: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 err="1" smtClean="0"/>
              <a:t>Арги</a:t>
            </a:r>
            <a:r>
              <a:rPr lang="bg-BG" altLang="bg-BG" dirty="0" smtClean="0"/>
              <a:t>+ </a:t>
            </a:r>
            <a:r>
              <a:rPr lang="bg-BG" altLang="bg-BG" dirty="0"/>
              <a:t>е единствената пълноценна хранителна система с </a:t>
            </a:r>
            <a:r>
              <a:rPr lang="bg-BG" altLang="bg-BG" dirty="0" err="1"/>
              <a:t>аргинин</a:t>
            </a:r>
            <a:endParaRPr lang="bg-BG" altLang="bg-B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 err="1"/>
              <a:t>Аргининът</a:t>
            </a:r>
            <a:r>
              <a:rPr lang="bg-BG" altLang="bg-BG" dirty="0"/>
              <a:t> ефективно се преобразува в азотен оксид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Азотният оксид отпуска кръвоносните съдове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Това води до подобрено </a:t>
            </a:r>
            <a:r>
              <a:rPr lang="bg-BG" altLang="bg-BG" dirty="0" err="1"/>
              <a:t>кръвоснабдяване</a:t>
            </a:r>
            <a:r>
              <a:rPr lang="bg-BG" altLang="bg-BG" dirty="0"/>
              <a:t> за жизненоважните органи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altLang="bg-BG" dirty="0"/>
              <a:t>А вие изглеждате по-добре и се чувствате по-добре!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777035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430257-A730-4A10-AB9D-7080D2B7D8F0}" type="slidenum">
              <a:rPr lang="en-US" altLang="bg-BG"/>
              <a:pPr/>
              <a:t>22</a:t>
            </a:fld>
            <a:endParaRPr lang="en-US" altLang="bg-BG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Производството на азотен оксид се дължи основно на </a:t>
            </a:r>
            <a:r>
              <a:rPr lang="bg-BG" altLang="bg-BG" dirty="0" err="1"/>
              <a:t>аргинина</a:t>
            </a:r>
            <a:endParaRPr lang="bg-BG" altLang="bg-BG" dirty="0"/>
          </a:p>
          <a:p>
            <a:r>
              <a:rPr lang="bg-BG" altLang="bg-BG" dirty="0"/>
              <a:t>Азотният оксид защитава сърцето и подобрява </a:t>
            </a:r>
            <a:r>
              <a:rPr lang="bg-BG" altLang="bg-BG" dirty="0" err="1"/>
              <a:t>кръвоснабдяването</a:t>
            </a:r>
            <a:r>
              <a:rPr lang="bg-BG" altLang="bg-BG" dirty="0"/>
              <a:t> на жизненоважните органи</a:t>
            </a:r>
          </a:p>
          <a:p>
            <a:r>
              <a:rPr lang="bg-BG" altLang="bg-BG" dirty="0"/>
              <a:t>Подобрява кръвообращението и качеството на живот</a:t>
            </a:r>
          </a:p>
          <a:p>
            <a:r>
              <a:rPr lang="bg-BG" altLang="bg-BG" dirty="0" smtClean="0"/>
              <a:t>АРГИ+ </a:t>
            </a:r>
            <a:r>
              <a:rPr lang="bg-BG" altLang="bg-BG" dirty="0"/>
              <a:t>е единствената ПЪЛНОЦЕННА хранителна система с </a:t>
            </a:r>
            <a:r>
              <a:rPr lang="bg-BG" altLang="bg-BG" dirty="0" err="1"/>
              <a:t>аргинин</a:t>
            </a:r>
            <a:endParaRPr lang="bg-BG" altLang="bg-BG" dirty="0"/>
          </a:p>
          <a:p>
            <a:endParaRPr lang="bg-BG" altLang="bg-BG" dirty="0"/>
          </a:p>
          <a:p>
            <a:r>
              <a:rPr lang="bg-BG" altLang="bg-BG" dirty="0" smtClean="0"/>
              <a:t>Макар </a:t>
            </a:r>
            <a:r>
              <a:rPr lang="bg-BG" altLang="bg-BG" dirty="0"/>
              <a:t>трима учени да спечелиха слава и над 900 хиляди долара за приноса си в медицината, истинските носители на Нобеловата награда сме всички ние, тъй като вече можем да се възползваме от чудесните свойства на азотния оксид, благодарение на </a:t>
            </a:r>
            <a:r>
              <a:rPr lang="bg-BG" altLang="bg-BG" dirty="0" smtClean="0"/>
              <a:t>АРГИ+. </a:t>
            </a:r>
            <a:r>
              <a:rPr lang="bg-BG" altLang="bg-BG" dirty="0"/>
              <a:t>Форевър Ливинг отново усъвършенства един от даровете на природата и се надявам, че и вие ще се възползвате в пълна степен от невероятните качества на </a:t>
            </a:r>
            <a:r>
              <a:rPr lang="bg-BG" altLang="bg-BG" dirty="0" smtClean="0"/>
              <a:t>АРГИ+.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608348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04882-5985-47B0-B39E-FA032E72C8BA}" type="slidenum">
              <a:rPr lang="en-US" altLang="bg-BG"/>
              <a:pPr/>
              <a:t>23</a:t>
            </a:fld>
            <a:endParaRPr lang="en-US" altLang="bg-BG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i="1"/>
              <a:t>Описаните в тази презентация продукти са хранителни добавки. Те не са заместител на разнообразното хранене и не са предназначени за превенция, диагностициране, успокояване или лекуване на конкретна болест или клас от заболявания. Консултирайте се с личния си лекар, ако страдате от някакво заболяване.</a:t>
            </a:r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7340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B8EF0-DA04-4C38-B678-27D1E979755A}" type="slidenum">
              <a:rPr lang="en-US" altLang="bg-BG"/>
              <a:pPr/>
              <a:t>3</a:t>
            </a:fld>
            <a:endParaRPr lang="en-US" altLang="bg-BG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Същият принцип е в сила и днес. Не Форевър създаде </a:t>
            </a:r>
            <a:r>
              <a:rPr lang="bg-BG" altLang="bg-BG" dirty="0" err="1"/>
              <a:t>аргинина</a:t>
            </a:r>
            <a:r>
              <a:rPr lang="bg-BG" altLang="bg-BG" dirty="0"/>
              <a:t>, но го усъвършенства за вас в продукта </a:t>
            </a:r>
            <a:r>
              <a:rPr lang="bg-BG" altLang="bg-BG" dirty="0" smtClean="0"/>
              <a:t>АРГИ+. </a:t>
            </a:r>
            <a:endParaRPr lang="bg-BG" altLang="bg-BG" dirty="0"/>
          </a:p>
          <a:p>
            <a:r>
              <a:rPr lang="bg-BG" altLang="bg-BG" dirty="0"/>
              <a:t>Може би някои </a:t>
            </a:r>
            <a:r>
              <a:rPr lang="bg-BG" altLang="bg-BG" dirty="0" smtClean="0"/>
              <a:t>в </a:t>
            </a:r>
            <a:r>
              <a:rPr lang="bg-BG" altLang="bg-BG" dirty="0"/>
              <a:t>момента си мислят, че </a:t>
            </a:r>
            <a:r>
              <a:rPr lang="bg-BG" altLang="bg-BG" dirty="0" err="1"/>
              <a:t>аргининът</a:t>
            </a:r>
            <a:r>
              <a:rPr lang="bg-BG" altLang="bg-BG" dirty="0"/>
              <a:t> е известен от дълго време и се чудят защо чак сега започва да се говори за полезните му свойства. Наскоро учените направиха важни открития за начина, по който </a:t>
            </a:r>
            <a:r>
              <a:rPr lang="bg-BG" altLang="bg-BG" dirty="0" err="1"/>
              <a:t>аргининът</a:t>
            </a:r>
            <a:r>
              <a:rPr lang="bg-BG" altLang="bg-BG" dirty="0"/>
              <a:t> ни </a:t>
            </a:r>
            <a:r>
              <a:rPr lang="bg-BG" altLang="bg-BG" dirty="0" smtClean="0"/>
              <a:t>помага, </a:t>
            </a:r>
            <a:r>
              <a:rPr lang="bg-BG" altLang="bg-BG" dirty="0"/>
              <a:t>и самите те се изненадаха колко </a:t>
            </a:r>
            <a:r>
              <a:rPr lang="bg-BG" altLang="bg-BG" dirty="0" smtClean="0"/>
              <a:t>благотворно е действието му в действителност! </a:t>
            </a:r>
            <a:r>
              <a:rPr lang="bg-BG" altLang="bg-BG" dirty="0"/>
              <a:t>Нека ви върна 30 години назад, когато трима учени, наречени 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247158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48D585-F5DF-4962-AEB0-4DEBE9BE8C18}" type="slidenum">
              <a:rPr lang="en-US" altLang="bg-BG"/>
              <a:pPr/>
              <a:t>4</a:t>
            </a:fld>
            <a:endParaRPr lang="en-US" altLang="bg-BG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noProof="0" dirty="0" smtClean="0"/>
              <a:t>Робърт </a:t>
            </a:r>
            <a:r>
              <a:rPr lang="bg-BG" altLang="bg-BG" noProof="0" dirty="0" err="1" smtClean="0"/>
              <a:t>Фърчгот</a:t>
            </a:r>
            <a:r>
              <a:rPr lang="bg-BG" altLang="bg-BG" noProof="0" dirty="0" smtClean="0"/>
              <a:t>, Луис </a:t>
            </a:r>
            <a:r>
              <a:rPr lang="bg-BG" altLang="bg-BG" noProof="0" dirty="0" err="1" smtClean="0"/>
              <a:t>Игнаро</a:t>
            </a:r>
            <a:r>
              <a:rPr lang="bg-BG" altLang="bg-BG" baseline="0" noProof="0" dirty="0" smtClean="0"/>
              <a:t> и </a:t>
            </a:r>
            <a:r>
              <a:rPr lang="bg-BG" altLang="bg-BG" noProof="0" dirty="0" err="1" smtClean="0"/>
              <a:t>Ферид</a:t>
            </a:r>
            <a:r>
              <a:rPr lang="bg-BG" altLang="bg-BG" noProof="0" dirty="0" smtClean="0"/>
              <a:t> Мурад независимо един от друг изследват защо кръвоносните съдове се отпускат и свиват.  </a:t>
            </a:r>
          </a:p>
          <a:p>
            <a:r>
              <a:rPr lang="bg-BG" altLang="bg-BG" noProof="0" dirty="0" smtClean="0"/>
              <a:t>Това бил важен здравен въпрос, който съвременната медицина не разбирала напълно.</a:t>
            </a:r>
          </a:p>
          <a:p>
            <a:r>
              <a:rPr lang="bg-BG" altLang="bg-BG" noProof="0" dirty="0" smtClean="0"/>
              <a:t>Причините за свиването и разширяването на кръвоносните съдове до голяма степен определят нашето кръвообращение, както и транспортирането на хранителни вещества и кислород из цялото ни тяло. </a:t>
            </a:r>
            <a:endParaRPr lang="bg-BG" altLang="bg-BG" noProof="0" dirty="0"/>
          </a:p>
        </p:txBody>
      </p:sp>
    </p:spTree>
    <p:extLst>
      <p:ext uri="{BB962C8B-B14F-4D97-AF65-F5344CB8AC3E}">
        <p14:creationId xmlns:p14="http://schemas.microsoft.com/office/powerpoint/2010/main" val="1623370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793D8-3CE1-4765-960C-7CFB7FE293B4}" type="slidenum">
              <a:rPr lang="en-US" altLang="bg-BG"/>
              <a:pPr/>
              <a:t>5</a:t>
            </a:fld>
            <a:endParaRPr lang="en-US" altLang="bg-BG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bg-BG" altLang="bg-BG" dirty="0"/>
              <a:t>Кръвообращението е основният източник на енергия за нашите тела.</a:t>
            </a:r>
          </a:p>
          <a:p>
            <a:pPr>
              <a:lnSpc>
                <a:spcPct val="90000"/>
              </a:lnSpc>
            </a:pPr>
            <a:r>
              <a:rPr lang="bg-BG" altLang="bg-BG" dirty="0"/>
              <a:t>Лошото кръвообращение е един от най-често срещаните здравословни проблеми, </a:t>
            </a:r>
            <a:r>
              <a:rPr lang="bg-BG" altLang="bg-BG" dirty="0" smtClean="0"/>
              <a:t>който може да има </a:t>
            </a:r>
            <a:r>
              <a:rPr lang="bg-BG" altLang="bg-BG" dirty="0"/>
              <a:t>пагубен ефект върху здравето и жизнеността ни, ако не </a:t>
            </a:r>
            <a:r>
              <a:rPr lang="bg-BG" altLang="bg-BG" dirty="0" smtClean="0"/>
              <a:t>му</a:t>
            </a:r>
            <a:r>
              <a:rPr lang="bg-BG" altLang="bg-BG" baseline="0" dirty="0" smtClean="0"/>
              <a:t> се обърне внимание </a:t>
            </a:r>
            <a:r>
              <a:rPr lang="bg-BG" altLang="bg-BG" dirty="0" smtClean="0"/>
              <a:t>навреме</a:t>
            </a:r>
            <a:r>
              <a:rPr lang="bg-BG" altLang="bg-BG" dirty="0"/>
              <a:t>.</a:t>
            </a:r>
          </a:p>
          <a:p>
            <a:pPr>
              <a:lnSpc>
                <a:spcPct val="90000"/>
              </a:lnSpc>
            </a:pPr>
            <a:r>
              <a:rPr lang="bg-BG" altLang="bg-BG" dirty="0"/>
              <a:t>Кръвоносната система е от толкова голямо значение за здравето ни, защото тя: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altLang="bg-BG" dirty="0"/>
              <a:t>Храни органите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bg-BG" altLang="bg-BG" dirty="0" smtClean="0"/>
              <a:t>	- с </a:t>
            </a:r>
            <a:r>
              <a:rPr lang="bg-BG" altLang="bg-BG" dirty="0"/>
              <a:t>хранителни вещества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bg-BG" altLang="bg-BG" dirty="0" smtClean="0"/>
              <a:t>	- с </a:t>
            </a:r>
            <a:r>
              <a:rPr lang="bg-BG" altLang="bg-BG" dirty="0"/>
              <a:t>кислород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altLang="bg-BG" dirty="0"/>
              <a:t>и изхвърля отпадъчните продукти</a:t>
            </a:r>
          </a:p>
          <a:p>
            <a:pPr>
              <a:lnSpc>
                <a:spcPct val="90000"/>
              </a:lnSpc>
            </a:pPr>
            <a:r>
              <a:rPr lang="bg-BG" altLang="bg-BG" dirty="0"/>
              <a:t>Доброто кръвообращение е важно условие за дълъг и продуктивен живот. Можем да дадем за пример мозъка, за който учените твърдят, че има нужда от 20% от кислорода, който дишаме, за да функционира. Всички наши жизненоважни органи като черен дроб, бъбреци и черва, работят по същия начин и имат нужда от </a:t>
            </a:r>
            <a:r>
              <a:rPr lang="bg-BG" altLang="bg-BG" dirty="0" err="1"/>
              <a:t>кръвоснабдяване</a:t>
            </a:r>
            <a:r>
              <a:rPr lang="bg-BG" altLang="bg-BG" dirty="0"/>
              <a:t>, за да си набавят нужните </a:t>
            </a:r>
            <a:r>
              <a:rPr lang="bg-BG" altLang="bg-BG" dirty="0" err="1"/>
              <a:t>нутриенти</a:t>
            </a:r>
            <a:r>
              <a:rPr lang="bg-BG" altLang="bg-BG" dirty="0"/>
              <a:t> и кислород. Ако кръвообращението е бавно или неефективно, всички органи и функции в тялото ни стават по-малко ефективни. Казано накратко: лошото кръвообращение означава лошо функциониране, а то на свой ред – лош живот.</a:t>
            </a:r>
          </a:p>
          <a:p>
            <a:pPr>
              <a:lnSpc>
                <a:spcPct val="90000"/>
              </a:lnSpc>
            </a:pPr>
            <a:r>
              <a:rPr lang="bg-BG" altLang="bg-BG" dirty="0"/>
              <a:t>Ето защо здравите кръвоносни съдове понижават натоварването на сърцето и подобряват кръвообращението. Да имаме здрави кръвоносни съдове и добро кръвообращение може да окаже верижен ефект от многобройни ползи за здравето в цялото тяло, сред които са: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243023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1B1CA-9041-4ACE-8517-424982D7580A}" type="slidenum">
              <a:rPr lang="en-US" altLang="bg-BG"/>
              <a:pPr/>
              <a:t>6</a:t>
            </a:fld>
            <a:endParaRPr lang="en-US" altLang="bg-BG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/>
              <a:t>Повече енергия, здравословно кръвно налягане, подобрени умствени способности, подкрепа за правилно функциониране на органите, добър имунитет, растеж на мускулите, възстановяване на костите и тъканите, както и подкрепа за добро храносмилане.</a:t>
            </a:r>
            <a:endParaRPr lang="bg-BG" altLang="bg-BG" b="1" u="sng"/>
          </a:p>
          <a:p>
            <a:r>
              <a:rPr lang="bg-BG" altLang="bg-BG" b="1" u="sng"/>
              <a:t>Доброто кръвообращение</a:t>
            </a:r>
            <a:r>
              <a:rPr lang="bg-BG" altLang="bg-BG"/>
              <a:t> ви помага да изглеждате по-добре и да се чувствате по-добре, което на свой ред може да ви помогне да се справяте по-добре с всичко!</a:t>
            </a:r>
          </a:p>
          <a:p>
            <a:r>
              <a:rPr lang="bg-BG" altLang="bg-BG"/>
              <a:t>Но как да се погрижим за кръвоносната си система, за да работи тя оптимално?</a:t>
            </a:r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5476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74B3F-541D-4D97-87FB-92ED3EA3E307}" type="slidenum">
              <a:rPr lang="en-US" altLang="bg-BG"/>
              <a:pPr/>
              <a:t>7</a:t>
            </a:fld>
            <a:endParaRPr lang="en-US" altLang="bg-BG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 smtClean="0"/>
              <a:t>АО </a:t>
            </a:r>
            <a:r>
              <a:rPr lang="bg-BG" altLang="bg-BG" dirty="0"/>
              <a:t>е </a:t>
            </a:r>
            <a:r>
              <a:rPr lang="bg-BG" altLang="bg-BG" dirty="0" smtClean="0"/>
              <a:t>съкращение за </a:t>
            </a:r>
            <a:r>
              <a:rPr lang="bg-BG" altLang="bg-BG" dirty="0"/>
              <a:t>АЗОТЕН ОКСИД – един от ключовете към </a:t>
            </a:r>
            <a:r>
              <a:rPr lang="bg-BG" altLang="bg-BG" dirty="0" smtClean="0"/>
              <a:t>динамично </a:t>
            </a:r>
            <a:r>
              <a:rPr lang="bg-BG" altLang="bg-BG" dirty="0"/>
              <a:t>и здравословно кръвообращение.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02132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3E8DB-2855-405C-BCC1-AE23AF92A7FD}" type="slidenum">
              <a:rPr lang="en-US" altLang="bg-BG"/>
              <a:pPr/>
              <a:t>8</a:t>
            </a:fld>
            <a:endParaRPr lang="en-US" altLang="bg-BG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През 1992 г. азотният оксид печели титлата „Молекула на годината” от Американската асоциация за развитие на науката. Тази награда отприщва огромен брой интензивни проучвания на свойствата на изключителната молекула и ценните </a:t>
            </a:r>
            <a:r>
              <a:rPr lang="bg-BG" altLang="bg-BG" dirty="0" smtClean="0"/>
              <a:t>ѝ </a:t>
            </a:r>
            <a:r>
              <a:rPr lang="bg-BG" altLang="bg-BG" dirty="0"/>
              <a:t>въздействия върху човешкото здраве и жизненост. През следващите 8 години учените Мурад, </a:t>
            </a:r>
            <a:r>
              <a:rPr lang="bg-BG" altLang="bg-BG" dirty="0" err="1"/>
              <a:t>Игнаро</a:t>
            </a:r>
            <a:r>
              <a:rPr lang="bg-BG" altLang="bg-BG" dirty="0"/>
              <a:t> и </a:t>
            </a:r>
            <a:r>
              <a:rPr lang="bg-BG" altLang="bg-BG" dirty="0" err="1"/>
              <a:t>Фърчгот</a:t>
            </a:r>
            <a:r>
              <a:rPr lang="bg-BG" altLang="bg-BG" dirty="0"/>
              <a:t> обединяват изследванията си и заедно идентифицират </a:t>
            </a:r>
            <a:r>
              <a:rPr lang="bg-BG" altLang="bg-BG" dirty="0" smtClean="0"/>
              <a:t>една-единствена </a:t>
            </a:r>
            <a:r>
              <a:rPr lang="bg-BG" altLang="bg-BG" dirty="0"/>
              <a:t>молекула, която може да отпуска и разширява кръвоносните съдове…. Тя се нарича азотен оксид или </a:t>
            </a:r>
            <a:r>
              <a:rPr lang="bg-BG" altLang="bg-BG" dirty="0" err="1" smtClean="0"/>
              <a:t>АО</a:t>
            </a:r>
            <a:r>
              <a:rPr lang="bg-BG" altLang="bg-BG" dirty="0" smtClean="0"/>
              <a:t>.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373643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FA664-B467-49C5-84AE-F221A6C3AF35}" type="slidenum">
              <a:rPr lang="en-US" altLang="bg-BG"/>
              <a:pPr/>
              <a:t>9</a:t>
            </a:fld>
            <a:endParaRPr lang="en-US" altLang="bg-BG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bg-BG" dirty="0"/>
              <a:t>Как действа азотният оксид?</a:t>
            </a: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54898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bg-BG" noProof="0" smtClean="0"/>
              <a:t>Click to edit Master title style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bg-BG" noProof="0" smtClean="0"/>
              <a:t>Click to edit Master subtitle style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ED575AF-EC16-46E0-BB53-0534ADEB4955}" type="slidenum">
              <a:rPr lang="en-US" altLang="bg-BG"/>
              <a:pPr/>
              <a:t>‹#›</a:t>
            </a:fld>
            <a:endParaRPr lang="en-US" alt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D8303-37C3-4BEB-A5E0-53ADCA012E70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55084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0DA9-879B-479E-8262-F3646D089FF9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57491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B509B-57E2-4775-AD45-CF1828C94531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50065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32336-E5C2-4210-A080-315A13BE63A1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44501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5F058-9646-4A9A-A164-D9B5A2B10CA8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38594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A2228-63A0-4485-B0A1-4B3E9BEE71F8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94239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D516B-92B4-495A-A0B5-039C340157C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5351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45CD4-B3BC-446E-BDF6-33FF987A9A11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75597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4730D-3DA2-48A1-92C4-0CBF9C042ED3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6184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5E98C-0887-4553-9565-0B9E226B6580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7783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198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dirty="0" smtClean="0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dirty="0" smtClean="0"/>
              <a:t>Click to edit Master text styles</a:t>
            </a:r>
          </a:p>
          <a:p>
            <a:pPr lvl="1"/>
            <a:r>
              <a:rPr lang="en-US" altLang="bg-BG" dirty="0" smtClean="0"/>
              <a:t>Second level</a:t>
            </a:r>
          </a:p>
          <a:p>
            <a:pPr lvl="2"/>
            <a:r>
              <a:rPr lang="en-US" altLang="bg-BG" dirty="0" smtClean="0"/>
              <a:t>Third level</a:t>
            </a:r>
          </a:p>
          <a:p>
            <a:pPr lvl="3"/>
            <a:r>
              <a:rPr lang="en-US" altLang="bg-BG" dirty="0" smtClean="0"/>
              <a:t>Fourth level</a:t>
            </a:r>
          </a:p>
          <a:p>
            <a:pPr lvl="4"/>
            <a:r>
              <a:rPr lang="en-US" altLang="bg-BG" dirty="0" smtClean="0"/>
              <a:t>Fifth level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bg-BG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D3D6EA7E-2A54-47A0-B6E9-7A0F001A7894}" type="slidenum">
              <a:rPr lang="en-US" altLang="bg-BG"/>
              <a:pPr/>
              <a:t>‹#›</a:t>
            </a:fld>
            <a:endParaRPr lang="en-US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rgbClr val="000000"/>
          </a:solidFill>
          <a:latin typeface="Roboto" panose="02000000000000000000" pitchFamily="2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rgbClr val="000000"/>
          </a:solidFill>
          <a:latin typeface="Roboto" panose="02000000000000000000" pitchFamily="2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rgbClr val="000000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rgbClr val="000000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rgbClr val="000000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91" y="730050"/>
            <a:ext cx="4151402" cy="5241104"/>
          </a:xfrm>
          <a:prstGeom prst="rect">
            <a:avLst/>
          </a:prstGeom>
        </p:spPr>
      </p:pic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266700" y="5762625"/>
            <a:ext cx="8543925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bg-BG">
              <a:ln>
                <a:solidFill>
                  <a:srgbClr val="B42B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2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506" y="5985161"/>
            <a:ext cx="866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kern="10" dirty="0" smtClean="0">
                <a:ln w="19050">
                  <a:noFill/>
                  <a:round/>
                  <a:headEnd/>
                  <a:tailEnd/>
                </a:ln>
                <a:solidFill>
                  <a:srgbClr val="BC2D00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Пълноценна хранителна система с аргинин</a:t>
            </a:r>
            <a:endParaRPr lang="bg-BG" sz="2800" kern="10" dirty="0" smtClean="0">
              <a:ln w="19050">
                <a:noFill/>
                <a:round/>
                <a:headEnd/>
                <a:tailEnd/>
              </a:ln>
              <a:solidFill>
                <a:srgbClr val="BC2D00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2" name="Picture 6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9" name="TextBox 3"/>
          <p:cNvSpPr txBox="1">
            <a:spLocks noChangeArrowheads="1"/>
          </p:cNvSpPr>
          <p:nvPr/>
        </p:nvSpPr>
        <p:spPr bwMode="auto">
          <a:xfrm>
            <a:off x="725716" y="665844"/>
            <a:ext cx="665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26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Как действа азотният оксид в тялото</a:t>
            </a:r>
            <a:endParaRPr lang="en-US" altLang="bg-BG" sz="260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0" y="2524125"/>
            <a:ext cx="1990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600" b="0"/>
              <a:t>Напречен разрез на кръвоносен съд</a:t>
            </a:r>
            <a:endParaRPr lang="en-US" altLang="bg-BG" sz="1600" b="0"/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0" y="5838825"/>
            <a:ext cx="1990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600" b="0"/>
              <a:t>Гладка мускулатура</a:t>
            </a:r>
            <a:endParaRPr lang="en-US" altLang="bg-BG" sz="1600" b="0"/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3019425" y="5972175"/>
            <a:ext cx="1114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600" b="0"/>
              <a:t>Ендотел</a:t>
            </a:r>
            <a:endParaRPr lang="en-US" altLang="bg-BG" sz="1600" b="0"/>
          </a:p>
        </p:txBody>
      </p: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5372100" y="4333875"/>
            <a:ext cx="1990725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2200"/>
              <a:t>АО</a:t>
            </a:r>
            <a:r>
              <a:rPr lang="bg-BG" altLang="bg-BG" sz="1800"/>
              <a:t/>
            </a:r>
            <a:br>
              <a:rPr lang="bg-BG" altLang="bg-BG" sz="1800"/>
            </a:br>
            <a:r>
              <a:rPr lang="bg-BG" altLang="bg-BG" sz="1900">
                <a:latin typeface="Arial Narrow" panose="020B0606020202030204" pitchFamily="34" charset="0"/>
              </a:rPr>
              <a:t>разширява кръвоносните съдове</a:t>
            </a:r>
            <a:endParaRPr lang="en-US" altLang="bg-BG" sz="1900"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67" y="177275"/>
            <a:ext cx="1272992" cy="842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22" name="Picture 2" descr="Current Iss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505075" cy="3362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2" descr="http://som.umdnj.edu/research/cellbiology/images/liusc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2349500" cy="2740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4" descr="http://www.icongrouponline.com/health/jacket/059784528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2984500" cy="386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6" descr="https://www.scripps.edu/news/endeavor/endeavor1.1/images/1.1Cov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993900" cy="2682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10" descr="http://image.ebook30.com/data_images/2009/09/14/1252991770-51avgfkb4x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1819275" cy="2498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2" descr="http://ak.buy.com/db_assets/large_images/260/21153426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11503"/>
          <a:stretch/>
        </p:blipFill>
        <p:spPr bwMode="auto">
          <a:xfrm>
            <a:off x="6293922" y="619125"/>
            <a:ext cx="2481943" cy="3200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Picture 8" descr="http://www.aymenidris.com/Pics/Idris%20-%20C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2679700" cy="3671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bg-BG" altLang="bg-BG" sz="3600" b="1" dirty="0">
                <a:solidFill>
                  <a:srgbClr val="C00000"/>
                </a:solidFill>
              </a:rPr>
              <a:t>Публикации за азотния оксид</a:t>
            </a:r>
            <a:r>
              <a:rPr lang="en-US" altLang="bg-BG" sz="3600" dirty="0">
                <a:solidFill>
                  <a:srgbClr val="C00000"/>
                </a:solidFill>
              </a:rPr>
              <a:t/>
            </a:r>
            <a:br>
              <a:rPr lang="en-US" altLang="bg-BG" sz="3600" dirty="0">
                <a:solidFill>
                  <a:srgbClr val="C00000"/>
                </a:solidFill>
              </a:rPr>
            </a:br>
            <a:r>
              <a:rPr lang="bg-BG" altLang="bg-BG" sz="2000" b="1" dirty="0">
                <a:solidFill>
                  <a:srgbClr val="17375E"/>
                </a:solidFill>
              </a:rPr>
              <a:t>Над</a:t>
            </a:r>
            <a:r>
              <a:rPr lang="en-US" altLang="bg-BG" sz="2000" b="1" dirty="0">
                <a:solidFill>
                  <a:srgbClr val="17375E"/>
                </a:solidFill>
              </a:rPr>
              <a:t> 100</a:t>
            </a:r>
            <a:r>
              <a:rPr lang="bg-BG" altLang="bg-BG" sz="2000" b="1" dirty="0">
                <a:solidFill>
                  <a:srgbClr val="17375E"/>
                </a:solidFill>
              </a:rPr>
              <a:t> </a:t>
            </a:r>
            <a:r>
              <a:rPr lang="en-US" altLang="bg-BG" sz="2000" b="1" dirty="0">
                <a:solidFill>
                  <a:srgbClr val="17375E"/>
                </a:solidFill>
              </a:rPr>
              <a:t>000</a:t>
            </a:r>
          </a:p>
        </p:txBody>
      </p:sp>
      <p:pic>
        <p:nvPicPr>
          <p:cNvPr id="134147" name="Picture 4" descr="http://web.mit.edu/noppg/grap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094538" cy="450532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0200" y="2133600"/>
            <a:ext cx="685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latin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286000"/>
            <a:ext cx="3352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latin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438400"/>
            <a:ext cx="1524000" cy="590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Молекула на годината</a:t>
            </a:r>
            <a:endParaRPr lang="en-US" altLang="bg-BG" sz="1600" dirty="0"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2171700" y="3238500"/>
            <a:ext cx="1600200" cy="13716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5170" name="Content Placeholder 4" descr="220px-Nobel_Prize.pn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828800"/>
            <a:ext cx="4346575" cy="4267200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133600"/>
            <a:ext cx="3730296" cy="356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381000" y="510145"/>
            <a:ext cx="687482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4000" dirty="0" smtClean="0">
                <a:solidFill>
                  <a:srgbClr val="003366"/>
                </a:solidFill>
                <a:latin typeface="Roboto" panose="02000000000000000000" pitchFamily="2" charset="0"/>
              </a:rPr>
              <a:t>1998 г. </a:t>
            </a:r>
            <a:r>
              <a:rPr lang="bg-BG" altLang="bg-BG" sz="4000" dirty="0">
                <a:solidFill>
                  <a:srgbClr val="003366"/>
                </a:solidFill>
                <a:latin typeface="Roboto" panose="02000000000000000000" pitchFamily="2" charset="0"/>
              </a:rPr>
              <a:t>Нобелова награда</a:t>
            </a:r>
          </a:p>
          <a:p>
            <a:pPr algn="ctr"/>
            <a:r>
              <a:rPr lang="bg-BG" altLang="bg-BG" sz="3000" b="0" dirty="0">
                <a:solidFill>
                  <a:srgbClr val="003366"/>
                </a:solidFill>
                <a:latin typeface="Roboto" panose="02000000000000000000" pitchFamily="2" charset="0"/>
              </a:rPr>
              <a:t>за МЕДИЦИНА</a:t>
            </a:r>
            <a:endParaRPr lang="en-US" altLang="bg-BG" sz="3000" b="0" dirty="0">
              <a:solidFill>
                <a:srgbClr val="003366"/>
              </a:solidFill>
              <a:latin typeface="Roboto" panose="02000000000000000000" pitchFamily="2" charset="0"/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bg-BG" altLang="bg-BG" b="1" dirty="0">
                <a:solidFill>
                  <a:srgbClr val="C00000"/>
                </a:solidFill>
              </a:rPr>
              <a:t>Тибетците</a:t>
            </a:r>
            <a:endParaRPr lang="en-US" altLang="bg-BG" b="1" dirty="0">
              <a:solidFill>
                <a:srgbClr val="C00000"/>
              </a:solidFill>
            </a:endParaRPr>
          </a:p>
        </p:txBody>
      </p:sp>
      <p:pic>
        <p:nvPicPr>
          <p:cNvPr id="136195" name="Picture 2" descr="http://ic2.pbase.com/u18/mreichel/large/20407272.TibetanMo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28448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 descr="http://www.everestpeaceproject.org/upload_images/gallery/photo/large/1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47345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6" descr="http://geography.sierra.cc.ca.us/impressive_photos/tibetan_mon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"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1272" y="533400"/>
            <a:ext cx="7607877" cy="1143000"/>
          </a:xfrm>
        </p:spPr>
        <p:txBody>
          <a:bodyPr>
            <a:normAutofit/>
          </a:bodyPr>
          <a:lstStyle/>
          <a:p>
            <a:r>
              <a:rPr lang="bg-BG" altLang="bg-BG" sz="3000" b="1" dirty="0">
                <a:solidFill>
                  <a:srgbClr val="C00000"/>
                </a:solidFill>
              </a:rPr>
              <a:t>Преобразуване на </a:t>
            </a:r>
            <a:r>
              <a:rPr lang="bg-BG" altLang="bg-BG" sz="3000" b="1" dirty="0" err="1">
                <a:solidFill>
                  <a:srgbClr val="C00000"/>
                </a:solidFill>
              </a:rPr>
              <a:t>аргинин</a:t>
            </a:r>
            <a:r>
              <a:rPr lang="bg-BG" altLang="bg-BG" sz="3000" b="1" dirty="0">
                <a:solidFill>
                  <a:srgbClr val="C00000"/>
                </a:solidFill>
              </a:rPr>
              <a:t> </a:t>
            </a:r>
            <a:r>
              <a:rPr lang="bg-BG" altLang="bg-BG" sz="3000" b="1" dirty="0" smtClean="0">
                <a:solidFill>
                  <a:srgbClr val="C00000"/>
                </a:solidFill>
              </a:rPr>
              <a:t/>
            </a:r>
            <a:br>
              <a:rPr lang="bg-BG" altLang="bg-BG" sz="3000" b="1" dirty="0" smtClean="0">
                <a:solidFill>
                  <a:srgbClr val="C00000"/>
                </a:solidFill>
              </a:rPr>
            </a:br>
            <a:r>
              <a:rPr lang="bg-BG" altLang="bg-BG" sz="3000" b="1" dirty="0" smtClean="0">
                <a:solidFill>
                  <a:srgbClr val="C00000"/>
                </a:solidFill>
              </a:rPr>
              <a:t>в </a:t>
            </a:r>
            <a:r>
              <a:rPr lang="bg-BG" altLang="bg-BG" sz="3000" b="1" dirty="0">
                <a:solidFill>
                  <a:srgbClr val="C00000"/>
                </a:solidFill>
              </a:rPr>
              <a:t>азотен оксид</a:t>
            </a:r>
            <a:endParaRPr lang="en-US" altLang="bg-BG" sz="30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38723014"/>
              </p:ext>
            </p:extLst>
          </p:nvPr>
        </p:nvGraphicFramePr>
        <p:xfrm>
          <a:off x="914400" y="1600200"/>
          <a:ext cx="7772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7220" name="TextBox 3"/>
          <p:cNvSpPr txBox="1">
            <a:spLocks noChangeArrowheads="1"/>
          </p:cNvSpPr>
          <p:nvPr/>
        </p:nvSpPr>
        <p:spPr bwMode="auto">
          <a:xfrm>
            <a:off x="1438275" y="5762625"/>
            <a:ext cx="3061154" cy="408623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bg-BG" altLang="bg-BG" sz="18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разграждат се</a:t>
            </a:r>
            <a:r>
              <a:rPr lang="en-US" altLang="bg-BG" sz="18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20-40%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18264" y="1732806"/>
            <a:ext cx="3477491" cy="442674"/>
          </a:xfrm>
          <a:prstGeom prst="roundRect">
            <a:avLst/>
          </a:prstGeom>
          <a:solidFill>
            <a:srgbClr val="9BBB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bg-BG" sz="20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altLang="bg-BG" sz="20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Преобразуване в</a:t>
            </a:r>
            <a:r>
              <a:rPr lang="en-US" altLang="bg-BG" sz="20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altLang="bg-BG" sz="20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АО</a:t>
            </a:r>
            <a:endParaRPr lang="en-US" altLang="bg-BG" sz="200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1271" y="541473"/>
            <a:ext cx="7894246" cy="1143000"/>
          </a:xfrm>
        </p:spPr>
        <p:txBody>
          <a:bodyPr>
            <a:normAutofit/>
          </a:bodyPr>
          <a:lstStyle/>
          <a:p>
            <a:r>
              <a:rPr lang="bg-BG" altLang="bg-BG" sz="3000" b="1" dirty="0" smtClean="0">
                <a:solidFill>
                  <a:srgbClr val="C00000"/>
                </a:solidFill>
              </a:rPr>
              <a:t>Ефективно </a:t>
            </a:r>
            <a:r>
              <a:rPr lang="bg-BG" altLang="bg-BG" sz="3000" b="1" dirty="0">
                <a:solidFill>
                  <a:srgbClr val="C00000"/>
                </a:solidFill>
              </a:rPr>
              <a:t>преобразуване </a:t>
            </a:r>
            <a:r>
              <a:rPr lang="bg-BG" altLang="bg-BG" sz="3000" b="1" dirty="0" smtClean="0">
                <a:solidFill>
                  <a:srgbClr val="C00000"/>
                </a:solidFill>
              </a:rPr>
              <a:t/>
            </a:r>
            <a:br>
              <a:rPr lang="bg-BG" altLang="bg-BG" sz="3000" b="1" dirty="0" smtClean="0">
                <a:solidFill>
                  <a:srgbClr val="C00000"/>
                </a:solidFill>
              </a:rPr>
            </a:br>
            <a:r>
              <a:rPr lang="bg-BG" altLang="bg-BG" sz="3000" b="1" dirty="0" smtClean="0">
                <a:solidFill>
                  <a:srgbClr val="C00000"/>
                </a:solidFill>
              </a:rPr>
              <a:t>на </a:t>
            </a:r>
            <a:r>
              <a:rPr lang="bg-BG" altLang="bg-BG" sz="3000" b="1" dirty="0">
                <a:solidFill>
                  <a:srgbClr val="C00000"/>
                </a:solidFill>
              </a:rPr>
              <a:t>АРГИ</a:t>
            </a:r>
            <a:r>
              <a:rPr lang="en-US" altLang="bg-BG" sz="3000" b="1" dirty="0">
                <a:solidFill>
                  <a:srgbClr val="C00000"/>
                </a:solidFill>
              </a:rPr>
              <a:t>+ </a:t>
            </a:r>
            <a:r>
              <a:rPr lang="bg-BG" altLang="bg-BG" sz="3000" b="1" dirty="0">
                <a:solidFill>
                  <a:srgbClr val="C00000"/>
                </a:solidFill>
              </a:rPr>
              <a:t>в азотен оксид</a:t>
            </a:r>
            <a:endParaRPr lang="en-US" altLang="bg-BG" sz="30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14631283"/>
              </p:ext>
            </p:extLst>
          </p:nvPr>
        </p:nvGraphicFramePr>
        <p:xfrm>
          <a:off x="762000" y="1143000"/>
          <a:ext cx="7772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8244" name="TextBox 6"/>
          <p:cNvSpPr txBox="1">
            <a:spLocks noChangeArrowheads="1"/>
          </p:cNvSpPr>
          <p:nvPr/>
        </p:nvSpPr>
        <p:spPr bwMode="auto">
          <a:xfrm>
            <a:off x="2743200" y="5791200"/>
            <a:ext cx="3352800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bg-BG" sz="20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altLang="bg-BG" sz="20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Ефективно усвояване</a:t>
            </a:r>
            <a:endParaRPr lang="en-US" altLang="bg-BG" sz="200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234125" y="331478"/>
            <a:ext cx="8677275" cy="14033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1838325" indent="-1838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065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44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24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03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60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51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32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bg-BG" altLang="bg-BG" sz="2400" dirty="0" smtClean="0">
                <a:solidFill>
                  <a:srgbClr val="C00000"/>
                </a:solidFill>
                <a:latin typeface="Roboto" panose="02000000000000000000" pitchFamily="2" charset="0"/>
              </a:rPr>
              <a:t>Защо </a:t>
            </a:r>
            <a:r>
              <a:rPr lang="bg-BG" altLang="bg-BG" sz="2400" dirty="0">
                <a:solidFill>
                  <a:srgbClr val="C00000"/>
                </a:solidFill>
                <a:latin typeface="Roboto" panose="02000000000000000000" pitchFamily="2" charset="0"/>
              </a:rPr>
              <a:t>АРГИ+ е много по-добър?</a:t>
            </a:r>
          </a:p>
          <a:p>
            <a:pPr marL="0" indent="0">
              <a:spcBef>
                <a:spcPct val="40000"/>
              </a:spcBef>
            </a:pPr>
            <a:r>
              <a:rPr lang="bg-BG" altLang="bg-BG" sz="2400" b="0" dirty="0" smtClean="0">
                <a:solidFill>
                  <a:srgbClr val="003399"/>
                </a:solidFill>
                <a:latin typeface="Roboto" panose="02000000000000000000" pitchFamily="2" charset="0"/>
              </a:rPr>
              <a:t>Защото АРГИ</a:t>
            </a:r>
            <a:r>
              <a:rPr lang="bg-BG" altLang="bg-BG" sz="2400" b="0" dirty="0">
                <a:solidFill>
                  <a:srgbClr val="003399"/>
                </a:solidFill>
                <a:latin typeface="Roboto" panose="02000000000000000000" pitchFamily="2" charset="0"/>
              </a:rPr>
              <a:t>+ е единствената </a:t>
            </a:r>
            <a:r>
              <a:rPr lang="bg-BG" altLang="bg-BG" sz="2400" b="0" dirty="0" smtClean="0">
                <a:solidFill>
                  <a:srgbClr val="003399"/>
                </a:solidFill>
                <a:latin typeface="Roboto" panose="02000000000000000000" pitchFamily="2" charset="0"/>
              </a:rPr>
              <a:t/>
            </a:r>
            <a:br>
              <a:rPr lang="bg-BG" altLang="bg-BG" sz="2400" b="0" dirty="0" smtClean="0">
                <a:solidFill>
                  <a:srgbClr val="003399"/>
                </a:solidFill>
                <a:latin typeface="Roboto" panose="02000000000000000000" pitchFamily="2" charset="0"/>
              </a:rPr>
            </a:br>
            <a:r>
              <a:rPr lang="bg-BG" altLang="bg-BG" sz="2400" dirty="0" smtClean="0">
                <a:solidFill>
                  <a:srgbClr val="003399"/>
                </a:solidFill>
                <a:latin typeface="Roboto" panose="02000000000000000000" pitchFamily="2" charset="0"/>
              </a:rPr>
              <a:t>ПЪЛНОЦЕННА</a:t>
            </a:r>
            <a:r>
              <a:rPr lang="bg-BG" altLang="bg-BG" sz="2400" b="0" dirty="0" smtClean="0">
                <a:solidFill>
                  <a:srgbClr val="003399"/>
                </a:solidFill>
                <a:latin typeface="Roboto" panose="02000000000000000000" pitchFamily="2" charset="0"/>
              </a:rPr>
              <a:t> </a:t>
            </a:r>
            <a:r>
              <a:rPr lang="bg-BG" altLang="bg-BG" sz="2400" b="0" dirty="0">
                <a:solidFill>
                  <a:srgbClr val="003399"/>
                </a:solidFill>
                <a:latin typeface="Roboto" panose="02000000000000000000" pitchFamily="2" charset="0"/>
              </a:rPr>
              <a:t>хранителна система с </a:t>
            </a:r>
            <a:r>
              <a:rPr lang="bg-BG" altLang="bg-BG" sz="2400" b="0" dirty="0" err="1" smtClean="0">
                <a:solidFill>
                  <a:srgbClr val="003399"/>
                </a:solidFill>
                <a:latin typeface="Roboto" panose="02000000000000000000" pitchFamily="2" charset="0"/>
              </a:rPr>
              <a:t>аргинин</a:t>
            </a:r>
            <a:endParaRPr lang="en-US" altLang="bg-BG" sz="2400" b="0" dirty="0">
              <a:solidFill>
                <a:srgbClr val="003399"/>
              </a:solidFill>
              <a:latin typeface="Roboto" panose="02000000000000000000" pitchFamily="2" charset="0"/>
            </a:endParaRPr>
          </a:p>
        </p:txBody>
      </p:sp>
      <p:pic>
        <p:nvPicPr>
          <p:cNvPr id="139270" name="Picture 6" descr="7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032000"/>
            <a:ext cx="5192713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2027420"/>
            <a:ext cx="3476665" cy="43892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bg-BG" sz="3600" b="1" dirty="0">
                <a:solidFill>
                  <a:srgbClr val="003399"/>
                </a:solidFill>
              </a:rPr>
              <a:t>L-</a:t>
            </a:r>
            <a:r>
              <a:rPr lang="bg-BG" altLang="bg-BG" sz="3600" b="1" dirty="0" err="1">
                <a:solidFill>
                  <a:srgbClr val="003399"/>
                </a:solidFill>
              </a:rPr>
              <a:t>аргинин</a:t>
            </a:r>
            <a:r>
              <a:rPr lang="en-US" altLang="bg-BG" sz="3600" dirty="0"/>
              <a:t/>
            </a:r>
            <a:br>
              <a:rPr lang="en-US" altLang="bg-BG" sz="3600" dirty="0"/>
            </a:br>
            <a:r>
              <a:rPr lang="bg-BG" altLang="bg-BG" sz="2600" b="1" dirty="0">
                <a:solidFill>
                  <a:srgbClr val="C00000"/>
                </a:solidFill>
              </a:rPr>
              <a:t>Чудодейната молекула</a:t>
            </a:r>
            <a:endParaRPr lang="en-US" altLang="bg-BG" sz="2600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572000" y="1898030"/>
            <a:ext cx="3933825" cy="372724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bg-BG" altLang="bg-BG" sz="2400" dirty="0">
                <a:solidFill>
                  <a:srgbClr val="003399"/>
                </a:solidFill>
              </a:rPr>
              <a:t>Жизненоважна </a:t>
            </a:r>
            <a:r>
              <a:rPr lang="bg-BG" altLang="bg-BG" sz="2400" dirty="0" smtClean="0">
                <a:solidFill>
                  <a:srgbClr val="003399"/>
                </a:solidFill>
              </a:rPr>
              <a:t>аминокиселина</a:t>
            </a:r>
            <a:endParaRPr lang="en-US" altLang="bg-BG" sz="2400" dirty="0">
              <a:solidFill>
                <a:srgbClr val="003399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bg-BG" altLang="bg-BG" sz="2400" dirty="0">
                <a:solidFill>
                  <a:srgbClr val="003399"/>
                </a:solidFill>
              </a:rPr>
              <a:t>Преобразува се в азотен </a:t>
            </a:r>
            <a:r>
              <a:rPr lang="bg-BG" altLang="bg-BG" sz="2400" dirty="0" smtClean="0">
                <a:solidFill>
                  <a:srgbClr val="003399"/>
                </a:solidFill>
              </a:rPr>
              <a:t>оксид</a:t>
            </a:r>
            <a:endParaRPr lang="en-US" altLang="bg-BG" sz="2400" dirty="0">
              <a:solidFill>
                <a:srgbClr val="003399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bg-BG" altLang="bg-BG" sz="2400" dirty="0">
                <a:solidFill>
                  <a:srgbClr val="003399"/>
                </a:solidFill>
              </a:rPr>
              <a:t>Подкрепя сърдечносъдовото здраве</a:t>
            </a:r>
            <a:endParaRPr lang="en-US" altLang="bg-BG" sz="2400" dirty="0">
              <a:solidFill>
                <a:srgbClr val="003399"/>
              </a:solidFill>
            </a:endParaRPr>
          </a:p>
        </p:txBody>
      </p:sp>
      <p:pic>
        <p:nvPicPr>
          <p:cNvPr id="140295" name="Picture 7" descr="8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895700"/>
            <a:ext cx="212725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 bwMode="auto">
          <a:xfrm flipV="1">
            <a:off x="2027441" y="2845676"/>
            <a:ext cx="265511" cy="152402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B42B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2306446" y="2598719"/>
            <a:ext cx="0" cy="252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B42B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2263581" y="2601104"/>
            <a:ext cx="0" cy="252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B42B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2119512" y="2358328"/>
            <a:ext cx="298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C00000"/>
                </a:solidFill>
                <a:latin typeface="Roboto" panose="02000000000000000000" pitchFamily="2" charset="0"/>
              </a:rPr>
              <a:t>O</a:t>
            </a:r>
            <a:endParaRPr lang="bg-BG" sz="1400" dirty="0">
              <a:solidFill>
                <a:srgbClr val="C00000"/>
              </a:solidFill>
              <a:latin typeface="Roboto" panose="02000000000000000000" pitchFamily="2" charset="0"/>
            </a:endParaRPr>
          </a:p>
        </p:txBody>
      </p:sp>
      <p:grpSp>
        <p:nvGrpSpPr>
          <p:cNvPr id="140315" name="Group 140314"/>
          <p:cNvGrpSpPr/>
          <p:nvPr/>
        </p:nvGrpSpPr>
        <p:grpSpPr>
          <a:xfrm>
            <a:off x="733542" y="3909729"/>
            <a:ext cx="3138244" cy="2234827"/>
            <a:chOff x="733542" y="3909729"/>
            <a:chExt cx="3138244" cy="2234827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3169052" y="4459882"/>
              <a:ext cx="83143" cy="326437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2828576" y="4367821"/>
              <a:ext cx="340476" cy="92061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2410823" y="4440409"/>
              <a:ext cx="214310" cy="222561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1975313" y="4545593"/>
              <a:ext cx="442653" cy="116269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1651313" y="4545593"/>
              <a:ext cx="324000" cy="324804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V="1">
              <a:off x="1238993" y="5291357"/>
              <a:ext cx="308046" cy="18462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526399" y="5294892"/>
              <a:ext cx="396000" cy="22819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1915925" y="5352340"/>
              <a:ext cx="314118" cy="182599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3183339" y="4258292"/>
              <a:ext cx="218084" cy="221585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V="1">
              <a:off x="1372183" y="5069152"/>
              <a:ext cx="57209" cy="4522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1892508" y="5510384"/>
              <a:ext cx="0" cy="324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>
              <a:off x="1959179" y="5513531"/>
              <a:ext cx="0" cy="324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3148215" y="4226720"/>
              <a:ext cx="216491" cy="220827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TextBox 48"/>
            <p:cNvSpPr txBox="1"/>
            <p:nvPr/>
          </p:nvSpPr>
          <p:spPr>
            <a:xfrm>
              <a:off x="1740102" y="5775224"/>
              <a:ext cx="298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dirty="0">
                  <a:solidFill>
                    <a:srgbClr val="C00000"/>
                  </a:solidFill>
                  <a:latin typeface="Roboto" panose="02000000000000000000" pitchFamily="2" charset="0"/>
                </a:rPr>
                <a:t>O</a:t>
              </a:r>
              <a:endParaRPr lang="bg-BG" sz="18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44299" y="4716246"/>
              <a:ext cx="298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dirty="0">
                  <a:solidFill>
                    <a:srgbClr val="C00000"/>
                  </a:solidFill>
                  <a:latin typeface="Roboto" panose="02000000000000000000" pitchFamily="2" charset="0"/>
                </a:rPr>
                <a:t>H</a:t>
              </a:r>
              <a:endParaRPr lang="bg-BG" sz="18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00420" y="3947981"/>
              <a:ext cx="571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N</a:t>
              </a:r>
              <a:r>
                <a:rPr lang="cs-CZ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H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59258" y="3909729"/>
              <a:ext cx="4671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HN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12276" y="4705509"/>
              <a:ext cx="65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N</a:t>
              </a:r>
              <a:r>
                <a:rPr lang="en-US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H</a:t>
              </a:r>
              <a:r>
                <a:rPr lang="cs-CZ" sz="1800" baseline="-250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2</a:t>
              </a:r>
              <a:endParaRPr lang="bg-BG" sz="1800" baseline="-250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30625" y="5106647"/>
              <a:ext cx="593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OH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3542" y="5328511"/>
              <a:ext cx="68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H</a:t>
              </a:r>
              <a:r>
                <a:rPr lang="en-US" sz="1800" baseline="-250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2</a:t>
              </a:r>
              <a:r>
                <a:rPr lang="en-US" sz="18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N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0293" name="Isosceles Triangle 140292"/>
            <p:cNvSpPr/>
            <p:nvPr/>
          </p:nvSpPr>
          <p:spPr bwMode="auto">
            <a:xfrm rot="17443797">
              <a:off x="1299845" y="4976278"/>
              <a:ext cx="571500" cy="102462"/>
            </a:xfrm>
            <a:prstGeom prst="triangle">
              <a:avLst>
                <a:gd name="adj" fmla="val 67575"/>
              </a:avLst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bg-BG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V="1">
              <a:off x="1410274" y="5114400"/>
              <a:ext cx="57209" cy="4522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1445989" y="5159644"/>
              <a:ext cx="57209" cy="4522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1334072" y="5023908"/>
              <a:ext cx="57209" cy="4522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1479332" y="5202504"/>
              <a:ext cx="57209" cy="4522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31" y="4755615"/>
            <a:ext cx="1356733" cy="17128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47675" y="358775"/>
            <a:ext cx="8467725" cy="1266825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bg-BG" altLang="bg-BG" sz="3200" b="1" dirty="0">
                <a:solidFill>
                  <a:srgbClr val="4F6228"/>
                </a:solidFill>
              </a:rPr>
              <a:t>Катализиращ </a:t>
            </a:r>
            <a:r>
              <a:rPr lang="bg-BG" altLang="bg-BG" sz="3200" b="1" dirty="0" smtClean="0">
                <a:solidFill>
                  <a:srgbClr val="4F6228"/>
                </a:solidFill>
              </a:rPr>
              <a:t/>
            </a:r>
            <a:br>
              <a:rPr lang="bg-BG" altLang="bg-BG" sz="3200" b="1" dirty="0" smtClean="0">
                <a:solidFill>
                  <a:srgbClr val="4F6228"/>
                </a:solidFill>
              </a:rPr>
            </a:br>
            <a:r>
              <a:rPr lang="bg-BG" altLang="bg-BG" sz="3200" b="1" dirty="0" smtClean="0">
                <a:solidFill>
                  <a:srgbClr val="4F6228"/>
                </a:solidFill>
              </a:rPr>
              <a:t>витаминен </a:t>
            </a:r>
            <a:r>
              <a:rPr lang="bg-BG" altLang="bg-BG" sz="3200" b="1" dirty="0">
                <a:solidFill>
                  <a:srgbClr val="4F6228"/>
                </a:solidFill>
              </a:rPr>
              <a:t>комплекс</a:t>
            </a:r>
            <a:r>
              <a:rPr lang="bg-BG" altLang="bg-BG" sz="3600" b="1" dirty="0">
                <a:solidFill>
                  <a:srgbClr val="4F6228"/>
                </a:solidFill>
              </a:rPr>
              <a:t/>
            </a:r>
            <a:br>
              <a:rPr lang="bg-BG" altLang="bg-BG" sz="3600" b="1" dirty="0">
                <a:solidFill>
                  <a:srgbClr val="4F6228"/>
                </a:solidFill>
              </a:rPr>
            </a:br>
            <a:r>
              <a:rPr lang="bg-BG" altLang="bg-BG" sz="2400" b="1" dirty="0" smtClean="0">
                <a:solidFill>
                  <a:srgbClr val="C00000"/>
                </a:solidFill>
              </a:rPr>
              <a:t>Енергия за оптимално преобразуване на </a:t>
            </a:r>
            <a:r>
              <a:rPr lang="bg-BG" altLang="bg-BG" sz="2400" b="1" dirty="0" err="1" smtClean="0">
                <a:solidFill>
                  <a:srgbClr val="C00000"/>
                </a:solidFill>
              </a:rPr>
              <a:t>аргинина</a:t>
            </a:r>
            <a:endParaRPr lang="bg-BG" altLang="bg-BG" sz="2400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584700" y="1898262"/>
            <a:ext cx="4038600" cy="3372237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bg-BG" altLang="bg-BG" sz="2400" dirty="0" smtClean="0">
                <a:solidFill>
                  <a:srgbClr val="4F6228"/>
                </a:solidFill>
              </a:rPr>
              <a:t>Дава енергия на системите в организма</a:t>
            </a:r>
            <a:endParaRPr lang="en-US" altLang="bg-BG" sz="2400" dirty="0" smtClean="0">
              <a:solidFill>
                <a:srgbClr val="4F6228"/>
              </a:solidFill>
            </a:endParaRPr>
          </a:p>
          <a:p>
            <a:pPr>
              <a:spcBef>
                <a:spcPts val="1200"/>
              </a:spcBef>
            </a:pPr>
            <a:r>
              <a:rPr lang="bg-BG" altLang="bg-BG" sz="2400" dirty="0" smtClean="0">
                <a:solidFill>
                  <a:srgbClr val="4F6228"/>
                </a:solidFill>
              </a:rPr>
              <a:t>Подпомага сърдечното здраве</a:t>
            </a:r>
            <a:endParaRPr lang="en-US" altLang="bg-BG" sz="2400" dirty="0" smtClean="0">
              <a:solidFill>
                <a:srgbClr val="4F6228"/>
              </a:solidFill>
            </a:endParaRPr>
          </a:p>
          <a:p>
            <a:pPr>
              <a:spcBef>
                <a:spcPts val="1200"/>
              </a:spcBef>
            </a:pPr>
            <a:r>
              <a:rPr lang="bg-BG" altLang="bg-BG" sz="2400" dirty="0" smtClean="0">
                <a:solidFill>
                  <a:srgbClr val="4F6228"/>
                </a:solidFill>
              </a:rPr>
              <a:t>Допринася </a:t>
            </a:r>
            <a:r>
              <a:rPr lang="bg-BG" altLang="bg-BG" sz="2400" dirty="0">
                <a:solidFill>
                  <a:srgbClr val="4F6228"/>
                </a:solidFill>
              </a:rPr>
              <a:t>за здравословни нива на </a:t>
            </a:r>
            <a:r>
              <a:rPr lang="bg-BG" altLang="bg-BG" sz="2400" dirty="0" err="1">
                <a:solidFill>
                  <a:srgbClr val="4F6228"/>
                </a:solidFill>
              </a:rPr>
              <a:t>хомоцистеина</a:t>
            </a:r>
            <a:endParaRPr lang="en-US" altLang="bg-BG" sz="2400" dirty="0">
              <a:solidFill>
                <a:srgbClr val="17375E"/>
              </a:solidFill>
            </a:endParaRPr>
          </a:p>
        </p:txBody>
      </p:sp>
      <p:pic>
        <p:nvPicPr>
          <p:cNvPr id="141320" name="Picture 8" descr="9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893888"/>
            <a:ext cx="212725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3619197"/>
            <a:ext cx="2685475" cy="278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31" y="4755615"/>
            <a:ext cx="1356733" cy="17128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86" y="2955638"/>
            <a:ext cx="1848595" cy="4297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466" y="2951314"/>
            <a:ext cx="1908052" cy="4309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85" y="103809"/>
            <a:ext cx="2668083" cy="6390192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" y="3721829"/>
            <a:ext cx="4443290" cy="3133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219200"/>
          </a:xfrm>
        </p:spPr>
        <p:txBody>
          <a:bodyPr>
            <a:noAutofit/>
          </a:bodyPr>
          <a:lstStyle/>
          <a:p>
            <a:r>
              <a:rPr lang="bg-BG" altLang="bg-BG" sz="3600" b="1" dirty="0">
                <a:solidFill>
                  <a:srgbClr val="7030A0"/>
                </a:solidFill>
              </a:rPr>
              <a:t>Плодов микс </a:t>
            </a:r>
            <a:r>
              <a:rPr lang="bg-BG" altLang="bg-BG" sz="3600" b="1" dirty="0" smtClean="0">
                <a:solidFill>
                  <a:srgbClr val="7030A0"/>
                </a:solidFill>
              </a:rPr>
              <a:t>Форевър</a:t>
            </a:r>
            <a:r>
              <a:rPr lang="en-US" altLang="bg-BG" sz="3600" b="1" dirty="0">
                <a:solidFill>
                  <a:srgbClr val="7030A0"/>
                </a:solidFill>
              </a:rPr>
              <a:t/>
            </a:r>
            <a:br>
              <a:rPr lang="en-US" altLang="bg-BG" sz="3600" b="1" dirty="0">
                <a:solidFill>
                  <a:srgbClr val="7030A0"/>
                </a:solidFill>
              </a:rPr>
            </a:br>
            <a:r>
              <a:rPr lang="bg-BG" altLang="bg-BG" sz="2400" b="1" dirty="0">
                <a:solidFill>
                  <a:srgbClr val="C00000"/>
                </a:solidFill>
              </a:rPr>
              <a:t>Прочиства,</a:t>
            </a:r>
            <a:r>
              <a:rPr lang="en-US" altLang="bg-BG" sz="2400" b="1" dirty="0">
                <a:solidFill>
                  <a:srgbClr val="C00000"/>
                </a:solidFill>
              </a:rPr>
              <a:t> </a:t>
            </a:r>
            <a:r>
              <a:rPr lang="bg-BG" altLang="bg-BG" sz="2400" b="1" dirty="0">
                <a:solidFill>
                  <a:srgbClr val="C00000"/>
                </a:solidFill>
              </a:rPr>
              <a:t>възстановява </a:t>
            </a:r>
            <a:r>
              <a:rPr lang="cs-CZ" altLang="bg-BG" sz="2400" b="1" dirty="0" smtClean="0">
                <a:solidFill>
                  <a:srgbClr val="C00000"/>
                </a:solidFill>
              </a:rPr>
              <a:t/>
            </a:r>
            <a:br>
              <a:rPr lang="cs-CZ" altLang="bg-BG" sz="2400" b="1" dirty="0" smtClean="0">
                <a:solidFill>
                  <a:srgbClr val="C00000"/>
                </a:solidFill>
              </a:rPr>
            </a:br>
            <a:r>
              <a:rPr lang="bg-BG" altLang="bg-BG" sz="2400" b="1" dirty="0" smtClean="0">
                <a:solidFill>
                  <a:srgbClr val="C00000"/>
                </a:solidFill>
              </a:rPr>
              <a:t>и </a:t>
            </a:r>
            <a:r>
              <a:rPr lang="bg-BG" altLang="bg-BG" sz="2400" b="1" dirty="0">
                <a:solidFill>
                  <a:srgbClr val="C00000"/>
                </a:solidFill>
              </a:rPr>
              <a:t>подкрепя сърдечните функции</a:t>
            </a:r>
            <a:endParaRPr lang="en-US" altLang="bg-BG" sz="4800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572000" y="1930400"/>
            <a:ext cx="3746500" cy="4525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bg-BG" altLang="bg-BG" sz="2400" dirty="0">
                <a:solidFill>
                  <a:srgbClr val="403152"/>
                </a:solidFill>
              </a:rPr>
              <a:t>Намалява метаболитните отпадъци</a:t>
            </a:r>
            <a:endParaRPr lang="en-US" altLang="bg-BG" sz="2400" dirty="0">
              <a:solidFill>
                <a:srgbClr val="403152"/>
              </a:solidFill>
            </a:endParaRPr>
          </a:p>
          <a:p>
            <a:pPr>
              <a:spcBef>
                <a:spcPts val="1200"/>
              </a:spcBef>
            </a:pPr>
            <a:r>
              <a:rPr lang="bg-BG" altLang="bg-BG" sz="2400" dirty="0" smtClean="0">
                <a:solidFill>
                  <a:srgbClr val="403152"/>
                </a:solidFill>
              </a:rPr>
              <a:t>Допринася </a:t>
            </a:r>
            <a:r>
              <a:rPr lang="bg-BG" altLang="bg-BG" sz="2400" dirty="0">
                <a:solidFill>
                  <a:srgbClr val="403152"/>
                </a:solidFill>
              </a:rPr>
              <a:t>за здравословно стареене</a:t>
            </a:r>
            <a:endParaRPr lang="en-US" altLang="bg-BG" sz="2400" dirty="0">
              <a:solidFill>
                <a:srgbClr val="403152"/>
              </a:solidFill>
            </a:endParaRPr>
          </a:p>
          <a:p>
            <a:pPr>
              <a:spcBef>
                <a:spcPts val="1200"/>
              </a:spcBef>
            </a:pPr>
            <a:r>
              <a:rPr lang="bg-BG" altLang="bg-BG" sz="2400" dirty="0" smtClean="0">
                <a:solidFill>
                  <a:srgbClr val="403152"/>
                </a:solidFill>
              </a:rPr>
              <a:t>Елиминира свободните</a:t>
            </a:r>
            <a:br>
              <a:rPr lang="bg-BG" altLang="bg-BG" sz="2400" dirty="0" smtClean="0">
                <a:solidFill>
                  <a:srgbClr val="403152"/>
                </a:solidFill>
              </a:rPr>
            </a:br>
            <a:r>
              <a:rPr lang="bg-BG" altLang="bg-BG" sz="2400" dirty="0" smtClean="0">
                <a:solidFill>
                  <a:srgbClr val="403152"/>
                </a:solidFill>
              </a:rPr>
              <a:t>радикали</a:t>
            </a:r>
            <a:endParaRPr lang="en-US" altLang="bg-BG" sz="2400" dirty="0">
              <a:solidFill>
                <a:srgbClr val="17375E"/>
              </a:solidFill>
            </a:endParaRPr>
          </a:p>
        </p:txBody>
      </p:sp>
      <p:pic>
        <p:nvPicPr>
          <p:cNvPr id="142343" name="Picture 7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897063"/>
            <a:ext cx="212725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31" y="4755615"/>
            <a:ext cx="1356733" cy="17128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825" y="292100"/>
            <a:ext cx="805815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bg-BG" sz="4400" dirty="0">
                <a:solidFill>
                  <a:srgbClr val="C00000"/>
                </a:solidFill>
                <a:latin typeface="Roboto" panose="02000000000000000000" pitchFamily="2" charset="0"/>
                <a:ea typeface="+mj-ea"/>
                <a:cs typeface="+mj-cs"/>
              </a:rPr>
              <a:t>Как ви помага АРГИ+</a:t>
            </a: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11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11288"/>
            <a:ext cx="8113713" cy="4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23875" y="1838325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600"/>
              <a:t>АРГИ+</a:t>
            </a:r>
            <a:endParaRPr lang="en-US" altLang="bg-BG" sz="160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23900" y="2790825"/>
            <a:ext cx="504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600"/>
              <a:t>АО</a:t>
            </a:r>
            <a:endParaRPr lang="en-US" altLang="bg-BG" sz="160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33400" y="3676650"/>
            <a:ext cx="895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500">
                <a:latin typeface="Arial Narrow" panose="020B0606020202030204" pitchFamily="34" charset="0"/>
              </a:rPr>
              <a:t>Разши-ряване</a:t>
            </a:r>
            <a:endParaRPr lang="en-US" altLang="bg-BG" sz="1500">
              <a:latin typeface="Arial Narrow" panose="020B0606020202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23875" y="4572000"/>
            <a:ext cx="8953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500">
                <a:latin typeface="Arial Narrow" panose="020B0606020202030204" pitchFamily="34" charset="0"/>
              </a:rPr>
              <a:t>Кръво-обраще-ние</a:t>
            </a:r>
            <a:endParaRPr lang="en-US" altLang="bg-BG" sz="1500">
              <a:latin typeface="Arial Narrow" panose="020B060602020203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33400" y="565785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1800">
                <a:latin typeface="Arial Narrow" panose="020B0606020202030204" pitchFamily="34" charset="0"/>
              </a:rPr>
              <a:t>Здраве</a:t>
            </a:r>
            <a:endParaRPr lang="en-US" altLang="bg-BG" sz="1800">
              <a:latin typeface="Arial Narrow" panose="020B0606020202030204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428750" y="1600200"/>
            <a:ext cx="71437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bg-BG" altLang="bg-BG" sz="2100" b="0" dirty="0">
                <a:latin typeface="Arial Narrow" panose="020B0606020202030204" pitchFamily="34" charset="0"/>
              </a:rPr>
              <a:t>Пълноценна система – </a:t>
            </a:r>
            <a:r>
              <a:rPr lang="bg-BG" altLang="bg-BG" sz="2100" b="0" dirty="0" err="1">
                <a:latin typeface="Arial Narrow" panose="020B0606020202030204" pitchFamily="34" charset="0"/>
              </a:rPr>
              <a:t>аргинин</a:t>
            </a:r>
            <a:r>
              <a:rPr lang="bg-BG" altLang="bg-BG" sz="2100" b="0" dirty="0">
                <a:latin typeface="Arial Narrow" panose="020B0606020202030204" pitchFamily="34" charset="0"/>
              </a:rPr>
              <a:t>, </a:t>
            </a:r>
            <a:r>
              <a:rPr lang="bg-BG" altLang="bg-BG" sz="2100" b="0" dirty="0" err="1">
                <a:latin typeface="Arial Narrow" panose="020B0606020202030204" pitchFamily="34" charset="0"/>
              </a:rPr>
              <a:t>нутриенти</a:t>
            </a:r>
            <a:r>
              <a:rPr lang="bg-BG" altLang="bg-BG" sz="2100" b="0" dirty="0">
                <a:latin typeface="Arial Narrow" panose="020B0606020202030204" pitchFamily="34" charset="0"/>
              </a:rPr>
              <a:t> и антиоксиданти</a:t>
            </a:r>
            <a:endParaRPr lang="en-US" altLang="bg-BG" sz="2100" b="0" dirty="0">
              <a:latin typeface="Arial Narrow" panose="020B0606020202030204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428750" y="2552700"/>
            <a:ext cx="71437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bg-BG" altLang="bg-BG" sz="2200" b="0">
                <a:latin typeface="Arial Narrow" panose="020B0606020202030204" pitchFamily="34" charset="0"/>
              </a:rPr>
              <a:t>Аргининът </a:t>
            </a:r>
            <a:r>
              <a:rPr lang="bg-BG" altLang="bg-BG" sz="2200" b="0" u="sng">
                <a:latin typeface="Arial Narrow" panose="020B0606020202030204" pitchFamily="34" charset="0"/>
              </a:rPr>
              <a:t>ефективно</a:t>
            </a:r>
            <a:r>
              <a:rPr lang="bg-BG" altLang="bg-BG" sz="2200" b="0">
                <a:latin typeface="Arial Narrow" panose="020B0606020202030204" pitchFamily="34" charset="0"/>
              </a:rPr>
              <a:t> се преобразува в азотен оксид</a:t>
            </a:r>
            <a:endParaRPr lang="en-US" altLang="bg-BG" sz="2200" b="0">
              <a:latin typeface="Arial Narrow" panose="020B0606020202030204" pitchFamily="34" charset="0"/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1428750" y="3514725"/>
            <a:ext cx="71437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bg-BG" altLang="bg-BG" sz="2200" b="0">
                <a:latin typeface="Arial Narrow" panose="020B0606020202030204" pitchFamily="34" charset="0"/>
              </a:rPr>
              <a:t>Азотният оксид отпуска кръвоносните съдове</a:t>
            </a:r>
            <a:endParaRPr lang="en-US" altLang="bg-BG" sz="2200" b="0">
              <a:latin typeface="Arial Narrow" panose="020B0606020202030204" pitchFamily="34" charset="0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1428750" y="4476750"/>
            <a:ext cx="71437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bg-BG" altLang="bg-BG" sz="2200" b="0" dirty="0">
                <a:latin typeface="Arial Narrow" panose="020B0606020202030204" pitchFamily="34" charset="0"/>
              </a:rPr>
              <a:t>Подобрено </a:t>
            </a:r>
            <a:r>
              <a:rPr lang="bg-BG" altLang="bg-BG" sz="2200" b="0" dirty="0" err="1">
                <a:latin typeface="Arial Narrow" panose="020B0606020202030204" pitchFamily="34" charset="0"/>
              </a:rPr>
              <a:t>кръвоснабдяване</a:t>
            </a:r>
            <a:r>
              <a:rPr lang="bg-BG" altLang="bg-BG" sz="2200" b="0" dirty="0">
                <a:latin typeface="Arial Narrow" panose="020B0606020202030204" pitchFamily="34" charset="0"/>
              </a:rPr>
              <a:t> за жизненоважните органи</a:t>
            </a:r>
            <a:endParaRPr lang="en-US" altLang="bg-BG" sz="2200" b="0" dirty="0">
              <a:latin typeface="Arial Narrow" panose="020B0606020202030204" pitchFamily="34" charset="0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1419225" y="5419725"/>
            <a:ext cx="7143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bg-BG" altLang="bg-BG" sz="2700" b="0" dirty="0">
                <a:solidFill>
                  <a:srgbClr val="FF860D"/>
                </a:solidFill>
                <a:latin typeface="Arial Narrow" panose="020B0606020202030204" pitchFamily="34" charset="0"/>
              </a:rPr>
              <a:t>Изглеждате по-добре! Чувствате се по-добре!</a:t>
            </a:r>
            <a:endParaRPr lang="en-US" altLang="bg-BG" sz="2700" b="0" dirty="0">
              <a:solidFill>
                <a:srgbClr val="FF860D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4386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3617913" cy="1162050"/>
          </a:xfrm>
        </p:spPr>
        <p:txBody>
          <a:bodyPr anchor="b"/>
          <a:lstStyle/>
          <a:p>
            <a:r>
              <a:rPr lang="bg-BG" altLang="bg-BG" sz="3500" b="1" dirty="0">
                <a:solidFill>
                  <a:srgbClr val="C00000"/>
                </a:solidFill>
              </a:rPr>
              <a:t>ЗАКЛЮЧЕНИЕ</a:t>
            </a:r>
            <a:endParaRPr lang="en-US" altLang="bg-BG" sz="3500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type="body" sz="half" idx="4294967295"/>
          </p:nvPr>
        </p:nvSpPr>
        <p:spPr>
          <a:xfrm>
            <a:off x="457199" y="1435100"/>
            <a:ext cx="4354657" cy="46910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bg-BG" altLang="bg-BG" sz="2000" dirty="0">
                <a:solidFill>
                  <a:srgbClr val="003399"/>
                </a:solidFill>
              </a:rPr>
              <a:t>Производството на азотен оксид се дължи основно на </a:t>
            </a:r>
            <a:r>
              <a:rPr lang="bg-BG" altLang="bg-BG" sz="2000" dirty="0" err="1">
                <a:solidFill>
                  <a:srgbClr val="003399"/>
                </a:solidFill>
              </a:rPr>
              <a:t>аргинина</a:t>
            </a:r>
            <a:endParaRPr lang="en-US" altLang="bg-BG" sz="2000" dirty="0">
              <a:solidFill>
                <a:srgbClr val="003399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bg-BG" altLang="bg-BG" sz="2000" dirty="0" smtClean="0">
                <a:solidFill>
                  <a:srgbClr val="003399"/>
                </a:solidFill>
              </a:rPr>
              <a:t>Азотният </a:t>
            </a:r>
            <a:r>
              <a:rPr lang="bg-BG" altLang="bg-BG" sz="2000" dirty="0">
                <a:solidFill>
                  <a:srgbClr val="003399"/>
                </a:solidFill>
              </a:rPr>
              <a:t>оксид защитава сърцето и подобрява </a:t>
            </a:r>
            <a:r>
              <a:rPr lang="bg-BG" altLang="bg-BG" sz="2000" dirty="0" err="1">
                <a:solidFill>
                  <a:srgbClr val="003399"/>
                </a:solidFill>
              </a:rPr>
              <a:t>кръвоснабдяването</a:t>
            </a:r>
            <a:r>
              <a:rPr lang="bg-BG" altLang="bg-BG" sz="2000" dirty="0">
                <a:solidFill>
                  <a:srgbClr val="003399"/>
                </a:solidFill>
              </a:rPr>
              <a:t> на жизненоважните органи</a:t>
            </a:r>
            <a:endParaRPr lang="en-US" altLang="bg-BG" sz="2000" dirty="0">
              <a:solidFill>
                <a:srgbClr val="003399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bg-BG" altLang="bg-BG" sz="2000" dirty="0" smtClean="0">
                <a:solidFill>
                  <a:srgbClr val="003399"/>
                </a:solidFill>
              </a:rPr>
              <a:t>Подобрява </a:t>
            </a:r>
            <a:r>
              <a:rPr lang="bg-BG" altLang="bg-BG" sz="2000" dirty="0">
                <a:solidFill>
                  <a:srgbClr val="003399"/>
                </a:solidFill>
              </a:rPr>
              <a:t>кръвообращението и качеството на живот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bg-BG" altLang="bg-BG" sz="2000" dirty="0" smtClean="0">
                <a:solidFill>
                  <a:srgbClr val="003399"/>
                </a:solidFill>
              </a:rPr>
              <a:t>АРГИ</a:t>
            </a:r>
            <a:r>
              <a:rPr lang="en-US" altLang="bg-BG" sz="2000" dirty="0" smtClean="0">
                <a:solidFill>
                  <a:srgbClr val="003399"/>
                </a:solidFill>
              </a:rPr>
              <a:t> </a:t>
            </a:r>
            <a:r>
              <a:rPr lang="en-US" altLang="bg-BG" sz="2000" dirty="0">
                <a:solidFill>
                  <a:srgbClr val="003399"/>
                </a:solidFill>
              </a:rPr>
              <a:t>+ </a:t>
            </a:r>
            <a:r>
              <a:rPr lang="bg-BG" altLang="bg-BG" sz="2000" dirty="0">
                <a:solidFill>
                  <a:srgbClr val="003399"/>
                </a:solidFill>
              </a:rPr>
              <a:t>е единствената </a:t>
            </a:r>
            <a:r>
              <a:rPr lang="bg-BG" altLang="bg-BG" sz="2000" dirty="0">
                <a:solidFill>
                  <a:srgbClr val="C00000"/>
                </a:solidFill>
              </a:rPr>
              <a:t>ПЪЛНОЦЕННА</a:t>
            </a:r>
            <a:r>
              <a:rPr lang="en-US" altLang="bg-BG" sz="2000" dirty="0">
                <a:solidFill>
                  <a:srgbClr val="C00000"/>
                </a:solidFill>
              </a:rPr>
              <a:t> </a:t>
            </a:r>
            <a:r>
              <a:rPr lang="bg-BG" altLang="bg-BG" sz="2000" dirty="0">
                <a:solidFill>
                  <a:srgbClr val="003399"/>
                </a:solidFill>
              </a:rPr>
              <a:t>хранителна система с </a:t>
            </a:r>
            <a:r>
              <a:rPr lang="bg-BG" altLang="bg-BG" sz="2000" dirty="0" err="1">
                <a:solidFill>
                  <a:srgbClr val="003399"/>
                </a:solidFill>
              </a:rPr>
              <a:t>аргинин</a:t>
            </a:r>
            <a:endParaRPr lang="en-US" altLang="bg-BG" sz="1900" dirty="0">
              <a:solidFill>
                <a:srgbClr val="003399"/>
              </a:solidFill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13" y="1585732"/>
            <a:ext cx="3867551" cy="48827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33675"/>
            <a:ext cx="8229600" cy="194468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bg-BG" altLang="bg-BG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Описаните в тази презентация продукти са хранителни </a:t>
            </a: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добавки.</a:t>
            </a:r>
            <a:b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Те </a:t>
            </a:r>
            <a:r>
              <a:rPr lang="bg-BG" altLang="bg-BG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не са заместител на разнообразното хранене и не са предназначени за превенция, диагностициране, </a:t>
            </a: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успокояване</a:t>
            </a:r>
            <a:b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или </a:t>
            </a:r>
            <a:r>
              <a:rPr lang="bg-BG" altLang="bg-BG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лекуване на конкретна болест или клас от </a:t>
            </a: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заболявания.</a:t>
            </a:r>
            <a:b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Консултирайте </a:t>
            </a:r>
            <a:r>
              <a:rPr lang="bg-BG" altLang="bg-BG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се с личния си </a:t>
            </a: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лекар,</a:t>
            </a:r>
            <a:b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bg-BG" altLang="bg-BG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ако </a:t>
            </a:r>
            <a:r>
              <a:rPr lang="bg-BG" altLang="bg-BG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страдате от някакво заболяване.</a:t>
            </a:r>
          </a:p>
        </p:txBody>
      </p:sp>
      <p:pic>
        <p:nvPicPr>
          <p:cNvPr id="6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506" y="5985161"/>
            <a:ext cx="866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kern="10" dirty="0" smtClean="0">
                <a:ln w="19050">
                  <a:noFill/>
                  <a:round/>
                  <a:headEnd/>
                  <a:tailEnd/>
                </a:ln>
                <a:solidFill>
                  <a:srgbClr val="BC2D00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Пълноценна хранителна система с аргинин</a:t>
            </a:r>
            <a:endParaRPr lang="bg-BG" sz="2800" kern="10" dirty="0" smtClean="0">
              <a:ln w="19050">
                <a:noFill/>
                <a:round/>
                <a:headEnd/>
                <a:tailEnd/>
              </a:ln>
              <a:solidFill>
                <a:srgbClr val="BC2D00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91" y="730050"/>
            <a:ext cx="4151402" cy="52411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5959" name="Picture 6" descr="http://www.depauw.edu/photos/PhotoDB_Repository/2007/6/custom/Feridbw2-219x2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2563813" cy="3371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0" name="Picture 2" descr="http://en.academic.ru/pictures/enwiki/76/Louis_J._Ignarro_portra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146175"/>
            <a:ext cx="2590800" cy="37988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1" name="Picture 4" descr="http://upload.wikimedia.org/wikipedia/commons/b/bd/Drfurchgot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895725"/>
            <a:ext cx="3886200" cy="2547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6978" name="Title 2"/>
          <p:cNvSpPr>
            <a:spLocks noGrp="1"/>
          </p:cNvSpPr>
          <p:nvPr>
            <p:ph type="title" idx="4294967295"/>
          </p:nvPr>
        </p:nvSpPr>
        <p:spPr>
          <a:xfrm>
            <a:off x="2505690" y="734334"/>
            <a:ext cx="3809642" cy="1143000"/>
          </a:xfrm>
        </p:spPr>
        <p:txBody>
          <a:bodyPr/>
          <a:lstStyle/>
          <a:p>
            <a:pPr algn="r"/>
            <a:r>
              <a:rPr lang="bg-BG" altLang="bg-BG" sz="4400" b="1" dirty="0">
                <a:solidFill>
                  <a:srgbClr val="C00000"/>
                </a:solidFill>
              </a:rPr>
              <a:t>Кръвоносна </a:t>
            </a:r>
            <a:r>
              <a:rPr lang="bg-BG" altLang="bg-BG" sz="4400" b="1" dirty="0" smtClean="0">
                <a:solidFill>
                  <a:srgbClr val="C00000"/>
                </a:solidFill>
              </a:rPr>
              <a:t/>
            </a:r>
            <a:br>
              <a:rPr lang="bg-BG" altLang="bg-BG" sz="4400" b="1" dirty="0" smtClean="0">
                <a:solidFill>
                  <a:srgbClr val="C00000"/>
                </a:solidFill>
              </a:rPr>
            </a:br>
            <a:r>
              <a:rPr lang="bg-BG" altLang="bg-BG" sz="4400" b="1" dirty="0" smtClean="0">
                <a:solidFill>
                  <a:srgbClr val="C00000"/>
                </a:solidFill>
              </a:rPr>
              <a:t>система</a:t>
            </a:r>
            <a:endParaRPr lang="en-US" altLang="bg-BG" sz="4400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495800" y="2458191"/>
            <a:ext cx="4343400" cy="3562597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bg-BG" altLang="bg-BG" sz="2800" dirty="0" smtClean="0">
                <a:solidFill>
                  <a:srgbClr val="003399"/>
                </a:solidFill>
              </a:rPr>
              <a:t>Храни органите</a:t>
            </a:r>
          </a:p>
          <a:p>
            <a:pPr>
              <a:spcBef>
                <a:spcPct val="50000"/>
              </a:spcBef>
            </a:pPr>
            <a:r>
              <a:rPr lang="bg-BG" altLang="bg-BG" sz="2800" dirty="0" smtClean="0">
                <a:solidFill>
                  <a:srgbClr val="003399"/>
                </a:solidFill>
              </a:rPr>
              <a:t>Пренася хранителни вещества</a:t>
            </a:r>
          </a:p>
          <a:p>
            <a:pPr>
              <a:spcBef>
                <a:spcPct val="50000"/>
              </a:spcBef>
            </a:pPr>
            <a:r>
              <a:rPr lang="bg-BG" altLang="bg-BG" sz="2800" dirty="0" smtClean="0">
                <a:solidFill>
                  <a:srgbClr val="003399"/>
                </a:solidFill>
              </a:rPr>
              <a:t>Транспортира кислород</a:t>
            </a:r>
          </a:p>
          <a:p>
            <a:pPr>
              <a:spcBef>
                <a:spcPct val="50000"/>
              </a:spcBef>
            </a:pPr>
            <a:r>
              <a:rPr lang="bg-BG" altLang="bg-BG" sz="2800" dirty="0" smtClean="0">
                <a:solidFill>
                  <a:srgbClr val="003399"/>
                </a:solidFill>
              </a:rPr>
              <a:t>Изхвърля </a:t>
            </a:r>
            <a:r>
              <a:rPr lang="bg-BG" altLang="bg-BG" sz="2800" dirty="0">
                <a:solidFill>
                  <a:srgbClr val="003399"/>
                </a:solidFill>
              </a:rPr>
              <a:t>отпадъците</a:t>
            </a:r>
            <a:endParaRPr lang="en-US" altLang="bg-BG" sz="2800" dirty="0">
              <a:solidFill>
                <a:srgbClr val="003399"/>
              </a:solidFill>
            </a:endParaRPr>
          </a:p>
        </p:txBody>
      </p:sp>
      <p:pic>
        <p:nvPicPr>
          <p:cNvPr id="1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6" y="924558"/>
            <a:ext cx="3084465" cy="56138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www.faqs.org/photo-dict/photofiles/list/650/1058blood_cell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2590800"/>
            <a:ext cx="7772400" cy="175260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1600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Roboto" panose="02000000000000000000" pitchFamily="2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75438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2800" b="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Повече енергия</a:t>
            </a:r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bg-BG" altLang="bg-BG" sz="2800" b="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Здравословно кръвно налягане</a:t>
            </a:r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bg-BG" altLang="bg-BG" sz="2800" b="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Подобрени умствени способности</a:t>
            </a:r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bg-BG" altLang="bg-BG" sz="2800" b="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Подкрепа за правилно функциониране на органите</a:t>
            </a:r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bg-BG" altLang="bg-BG" sz="2800" b="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Добър имунитет</a:t>
            </a:r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bg-BG" altLang="bg-BG" sz="2800" b="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Растеж на мускулите</a:t>
            </a:r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bg-BG" altLang="bg-BG" sz="2800" b="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Правилно храносмилане</a:t>
            </a:r>
            <a:endParaRPr lang="en-US" altLang="bg-BG" sz="2800" b="0" dirty="0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67" y="177275"/>
            <a:ext cx="1272992" cy="842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428625"/>
            <a:ext cx="6972300" cy="201593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2500" dirty="0" smtClean="0">
                <a:solidFill>
                  <a:srgbClr val="E46C0A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Какво</a:t>
            </a:r>
            <a:endParaRPr lang="en-US" altLang="bg-BG" sz="12500" dirty="0">
              <a:solidFill>
                <a:srgbClr val="E46C0A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032027"/>
            <a:ext cx="88392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3800" dirty="0" smtClean="0">
                <a:solidFill>
                  <a:srgbClr val="77933C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означава</a:t>
            </a:r>
            <a:endParaRPr lang="en-US" altLang="bg-BG" sz="13800" dirty="0">
              <a:solidFill>
                <a:srgbClr val="77933C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6035" y="4013450"/>
            <a:ext cx="4816434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bg-BG" altLang="bg-BG" sz="16700" dirty="0" smtClean="0">
                <a:solidFill>
                  <a:srgbClr val="403152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АО?</a:t>
            </a:r>
            <a:endParaRPr lang="en-US" altLang="bg-BG" sz="16700" dirty="0">
              <a:solidFill>
                <a:srgbClr val="403152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27512" y="274638"/>
            <a:ext cx="7350826" cy="1472890"/>
          </a:xfrm>
        </p:spPr>
        <p:txBody>
          <a:bodyPr>
            <a:normAutofit fontScale="90000"/>
          </a:bodyPr>
          <a:lstStyle/>
          <a:p>
            <a:r>
              <a:rPr lang="en-US" altLang="bg-BG" sz="3600" b="1" dirty="0">
                <a:solidFill>
                  <a:srgbClr val="C00000"/>
                </a:solidFill>
              </a:rPr>
              <a:t/>
            </a:r>
            <a:br>
              <a:rPr lang="en-US" altLang="bg-BG" sz="3600" b="1" dirty="0">
                <a:solidFill>
                  <a:srgbClr val="C00000"/>
                </a:solidFill>
              </a:rPr>
            </a:br>
            <a:r>
              <a:rPr lang="bg-BG" altLang="bg-BG" sz="2000" b="1" dirty="0"/>
              <a:t>Американската асоциация за развитие на науката</a:t>
            </a:r>
            <a:r>
              <a:rPr lang="en-US" altLang="bg-BG" sz="2000" b="1" dirty="0"/>
              <a:t/>
            </a:r>
            <a:br>
              <a:rPr lang="en-US" altLang="bg-BG" sz="2000" b="1" dirty="0"/>
            </a:br>
            <a:r>
              <a:rPr lang="bg-BG" altLang="bg-BG" sz="1600" b="1" dirty="0"/>
              <a:t>обявява</a:t>
            </a:r>
            <a:r>
              <a:rPr lang="en-US" altLang="bg-BG" sz="1600" b="1" dirty="0"/>
              <a:t> </a:t>
            </a:r>
            <a:r>
              <a:rPr lang="en-US" altLang="bg-BG" sz="2000" b="1" dirty="0"/>
              <a:t/>
            </a:r>
            <a:br>
              <a:rPr lang="en-US" altLang="bg-BG" sz="2000" b="1" dirty="0"/>
            </a:br>
            <a:r>
              <a:rPr lang="bg-BG" altLang="bg-BG" sz="2800" b="1" dirty="0">
                <a:solidFill>
                  <a:srgbClr val="558ED5"/>
                </a:solidFill>
              </a:rPr>
              <a:t>АЗОТНИЯ ОКСИД</a:t>
            </a:r>
            <a:r>
              <a:rPr lang="en-US" altLang="bg-BG" sz="2000" b="1" dirty="0"/>
              <a:t/>
            </a:r>
            <a:br>
              <a:rPr lang="en-US" altLang="bg-BG" sz="2000" b="1" dirty="0"/>
            </a:br>
            <a:r>
              <a:rPr lang="bg-BG" altLang="bg-BG" sz="2000" b="1" dirty="0"/>
              <a:t>за </a:t>
            </a:r>
            <a:r>
              <a:rPr lang="en-US" altLang="bg-BG" sz="3200" b="1" dirty="0">
                <a:solidFill>
                  <a:srgbClr val="C00000"/>
                </a:solidFill>
              </a:rPr>
              <a:t>“</a:t>
            </a:r>
            <a:r>
              <a:rPr lang="bg-BG" altLang="bg-BG" sz="3200" b="1" dirty="0">
                <a:solidFill>
                  <a:srgbClr val="C00000"/>
                </a:solidFill>
              </a:rPr>
              <a:t>Молекула на годината за </a:t>
            </a:r>
            <a:r>
              <a:rPr lang="en-US" altLang="bg-BG" sz="3200" b="1" dirty="0">
                <a:solidFill>
                  <a:srgbClr val="C00000"/>
                </a:solidFill>
              </a:rPr>
              <a:t>1992</a:t>
            </a:r>
            <a:r>
              <a:rPr lang="bg-BG" altLang="bg-BG" sz="3200" b="1" dirty="0">
                <a:solidFill>
                  <a:srgbClr val="C00000"/>
                </a:solidFill>
              </a:rPr>
              <a:t> г.</a:t>
            </a:r>
            <a:r>
              <a:rPr lang="en-US" altLang="bg-BG" sz="3200" b="1" dirty="0">
                <a:solidFill>
                  <a:srgbClr val="C00000"/>
                </a:solidFill>
              </a:rPr>
              <a:t>”</a:t>
            </a:r>
            <a:r>
              <a:rPr lang="en-US" altLang="bg-BG" sz="3600" b="1" dirty="0">
                <a:solidFill>
                  <a:srgbClr val="C00000"/>
                </a:solidFill>
              </a:rPr>
              <a:t/>
            </a:r>
            <a:br>
              <a:rPr lang="en-US" altLang="bg-BG" sz="3600" b="1" dirty="0">
                <a:solidFill>
                  <a:srgbClr val="C00000"/>
                </a:solidFill>
              </a:rPr>
            </a:br>
            <a:endParaRPr lang="en-US" altLang="bg-BG" sz="3600" b="1" dirty="0">
              <a:solidFill>
                <a:srgbClr val="C00000"/>
              </a:solidFill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782044" y="2165363"/>
            <a:ext cx="2498327" cy="3591274"/>
            <a:chOff x="782044" y="2165363"/>
            <a:chExt cx="2498327" cy="3591274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1755380" y="2652711"/>
              <a:ext cx="397270" cy="235746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155031" y="2888456"/>
              <a:ext cx="0" cy="486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2152650" y="2764631"/>
              <a:ext cx="369094" cy="123826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150269" y="3367087"/>
              <a:ext cx="369094" cy="138113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675731" y="2862262"/>
              <a:ext cx="198438" cy="280988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2663229" y="3136106"/>
              <a:ext cx="208559" cy="295275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2628105" y="2867028"/>
              <a:ext cx="198438" cy="280988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112166" y="2924176"/>
              <a:ext cx="0" cy="432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1507331" y="2652711"/>
              <a:ext cx="265511" cy="15240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1786336" y="2405754"/>
              <a:ext cx="0" cy="252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1743471" y="2408139"/>
              <a:ext cx="0" cy="252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>
              <a:off x="2588419" y="3618311"/>
              <a:ext cx="3969" cy="878681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1369215" y="2949375"/>
              <a:ext cx="0" cy="432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1362075" y="3374456"/>
              <a:ext cx="315121" cy="197419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435894" y="3350729"/>
              <a:ext cx="246064" cy="154471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V="1">
              <a:off x="1837527" y="3369470"/>
              <a:ext cx="321773" cy="202405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 flipV="1">
              <a:off x="1166813" y="3381376"/>
              <a:ext cx="212176" cy="15478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 flipV="1">
              <a:off x="2037953" y="4023518"/>
              <a:ext cx="550466" cy="40878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1581150" y="4170588"/>
              <a:ext cx="316706" cy="42582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1216819" y="4591249"/>
              <a:ext cx="364331" cy="40878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 flipV="1">
              <a:off x="1104900" y="4627365"/>
              <a:ext cx="111919" cy="324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1140619" y="5094399"/>
              <a:ext cx="228596" cy="209613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1524397" y="5199205"/>
              <a:ext cx="287734" cy="104807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1914525" y="4857750"/>
              <a:ext cx="66675" cy="214667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466852" y="5400978"/>
              <a:ext cx="97629" cy="125903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1254917" y="5384094"/>
              <a:ext cx="114306" cy="62952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/>
            <p:cNvCxnSpPr/>
            <p:nvPr/>
          </p:nvCxnSpPr>
          <p:spPr bwMode="auto">
            <a:xfrm flipH="1">
              <a:off x="1216819" y="5338026"/>
              <a:ext cx="149466" cy="77544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2583657" y="4505325"/>
              <a:ext cx="309562" cy="83543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1974057" y="4488659"/>
              <a:ext cx="609203" cy="342900"/>
            </a:xfrm>
            <a:prstGeom prst="line">
              <a:avLst/>
            </a:prstGeom>
            <a:solidFill>
              <a:schemeClr val="bg2"/>
            </a:solidFill>
            <a:ln w="57150" cap="flat" cmpd="sng" algn="ctr">
              <a:solidFill>
                <a:srgbClr val="B42B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Trapezoid 83"/>
            <p:cNvSpPr/>
            <p:nvPr/>
          </p:nvSpPr>
          <p:spPr bwMode="auto">
            <a:xfrm rot="18036282">
              <a:off x="1751126" y="4469037"/>
              <a:ext cx="84487" cy="485059"/>
            </a:xfrm>
            <a:prstGeom prst="trapezoid">
              <a:avLst>
                <a:gd name="adj" fmla="val 38054"/>
              </a:avLst>
            </a:prstGeom>
            <a:solidFill>
              <a:srgbClr val="BB1605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bg-BG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Isosceles Triangle 84"/>
            <p:cNvSpPr/>
            <p:nvPr/>
          </p:nvSpPr>
          <p:spPr bwMode="auto">
            <a:xfrm>
              <a:off x="2528887" y="4064396"/>
              <a:ext cx="63898" cy="424263"/>
            </a:xfrm>
            <a:prstGeom prst="triangle">
              <a:avLst>
                <a:gd name="adj" fmla="val 84164"/>
              </a:avLst>
            </a:prstGeom>
            <a:solidFill>
              <a:srgbClr val="BB1605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bg-BG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99402" y="2165363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C00000"/>
                  </a:solidFill>
                  <a:latin typeface="Roboto" panose="02000000000000000000" pitchFamily="2" charset="0"/>
                </a:rPr>
                <a:t>O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797044" y="3927955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C00000"/>
                  </a:solidFill>
                  <a:latin typeface="Roboto" panose="02000000000000000000" pitchFamily="2" charset="0"/>
                </a:rPr>
                <a:t>O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724815" y="5001309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C00000"/>
                  </a:solidFill>
                  <a:latin typeface="Roboto" panose="02000000000000000000" pitchFamily="2" charset="0"/>
                </a:rPr>
                <a:t>O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991392" y="5315559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C00000"/>
                  </a:solidFill>
                  <a:latin typeface="Roboto" panose="02000000000000000000" pitchFamily="2" charset="0"/>
                </a:rPr>
                <a:t>O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918365" y="4882404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C00000"/>
                  </a:solidFill>
                  <a:latin typeface="Roboto" panose="02000000000000000000" pitchFamily="2" charset="0"/>
                </a:rPr>
                <a:t>O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449511" y="2605286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N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449511" y="3379989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N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2504" y="3469285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N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136255" y="2708140"/>
              <a:ext cx="467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HN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808885" y="4483969"/>
              <a:ext cx="471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OH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458718" y="5448860"/>
              <a:ext cx="471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OH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82044" y="3487191"/>
              <a:ext cx="5443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H</a:t>
              </a:r>
              <a:r>
                <a:rPr lang="en-US" sz="1400" baseline="-250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2</a:t>
              </a:r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N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307503" y="5173079"/>
              <a:ext cx="29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Roboto" panose="02000000000000000000" pitchFamily="2" charset="0"/>
                </a:rPr>
                <a:t>P</a:t>
              </a:r>
              <a:endParaRPr lang="bg-BG" sz="1400" dirty="0">
                <a:solidFill>
                  <a:srgbClr val="C00000"/>
                </a:solidFill>
                <a:latin typeface="Roboto" panose="02000000000000000000" pitchFamily="2" charset="0"/>
              </a:endParaRPr>
            </a:p>
          </p:txBody>
        </p:sp>
      </p:grp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b="3636"/>
          <a:stretch/>
        </p:blipFill>
        <p:spPr>
          <a:xfrm>
            <a:off x="4145504" y="2208809"/>
            <a:ext cx="4096512" cy="36932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1074" name="Title 1"/>
          <p:cNvSpPr>
            <a:spLocks noGrp="1"/>
          </p:cNvSpPr>
          <p:nvPr>
            <p:ph type="title" idx="4294967295"/>
          </p:nvPr>
        </p:nvSpPr>
        <p:spPr>
          <a:xfrm>
            <a:off x="638175" y="314325"/>
            <a:ext cx="8048625" cy="828675"/>
          </a:xfrm>
        </p:spPr>
        <p:txBody>
          <a:bodyPr/>
          <a:lstStyle/>
          <a:p>
            <a:r>
              <a:rPr lang="bg-BG" altLang="bg-BG" b="1" dirty="0">
                <a:solidFill>
                  <a:srgbClr val="C00000"/>
                </a:solidFill>
              </a:rPr>
              <a:t>АЗОТЕН ОКСИД</a:t>
            </a:r>
            <a:endParaRPr lang="en-US" altLang="bg-BG" b="1" dirty="0">
              <a:solidFill>
                <a:srgbClr val="C00000"/>
              </a:solidFill>
            </a:endParaRPr>
          </a:p>
        </p:txBody>
      </p:sp>
      <p:pic>
        <p:nvPicPr>
          <p:cNvPr id="131075" name="Picture 2" descr="http://www.optisportnutrition.com/images/Image/nitric%20oxid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 b="22130"/>
          <a:stretch>
            <a:fillRect/>
          </a:stretch>
        </p:blipFill>
        <p:spPr bwMode="auto">
          <a:xfrm>
            <a:off x="738188" y="3314700"/>
            <a:ext cx="7643812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663284" y="1314450"/>
            <a:ext cx="667702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bg-BG" altLang="bg-BG" sz="2400" b="0" dirty="0">
                <a:solidFill>
                  <a:srgbClr val="003399"/>
                </a:solidFill>
                <a:latin typeface="Roboto" panose="02000000000000000000" pitchFamily="2" charset="0"/>
              </a:rPr>
              <a:t>Формула на молекулата	</a:t>
            </a:r>
            <a:r>
              <a:rPr lang="en-US" altLang="bg-BG" sz="2400" b="0" dirty="0">
                <a:solidFill>
                  <a:srgbClr val="003399"/>
                </a:solidFill>
                <a:latin typeface="Roboto" panose="02000000000000000000" pitchFamily="2" charset="0"/>
              </a:rPr>
              <a:t>NO</a:t>
            </a:r>
            <a:endParaRPr lang="bg-BG" altLang="bg-BG" sz="2400" b="0" dirty="0">
              <a:solidFill>
                <a:srgbClr val="003399"/>
              </a:solidFill>
              <a:latin typeface="Roboto" panose="02000000000000000000" pitchFamily="2" charset="0"/>
            </a:endParaRPr>
          </a:p>
          <a:p>
            <a:pPr>
              <a:spcBef>
                <a:spcPct val="25000"/>
              </a:spcBef>
            </a:pPr>
            <a:r>
              <a:rPr lang="bg-BG" altLang="bg-BG" sz="2400" b="0" dirty="0">
                <a:solidFill>
                  <a:srgbClr val="003399"/>
                </a:solidFill>
                <a:latin typeface="Roboto" panose="02000000000000000000" pitchFamily="2" charset="0"/>
              </a:rPr>
              <a:t>Структурна формула</a:t>
            </a:r>
            <a:r>
              <a:rPr lang="en-US" altLang="bg-BG" sz="2400" b="0" dirty="0">
                <a:solidFill>
                  <a:srgbClr val="003399"/>
                </a:solidFill>
                <a:latin typeface="Roboto" panose="02000000000000000000" pitchFamily="2" charset="0"/>
              </a:rPr>
              <a:t>		N=O</a:t>
            </a:r>
            <a:endParaRPr lang="bg-BG" altLang="bg-BG" sz="2400" b="0" dirty="0">
              <a:solidFill>
                <a:srgbClr val="003399"/>
              </a:solidFill>
              <a:latin typeface="Roboto" panose="02000000000000000000" pitchFamily="2" charset="0"/>
            </a:endParaRPr>
          </a:p>
          <a:p>
            <a:pPr>
              <a:spcBef>
                <a:spcPct val="100000"/>
              </a:spcBef>
            </a:pPr>
            <a:r>
              <a:rPr lang="bg-BG" altLang="bg-BG" sz="2400" b="0" dirty="0">
                <a:solidFill>
                  <a:srgbClr val="003399"/>
                </a:solidFill>
                <a:latin typeface="Roboto" panose="02000000000000000000" pitchFamily="2" charset="0"/>
              </a:rPr>
              <a:t>Молекулярни модели</a:t>
            </a:r>
            <a:endParaRPr lang="en-US" altLang="bg-BG" sz="2400" b="0" dirty="0">
              <a:solidFill>
                <a:srgbClr val="003399"/>
              </a:solidFill>
              <a:latin typeface="Roboto" panose="02000000000000000000" pitchFamily="2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540000" y="6010275"/>
            <a:ext cx="406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</a:pPr>
            <a:r>
              <a:rPr lang="bg-BG" altLang="bg-BG" sz="3200" dirty="0">
                <a:solidFill>
                  <a:srgbClr val="C00000"/>
                </a:solidFill>
                <a:latin typeface="Roboto" panose="02000000000000000000" pitchFamily="2" charset="0"/>
              </a:rPr>
              <a:t>АЗОТЕН ОКСИД</a:t>
            </a:r>
            <a:endParaRPr lang="en-US" altLang="bg-BG" sz="3200" dirty="0">
              <a:solidFill>
                <a:srgbClr val="C00000"/>
              </a:solidFill>
              <a:latin typeface="Roboto" panose="02000000000000000000" pitchFamily="2" charset="0"/>
            </a:endParaRPr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60" y="192294"/>
            <a:ext cx="1228040" cy="8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bg-BG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bg-BG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1713</Words>
  <Application>Microsoft Office PowerPoint</Application>
  <PresentationFormat>On-screen Show (4:3)</PresentationFormat>
  <Paragraphs>209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Garamond</vt:lpstr>
      <vt:lpstr>Roboto</vt:lpstr>
      <vt:lpstr>Roboto Condensed</vt:lpstr>
      <vt:lpstr>Roboto Condensed Light</vt:lpstr>
      <vt:lpstr>1_Custom Design</vt:lpstr>
      <vt:lpstr>PowerPoint Presentation</vt:lpstr>
      <vt:lpstr>PowerPoint Presentation</vt:lpstr>
      <vt:lpstr>PowerPoint Presentation</vt:lpstr>
      <vt:lpstr>PowerPoint Presentation</vt:lpstr>
      <vt:lpstr>Кръвоносна  система</vt:lpstr>
      <vt:lpstr>PowerPoint Presentation</vt:lpstr>
      <vt:lpstr>PowerPoint Presentation</vt:lpstr>
      <vt:lpstr> Американската асоциация за развитие на науката обявява  АЗОТНИЯ ОКСИД за “Молекула на годината за 1992 г.” </vt:lpstr>
      <vt:lpstr>АЗОТЕН ОКСИД</vt:lpstr>
      <vt:lpstr>PowerPoint Presentation</vt:lpstr>
      <vt:lpstr>PowerPoint Presentation</vt:lpstr>
      <vt:lpstr>Публикации за азотния оксид Над 100 000</vt:lpstr>
      <vt:lpstr>PowerPoint Presentation</vt:lpstr>
      <vt:lpstr>Тибетците</vt:lpstr>
      <vt:lpstr>Преобразуване на аргинин  в азотен оксид</vt:lpstr>
      <vt:lpstr>Ефективно преобразуване  на АРГИ+ в азотен оксид</vt:lpstr>
      <vt:lpstr>PowerPoint Presentation</vt:lpstr>
      <vt:lpstr>L-аргинин Чудодейната молекула</vt:lpstr>
      <vt:lpstr>Катализиращ  витаминен комплекс Енергия за оптимално преобразуване на аргинина</vt:lpstr>
      <vt:lpstr>Плодов микс Форевър Прочиства, възстановява  и подкрепя сърдечните функции</vt:lpstr>
      <vt:lpstr>PowerPoint Presentation</vt:lpstr>
      <vt:lpstr>ЗАКЛЮЧЕНИЕ</vt:lpstr>
      <vt:lpstr>PowerPoint Presentation</vt:lpstr>
    </vt:vector>
  </TitlesOfParts>
  <Company>Presentation Helper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2 Template</dc:title>
  <dc:creator>Presentation Helper</dc:creator>
  <cp:lastModifiedBy>Denitsa Prodanova</cp:lastModifiedBy>
  <cp:revision>188</cp:revision>
  <dcterms:created xsi:type="dcterms:W3CDTF">2005-02-28T14:06:28Z</dcterms:created>
  <dcterms:modified xsi:type="dcterms:W3CDTF">2018-11-27T15:11:33Z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Presentation Helper</vt:lpwstr>
  </property>
</Properties>
</file>