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2"/>
  </p:notesMasterIdLst>
  <p:handoutMasterIdLst>
    <p:handoutMasterId r:id="rId73"/>
  </p:handoutMasterIdLst>
  <p:sldIdLst>
    <p:sldId id="256" r:id="rId4"/>
    <p:sldId id="322" r:id="rId5"/>
    <p:sldId id="257" r:id="rId6"/>
    <p:sldId id="261" r:id="rId7"/>
    <p:sldId id="258" r:id="rId8"/>
    <p:sldId id="262" r:id="rId9"/>
    <p:sldId id="263" r:id="rId10"/>
    <p:sldId id="264" r:id="rId11"/>
    <p:sldId id="266" r:id="rId12"/>
    <p:sldId id="272" r:id="rId13"/>
    <p:sldId id="273" r:id="rId14"/>
    <p:sldId id="276" r:id="rId15"/>
    <p:sldId id="274" r:id="rId16"/>
    <p:sldId id="275" r:id="rId17"/>
    <p:sldId id="267" r:id="rId18"/>
    <p:sldId id="357" r:id="rId19"/>
    <p:sldId id="277" r:id="rId20"/>
    <p:sldId id="278" r:id="rId21"/>
    <p:sldId id="279" r:id="rId22"/>
    <p:sldId id="280" r:id="rId23"/>
    <p:sldId id="281" r:id="rId24"/>
    <p:sldId id="362" r:id="rId25"/>
    <p:sldId id="359" r:id="rId26"/>
    <p:sldId id="360" r:id="rId27"/>
    <p:sldId id="361" r:id="rId28"/>
    <p:sldId id="268" r:id="rId29"/>
    <p:sldId id="283" r:id="rId30"/>
    <p:sldId id="334" r:id="rId31"/>
    <p:sldId id="335" r:id="rId32"/>
    <p:sldId id="336" r:id="rId33"/>
    <p:sldId id="337"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66" r:id="rId50"/>
    <p:sldId id="355" r:id="rId51"/>
    <p:sldId id="365" r:id="rId52"/>
    <p:sldId id="323" r:id="rId53"/>
    <p:sldId id="324" r:id="rId54"/>
    <p:sldId id="329" r:id="rId55"/>
    <p:sldId id="291" r:id="rId56"/>
    <p:sldId id="286" r:id="rId57"/>
    <p:sldId id="289" r:id="rId58"/>
    <p:sldId id="288" r:id="rId59"/>
    <p:sldId id="319" r:id="rId60"/>
    <p:sldId id="287" r:id="rId61"/>
    <p:sldId id="332" r:id="rId62"/>
    <p:sldId id="363" r:id="rId63"/>
    <p:sldId id="330" r:id="rId64"/>
    <p:sldId id="331" r:id="rId65"/>
    <p:sldId id="295" r:id="rId66"/>
    <p:sldId id="297" r:id="rId67"/>
    <p:sldId id="290" r:id="rId68"/>
    <p:sldId id="364" r:id="rId69"/>
    <p:sldId id="294" r:id="rId70"/>
    <p:sldId id="318" r:id="rId71"/>
  </p:sldIdLst>
  <p:sldSz cx="9144000" cy="6858000" type="screen4x3"/>
  <p:notesSz cx="6797675"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27">
          <p15:clr>
            <a:srgbClr val="A4A3A4"/>
          </p15:clr>
        </p15:guide>
        <p15:guide id="2" orient="horz" pos="1480">
          <p15:clr>
            <a:srgbClr val="A4A3A4"/>
          </p15:clr>
        </p15:guide>
        <p15:guide id="3" pos="340">
          <p15:clr>
            <a:srgbClr val="A4A3A4"/>
          </p15:clr>
        </p15:guide>
        <p15:guide id="4" pos="5329">
          <p15:clr>
            <a:srgbClr val="A4A3A4"/>
          </p15:clr>
        </p15:guide>
        <p15:guide id="5" pos="51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4D4D4D"/>
    <a:srgbClr val="003419"/>
    <a:srgbClr val="76A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9" autoAdjust="0"/>
    <p:restoredTop sz="84821" autoAdjust="0"/>
  </p:normalViewPr>
  <p:slideViewPr>
    <p:cSldViewPr showGuides="1">
      <p:cViewPr varScale="1">
        <p:scale>
          <a:sx n="104" d="100"/>
          <a:sy n="104" d="100"/>
        </p:scale>
        <p:origin x="120" y="132"/>
      </p:cViewPr>
      <p:guideLst>
        <p:guide orient="horz" pos="3727"/>
        <p:guide orient="horz" pos="1480"/>
        <p:guide pos="340"/>
        <p:guide pos="5329"/>
        <p:guide pos="51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1. Списък на гостите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59457B56-82EF-4662-8EB8-30596DBA35F8}" type="parTrans" cxnId="{F96A5522-6FEA-43CC-AF25-F497857B2864}">
      <dgm:prSet/>
      <dgm:spPr/>
      <dgm:t>
        <a:bodyPr/>
        <a:lstStyle/>
        <a:p>
          <a:endParaRPr lang="bg-BG" sz="1400">
            <a:latin typeface="Arial" panose="020B0604020202020204" pitchFamily="34" charset="0"/>
            <a:cs typeface="Arial" panose="020B0604020202020204" pitchFamily="34" charset="0"/>
          </a:endParaRPr>
        </a:p>
      </dgm:t>
    </dgm:pt>
    <dgm:pt modelId="{29677E0E-98D8-4D65-85DD-0E586A3BD734}" type="sibTrans" cxnId="{F96A5522-6FEA-43CC-AF25-F497857B2864}">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9A253DC3-D24E-4CE7-8622-338DFC49BE9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2. Осигуряване на помещение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089611E7-4BF3-42B1-A5DC-6C0FE1884F49}" type="parTrans" cxnId="{CE5364AA-31F7-4164-A21D-C3192E9C7E7F}">
      <dgm:prSet/>
      <dgm:spPr/>
      <dgm:t>
        <a:bodyPr/>
        <a:lstStyle/>
        <a:p>
          <a:endParaRPr lang="bg-BG" sz="1400">
            <a:latin typeface="Arial" panose="020B0604020202020204" pitchFamily="34" charset="0"/>
            <a:cs typeface="Arial" panose="020B0604020202020204" pitchFamily="34" charset="0"/>
          </a:endParaRPr>
        </a:p>
      </dgm:t>
    </dgm:pt>
    <dgm:pt modelId="{1FE18404-F24D-4237-9C9B-76A3D388CA34}" type="sibTrans" cxnId="{CE5364AA-31F7-4164-A21D-C3192E9C7E7F}">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606699C0-9057-45EB-9B7D-5A7EE6A2719A}">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3. Набавяне на покани и други печатни материали</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4B3E40CF-5005-42BB-82F4-D927DB9C424A}" type="parTrans" cxnId="{FB77582C-E8F5-4B65-9288-DDA464D60B23}">
      <dgm:prSet/>
      <dgm:spPr/>
      <dgm:t>
        <a:bodyPr/>
        <a:lstStyle/>
        <a:p>
          <a:endParaRPr lang="bg-BG" sz="1400">
            <a:latin typeface="Arial" panose="020B0604020202020204" pitchFamily="34" charset="0"/>
            <a:cs typeface="Arial" panose="020B0604020202020204" pitchFamily="34" charset="0"/>
          </a:endParaRPr>
        </a:p>
      </dgm:t>
    </dgm:pt>
    <dgm:pt modelId="{6925B7CA-A718-4B40-BEB8-231ADF00F43A}" type="sibTrans" cxnId="{FB77582C-E8F5-4B65-9288-DDA464D60B23}">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233C38C1-35D0-48C1-913B-78C34B5C7F1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4. Устна + писмена покана и молба да водят гости</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C10D95B9-E63B-4EA8-A543-5B9A5BECE2C9}" type="parTrans" cxnId="{E1FA0785-25D4-4A65-90B5-AF4BD610BBF8}">
      <dgm:prSet/>
      <dgm:spPr/>
      <dgm:t>
        <a:bodyPr/>
        <a:lstStyle/>
        <a:p>
          <a:endParaRPr lang="bg-BG" sz="1400">
            <a:latin typeface="Arial" panose="020B0604020202020204" pitchFamily="34" charset="0"/>
            <a:cs typeface="Arial" panose="020B0604020202020204" pitchFamily="34" charset="0"/>
          </a:endParaRPr>
        </a:p>
      </dgm:t>
    </dgm:pt>
    <dgm:pt modelId="{539E802D-A327-4AB4-8BCE-D1109CE8657D}" type="sibTrans" cxnId="{E1FA0785-25D4-4A65-90B5-AF4BD610BBF8}">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4A94531-7B7E-4A5F-9642-6AEB4DF777E9}">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5. Връзка с гостите 24 ч. преди събитието за потвърждение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46792EB-6F8F-411B-99CD-A157EE3A2B2E}" type="parTrans" cxnId="{5319BCAF-E3EA-40F7-930B-51E72BB53162}">
      <dgm:prSet/>
      <dgm:spPr/>
      <dgm:t>
        <a:bodyPr/>
        <a:lstStyle/>
        <a:p>
          <a:endParaRPr lang="bg-BG" sz="1400">
            <a:latin typeface="Arial" panose="020B0604020202020204" pitchFamily="34" charset="0"/>
            <a:cs typeface="Arial" panose="020B0604020202020204" pitchFamily="34" charset="0"/>
          </a:endParaRPr>
        </a:p>
      </dgm:t>
    </dgm:pt>
    <dgm:pt modelId="{7FBDA11F-D0C1-4995-977F-A93B769DCEE3}" type="sibTrans" cxnId="{5319BCAF-E3EA-40F7-930B-51E72BB53162}">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24259CB-CEB2-4CC8-BFC6-A8681A8107E3}">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6. Опресняване на познанията </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за продуктите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ED91D221-8E4A-4AAC-B2EF-7A387C016BDA}" type="parTrans" cxnId="{1EFA1C4A-8535-45E2-BF57-4F63604D818D}">
      <dgm:prSet/>
      <dgm:spPr/>
      <dgm:t>
        <a:bodyPr/>
        <a:lstStyle/>
        <a:p>
          <a:endParaRPr lang="bg-BG" sz="1400">
            <a:latin typeface="Arial" panose="020B0604020202020204" pitchFamily="34" charset="0"/>
            <a:cs typeface="Arial" panose="020B0604020202020204" pitchFamily="34" charset="0"/>
          </a:endParaRPr>
        </a:p>
      </dgm:t>
    </dgm:pt>
    <dgm:pt modelId="{DFD41A0E-8842-4BED-B3C2-E0B27876E2A9}" type="sibTrans" cxnId="{1EFA1C4A-8535-45E2-BF57-4F63604D818D}">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C63F5CB1-E9F5-44FC-9378-96D3AAC55117}">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7. Провеждане на събитието</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E404EF8-BACF-408F-B3B3-98EE20A52CC0}" type="parTrans" cxnId="{4FE74676-0C6C-4F4C-881C-ABFA58F34605}">
      <dgm:prSet/>
      <dgm:spPr/>
      <dgm:t>
        <a:bodyPr/>
        <a:lstStyle/>
        <a:p>
          <a:endParaRPr lang="bg-BG" sz="1400">
            <a:latin typeface="Arial" panose="020B0604020202020204" pitchFamily="34" charset="0"/>
            <a:cs typeface="Arial" panose="020B0604020202020204" pitchFamily="34" charset="0"/>
          </a:endParaRPr>
        </a:p>
      </dgm:t>
    </dgm:pt>
    <dgm:pt modelId="{D22CABCF-FBC8-493E-9581-B9D5A76FAFF0}" type="sibTrans" cxnId="{4FE74676-0C6C-4F4C-881C-ABFA58F34605}">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7765FD80-3FE9-4B39-91C8-E04B9B889C0A}" type="pres">
      <dgm:prSet presAssocID="{72B25179-713C-4DEB-9D1A-E0B3D8BBBBA0}" presName="cycle" presStyleCnt="0">
        <dgm:presLayoutVars>
          <dgm:dir/>
          <dgm:resizeHandles val="exact"/>
        </dgm:presLayoutVars>
      </dgm:prSet>
      <dgm:spPr/>
      <dgm:t>
        <a:bodyPr/>
        <a:lstStyle/>
        <a:p>
          <a:endParaRPr lang="bg-BG"/>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7" custScaleX="122280" custScaleY="64446" custRadScaleRad="97125" custRadScaleInc="27246">
        <dgm:presLayoutVars>
          <dgm:bulletEnabled val="1"/>
        </dgm:presLayoutVars>
      </dgm:prSet>
      <dgm:spPr/>
      <dgm:t>
        <a:bodyPr/>
        <a:lstStyle/>
        <a:p>
          <a:endParaRPr lang="bg-BG"/>
        </a:p>
      </dgm:t>
    </dgm:pt>
    <dgm:pt modelId="{9B38B0E0-B9D8-4E34-98FC-6868330E2825}" type="pres">
      <dgm:prSet presAssocID="{29677E0E-98D8-4D65-85DD-0E586A3BD734}" presName="sibTrans" presStyleLbl="node1" presStyleIdx="0" presStyleCnt="7"/>
      <dgm:spPr/>
      <dgm:t>
        <a:bodyPr/>
        <a:lstStyle/>
        <a:p>
          <a:endParaRPr lang="bg-BG"/>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7" custScaleX="175390" custScaleY="72297" custRadScaleRad="99390" custRadScaleInc="-22426">
        <dgm:presLayoutVars>
          <dgm:bulletEnabled val="1"/>
        </dgm:presLayoutVars>
      </dgm:prSet>
      <dgm:spPr/>
      <dgm:t>
        <a:bodyPr/>
        <a:lstStyle/>
        <a:p>
          <a:endParaRPr lang="bg-BG"/>
        </a:p>
      </dgm:t>
    </dgm:pt>
    <dgm:pt modelId="{C37FAB8E-3CEF-4CF9-9DCC-8932E471712F}" type="pres">
      <dgm:prSet presAssocID="{1FE18404-F24D-4237-9C9B-76A3D388CA34}" presName="sibTrans" presStyleLbl="node1" presStyleIdx="1" presStyleCnt="7"/>
      <dgm:spPr/>
      <dgm:t>
        <a:bodyPr/>
        <a:lstStyle/>
        <a:p>
          <a:endParaRPr lang="bg-BG"/>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7" custScaleX="213581" custScaleY="97986" custRadScaleRad="98815" custRadScaleInc="-73928">
        <dgm:presLayoutVars>
          <dgm:bulletEnabled val="1"/>
        </dgm:presLayoutVars>
      </dgm:prSet>
      <dgm:spPr/>
      <dgm:t>
        <a:bodyPr/>
        <a:lstStyle/>
        <a:p>
          <a:endParaRPr lang="bg-BG"/>
        </a:p>
      </dgm:t>
    </dgm:pt>
    <dgm:pt modelId="{FA68B4C5-9069-4D00-8578-80870D0E9411}" type="pres">
      <dgm:prSet presAssocID="{6925B7CA-A718-4B40-BEB8-231ADF00F43A}" presName="sibTrans" presStyleLbl="node1" presStyleIdx="2" presStyleCnt="7"/>
      <dgm:spPr/>
      <dgm:t>
        <a:bodyPr/>
        <a:lstStyle/>
        <a:p>
          <a:endParaRPr lang="bg-BG"/>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7" custScaleX="212801" custRadScaleRad="98145" custRadScaleInc="-9220">
        <dgm:presLayoutVars>
          <dgm:bulletEnabled val="1"/>
        </dgm:presLayoutVars>
      </dgm:prSet>
      <dgm:spPr/>
      <dgm:t>
        <a:bodyPr/>
        <a:lstStyle/>
        <a:p>
          <a:endParaRPr lang="bg-BG"/>
        </a:p>
      </dgm:t>
    </dgm:pt>
    <dgm:pt modelId="{C3EFD884-14D1-4991-A233-AB6F863051E2}" type="pres">
      <dgm:prSet presAssocID="{539E802D-A327-4AB4-8BCE-D1109CE8657D}" presName="sibTrans" presStyleLbl="node1" presStyleIdx="3" presStyleCnt="7"/>
      <dgm:spPr/>
      <dgm:t>
        <a:bodyPr/>
        <a:lstStyle/>
        <a:p>
          <a:endParaRPr lang="bg-BG"/>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7" custScaleX="253082" custRadScaleRad="99460" custRadScaleInc="54458">
        <dgm:presLayoutVars>
          <dgm:bulletEnabled val="1"/>
        </dgm:presLayoutVars>
      </dgm:prSet>
      <dgm:spPr/>
      <dgm:t>
        <a:bodyPr/>
        <a:lstStyle/>
        <a:p>
          <a:endParaRPr lang="bg-BG"/>
        </a:p>
      </dgm:t>
    </dgm:pt>
    <dgm:pt modelId="{37720BF3-A403-4708-9560-24CC53665384}" type="pres">
      <dgm:prSet presAssocID="{7FBDA11F-D0C1-4995-977F-A93B769DCEE3}" presName="sibTrans" presStyleLbl="node1" presStyleIdx="4" presStyleCnt="7"/>
      <dgm:spPr/>
      <dgm:t>
        <a:bodyPr/>
        <a:lstStyle/>
        <a:p>
          <a:endParaRPr lang="bg-BG"/>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7" custScaleX="179035" custScaleY="86066" custRadScaleRad="98169" custRadScaleInc="7454">
        <dgm:presLayoutVars>
          <dgm:bulletEnabled val="1"/>
        </dgm:presLayoutVars>
      </dgm:prSet>
      <dgm:spPr/>
      <dgm:t>
        <a:bodyPr/>
        <a:lstStyle/>
        <a:p>
          <a:endParaRPr lang="bg-BG"/>
        </a:p>
      </dgm:t>
    </dgm:pt>
    <dgm:pt modelId="{1A970093-076F-4516-BD87-A900D76B11EF}" type="pres">
      <dgm:prSet presAssocID="{DFD41A0E-8842-4BED-B3C2-E0B27876E2A9}" presName="sibTrans" presStyleLbl="node1" presStyleIdx="5" presStyleCnt="7"/>
      <dgm:spPr/>
      <dgm:t>
        <a:bodyPr/>
        <a:lstStyle/>
        <a:p>
          <a:endParaRPr lang="bg-BG"/>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7" custScaleX="173526" custScaleY="69163" custRadScaleRad="96775" custRadScaleInc="-31636">
        <dgm:presLayoutVars>
          <dgm:bulletEnabled val="1"/>
        </dgm:presLayoutVars>
      </dgm:prSet>
      <dgm:spPr/>
      <dgm:t>
        <a:bodyPr/>
        <a:lstStyle/>
        <a:p>
          <a:endParaRPr lang="bg-BG"/>
        </a:p>
      </dgm:t>
    </dgm:pt>
    <dgm:pt modelId="{26464057-D9F4-4FDE-AB7C-48029A0FCABC}" type="pres">
      <dgm:prSet presAssocID="{D22CABCF-FBC8-493E-9581-B9D5A76FAFF0}" presName="sibTrans" presStyleLbl="node1" presStyleIdx="6" presStyleCnt="7"/>
      <dgm:spPr/>
      <dgm:t>
        <a:bodyPr/>
        <a:lstStyle/>
        <a:p>
          <a:endParaRPr lang="bg-BG"/>
        </a:p>
      </dgm:t>
    </dgm:pt>
  </dgm:ptLst>
  <dgm:cxnLst>
    <dgm:cxn modelId="{FB77582C-E8F5-4B65-9288-DDA464D60B23}" srcId="{72B25179-713C-4DEB-9D1A-E0B3D8BBBBA0}" destId="{606699C0-9057-45EB-9B7D-5A7EE6A2719A}" srcOrd="2" destOrd="0" parTransId="{4B3E40CF-5005-42BB-82F4-D927DB9C424A}" sibTransId="{6925B7CA-A718-4B40-BEB8-231ADF00F43A}"/>
    <dgm:cxn modelId="{F96A5522-6FEA-43CC-AF25-F497857B2864}" srcId="{72B25179-713C-4DEB-9D1A-E0B3D8BBBBA0}" destId="{406822B6-1180-487A-8660-9A10B0494C60}" srcOrd="0" destOrd="0" parTransId="{59457B56-82EF-4662-8EB8-30596DBA35F8}" sibTransId="{29677E0E-98D8-4D65-85DD-0E586A3BD734}"/>
    <dgm:cxn modelId="{1E50E324-A399-40E4-BFCC-1E34C6FEB5F1}" type="presOf" srcId="{6925B7CA-A718-4B40-BEB8-231ADF00F43A}" destId="{FA68B4C5-9069-4D00-8578-80870D0E9411}" srcOrd="0" destOrd="0" presId="urn:microsoft.com/office/officeart/2005/8/layout/cycle1"/>
    <dgm:cxn modelId="{81414D32-D283-498C-8AAF-22358CFA069A}" type="presOf" srcId="{E4A94531-7B7E-4A5F-9642-6AEB4DF777E9}" destId="{C8D2265D-A3EE-44B8-8714-3D2D93127C9A}" srcOrd="0" destOrd="0" presId="urn:microsoft.com/office/officeart/2005/8/layout/cycle1"/>
    <dgm:cxn modelId="{4850C01D-FB2A-44F9-A4EC-90D11C1C8C09}" type="presOf" srcId="{DFD41A0E-8842-4BED-B3C2-E0B27876E2A9}" destId="{1A970093-076F-4516-BD87-A900D76B11EF}" srcOrd="0" destOrd="0" presId="urn:microsoft.com/office/officeart/2005/8/layout/cycle1"/>
    <dgm:cxn modelId="{0E08677B-D84C-4054-865D-73EF84FE95BF}" type="presOf" srcId="{C63F5CB1-E9F5-44FC-9378-96D3AAC55117}" destId="{1F278F0B-98A6-458D-811F-059A7BF219D8}" srcOrd="0" destOrd="0" presId="urn:microsoft.com/office/officeart/2005/8/layout/cycle1"/>
    <dgm:cxn modelId="{45A67321-D67C-4AFC-9FD2-5E160BF5FA2B}" type="presOf" srcId="{D22CABCF-FBC8-493E-9581-B9D5A76FAFF0}" destId="{26464057-D9F4-4FDE-AB7C-48029A0FCABC}" srcOrd="0" destOrd="0" presId="urn:microsoft.com/office/officeart/2005/8/layout/cycle1"/>
    <dgm:cxn modelId="{25E430CF-BBD8-4277-842F-45DB28927A5E}" type="presOf" srcId="{539E802D-A327-4AB4-8BCE-D1109CE8657D}" destId="{C3EFD884-14D1-4991-A233-AB6F863051E2}" srcOrd="0" destOrd="0" presId="urn:microsoft.com/office/officeart/2005/8/layout/cycle1"/>
    <dgm:cxn modelId="{CEC1A6AB-0807-4364-A0A8-C668CC10AE6A}" type="presOf" srcId="{E24259CB-CEB2-4CC8-BFC6-A8681A8107E3}" destId="{31E06D63-13F5-4003-8A2F-EFEEBA3B2822}" srcOrd="0" destOrd="0" presId="urn:microsoft.com/office/officeart/2005/8/layout/cycle1"/>
    <dgm:cxn modelId="{8A2D422B-2039-4194-9C52-05A17903AEAC}" type="presOf" srcId="{233C38C1-35D0-48C1-913B-78C34B5C7F1C}" destId="{6F0C87B9-CF36-4C24-A4E0-7256653D1BCE}" srcOrd="0" destOrd="0" presId="urn:microsoft.com/office/officeart/2005/8/layout/cycle1"/>
    <dgm:cxn modelId="{3992B8B5-CE48-47F7-A368-6F76247898EB}" type="presOf" srcId="{406822B6-1180-487A-8660-9A10B0494C60}" destId="{217F39B0-BCC8-4DB5-80B6-A118522E1E78}" srcOrd="0" destOrd="0" presId="urn:microsoft.com/office/officeart/2005/8/layout/cycle1"/>
    <dgm:cxn modelId="{C9EA73BB-5D3F-4C21-B1B6-7CF8C65073F5}" type="presOf" srcId="{9A253DC3-D24E-4CE7-8622-338DFC49BE9C}" destId="{C9419905-4865-4EC6-8443-BDEBD727E735}" srcOrd="0" destOrd="0" presId="urn:microsoft.com/office/officeart/2005/8/layout/cycle1"/>
    <dgm:cxn modelId="{6FED7476-810F-42C7-BA8E-FFEA613A809C}" type="presOf" srcId="{606699C0-9057-45EB-9B7D-5A7EE6A2719A}" destId="{7D0F44C2-6EC2-43EF-A91A-869CE1F5C32E}"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716A7CCE-9F79-401B-B8F7-7A56545E809B}" type="presOf" srcId="{1FE18404-F24D-4237-9C9B-76A3D388CA34}" destId="{C37FAB8E-3CEF-4CF9-9DCC-8932E471712F}" srcOrd="0" destOrd="0" presId="urn:microsoft.com/office/officeart/2005/8/layout/cycle1"/>
    <dgm:cxn modelId="{937108CD-0878-4A6B-8717-C730E8E7AE35}" type="presOf" srcId="{29677E0E-98D8-4D65-85DD-0E586A3BD734}" destId="{9B38B0E0-B9D8-4E34-98FC-6868330E2825}" srcOrd="0" destOrd="0" presId="urn:microsoft.com/office/officeart/2005/8/layout/cycle1"/>
    <dgm:cxn modelId="{4014AE9C-63DA-4CC8-A5C5-55DDF215E516}" type="presOf" srcId="{72B25179-713C-4DEB-9D1A-E0B3D8BBBBA0}" destId="{7765FD80-3FE9-4B39-91C8-E04B9B889C0A}" srcOrd="0" destOrd="0" presId="urn:microsoft.com/office/officeart/2005/8/layout/cycle1"/>
    <dgm:cxn modelId="{892B10E0-22D0-4782-906D-06AA2F9956D3}" type="presOf" srcId="{7FBDA11F-D0C1-4995-977F-A93B769DCEE3}" destId="{37720BF3-A403-4708-9560-24CC53665384}" srcOrd="0" destOrd="0" presId="urn:microsoft.com/office/officeart/2005/8/layout/cycle1"/>
    <dgm:cxn modelId="{E1FA0785-25D4-4A65-90B5-AF4BD610BBF8}" srcId="{72B25179-713C-4DEB-9D1A-E0B3D8BBBBA0}" destId="{233C38C1-35D0-48C1-913B-78C34B5C7F1C}" srcOrd="3" destOrd="0" parTransId="{C10D95B9-E63B-4EA8-A543-5B9A5BECE2C9}" sibTransId="{539E802D-A327-4AB4-8BCE-D1109CE8657D}"/>
    <dgm:cxn modelId="{4FE74676-0C6C-4F4C-881C-ABFA58F34605}" srcId="{72B25179-713C-4DEB-9D1A-E0B3D8BBBBA0}" destId="{C63F5CB1-E9F5-44FC-9378-96D3AAC55117}" srcOrd="6" destOrd="0" parTransId="{2E404EF8-BACF-408F-B3B3-98EE20A52CC0}" sibTransId="{D22CABCF-FBC8-493E-9581-B9D5A76FAFF0}"/>
    <dgm:cxn modelId="{5319BCAF-E3EA-40F7-930B-51E72BB53162}" srcId="{72B25179-713C-4DEB-9D1A-E0B3D8BBBBA0}" destId="{E4A94531-7B7E-4A5F-9642-6AEB4DF777E9}" srcOrd="4" destOrd="0" parTransId="{246792EB-6F8F-411B-99CD-A157EE3A2B2E}" sibTransId="{7FBDA11F-D0C1-4995-977F-A93B769DCEE3}"/>
    <dgm:cxn modelId="{CE5364AA-31F7-4164-A21D-C3192E9C7E7F}" srcId="{72B25179-713C-4DEB-9D1A-E0B3D8BBBBA0}" destId="{9A253DC3-D24E-4CE7-8622-338DFC49BE9C}" srcOrd="1" destOrd="0" parTransId="{089611E7-4BF3-42B1-A5DC-6C0FE1884F49}" sibTransId="{1FE18404-F24D-4237-9C9B-76A3D388CA34}"/>
    <dgm:cxn modelId="{1335291B-693B-42B7-9B75-84661C061EA4}" type="presParOf" srcId="{7765FD80-3FE9-4B39-91C8-E04B9B889C0A}" destId="{9286DA99-6E3F-4A32-A6B9-B6FCFD7069EA}" srcOrd="0" destOrd="0" presId="urn:microsoft.com/office/officeart/2005/8/layout/cycle1"/>
    <dgm:cxn modelId="{147CF852-78EB-48E8-AA9B-C93F1A8A1C20}" type="presParOf" srcId="{7765FD80-3FE9-4B39-91C8-E04B9B889C0A}" destId="{217F39B0-BCC8-4DB5-80B6-A118522E1E78}" srcOrd="1" destOrd="0" presId="urn:microsoft.com/office/officeart/2005/8/layout/cycle1"/>
    <dgm:cxn modelId="{469966DD-1BE3-4263-BDB3-ACC2C8580472}" type="presParOf" srcId="{7765FD80-3FE9-4B39-91C8-E04B9B889C0A}" destId="{9B38B0E0-B9D8-4E34-98FC-6868330E2825}" srcOrd="2" destOrd="0" presId="urn:microsoft.com/office/officeart/2005/8/layout/cycle1"/>
    <dgm:cxn modelId="{7ED6BB2B-3E66-4DBA-816B-FCB9FEC29B1A}" type="presParOf" srcId="{7765FD80-3FE9-4B39-91C8-E04B9B889C0A}" destId="{1BC99461-3601-4AD2-8D2C-47CA39C1EEA5}" srcOrd="3" destOrd="0" presId="urn:microsoft.com/office/officeart/2005/8/layout/cycle1"/>
    <dgm:cxn modelId="{12F4803C-838E-48C9-B38E-BD1F2CC48329}" type="presParOf" srcId="{7765FD80-3FE9-4B39-91C8-E04B9B889C0A}" destId="{C9419905-4865-4EC6-8443-BDEBD727E735}" srcOrd="4" destOrd="0" presId="urn:microsoft.com/office/officeart/2005/8/layout/cycle1"/>
    <dgm:cxn modelId="{7A074C5A-4410-4BAE-8E8F-DC06DA99CE58}" type="presParOf" srcId="{7765FD80-3FE9-4B39-91C8-E04B9B889C0A}" destId="{C37FAB8E-3CEF-4CF9-9DCC-8932E471712F}" srcOrd="5" destOrd="0" presId="urn:microsoft.com/office/officeart/2005/8/layout/cycle1"/>
    <dgm:cxn modelId="{5FC76CEB-F60A-48FE-85C2-ABAC5E786D2E}" type="presParOf" srcId="{7765FD80-3FE9-4B39-91C8-E04B9B889C0A}" destId="{44FF7C68-5228-4578-A935-7EDF989340DF}" srcOrd="6" destOrd="0" presId="urn:microsoft.com/office/officeart/2005/8/layout/cycle1"/>
    <dgm:cxn modelId="{F66B4349-A723-4CB0-869B-630DE3E47A51}" type="presParOf" srcId="{7765FD80-3FE9-4B39-91C8-E04B9B889C0A}" destId="{7D0F44C2-6EC2-43EF-A91A-869CE1F5C32E}" srcOrd="7" destOrd="0" presId="urn:microsoft.com/office/officeart/2005/8/layout/cycle1"/>
    <dgm:cxn modelId="{3183D535-8B37-4734-892C-E4CDB6CE1B73}" type="presParOf" srcId="{7765FD80-3FE9-4B39-91C8-E04B9B889C0A}" destId="{FA68B4C5-9069-4D00-8578-80870D0E9411}" srcOrd="8" destOrd="0" presId="urn:microsoft.com/office/officeart/2005/8/layout/cycle1"/>
    <dgm:cxn modelId="{F303AA41-CA2B-4F5E-AB0D-DDF11B14E8A5}" type="presParOf" srcId="{7765FD80-3FE9-4B39-91C8-E04B9B889C0A}" destId="{14CE17AD-3E4E-4D77-870A-AF8BC95FCB9C}" srcOrd="9" destOrd="0" presId="urn:microsoft.com/office/officeart/2005/8/layout/cycle1"/>
    <dgm:cxn modelId="{B5D891B9-6193-49BE-B3ED-6728CBECB665}" type="presParOf" srcId="{7765FD80-3FE9-4B39-91C8-E04B9B889C0A}" destId="{6F0C87B9-CF36-4C24-A4E0-7256653D1BCE}" srcOrd="10" destOrd="0" presId="urn:microsoft.com/office/officeart/2005/8/layout/cycle1"/>
    <dgm:cxn modelId="{641585FF-F975-41C9-BA45-D846260F19C9}" type="presParOf" srcId="{7765FD80-3FE9-4B39-91C8-E04B9B889C0A}" destId="{C3EFD884-14D1-4991-A233-AB6F863051E2}" srcOrd="11" destOrd="0" presId="urn:microsoft.com/office/officeart/2005/8/layout/cycle1"/>
    <dgm:cxn modelId="{F0269592-60A0-4691-8967-A6DB9F274036}" type="presParOf" srcId="{7765FD80-3FE9-4B39-91C8-E04B9B889C0A}" destId="{FFBC8EE2-260A-4D3B-BC46-459512B82D4B}" srcOrd="12" destOrd="0" presId="urn:microsoft.com/office/officeart/2005/8/layout/cycle1"/>
    <dgm:cxn modelId="{2BB8AC9D-6DBE-4529-A109-838DB932EF78}" type="presParOf" srcId="{7765FD80-3FE9-4B39-91C8-E04B9B889C0A}" destId="{C8D2265D-A3EE-44B8-8714-3D2D93127C9A}" srcOrd="13" destOrd="0" presId="urn:microsoft.com/office/officeart/2005/8/layout/cycle1"/>
    <dgm:cxn modelId="{A0D85040-AB2A-4DB5-B528-B43081667FAF}" type="presParOf" srcId="{7765FD80-3FE9-4B39-91C8-E04B9B889C0A}" destId="{37720BF3-A403-4708-9560-24CC53665384}" srcOrd="14" destOrd="0" presId="urn:microsoft.com/office/officeart/2005/8/layout/cycle1"/>
    <dgm:cxn modelId="{A9F4F497-E32B-4300-B5D8-922B0EADB799}" type="presParOf" srcId="{7765FD80-3FE9-4B39-91C8-E04B9B889C0A}" destId="{EDDFA95F-1246-4151-8AAA-5E8703F66417}" srcOrd="15" destOrd="0" presId="urn:microsoft.com/office/officeart/2005/8/layout/cycle1"/>
    <dgm:cxn modelId="{46F8B5C6-FE58-4098-95A6-8C4B83B38FFF}" type="presParOf" srcId="{7765FD80-3FE9-4B39-91C8-E04B9B889C0A}" destId="{31E06D63-13F5-4003-8A2F-EFEEBA3B2822}" srcOrd="16" destOrd="0" presId="urn:microsoft.com/office/officeart/2005/8/layout/cycle1"/>
    <dgm:cxn modelId="{47AEE7CB-E7FD-4612-A6D2-3F238683CAEC}" type="presParOf" srcId="{7765FD80-3FE9-4B39-91C8-E04B9B889C0A}" destId="{1A970093-076F-4516-BD87-A900D76B11EF}" srcOrd="17" destOrd="0" presId="urn:microsoft.com/office/officeart/2005/8/layout/cycle1"/>
    <dgm:cxn modelId="{4FF5D218-5370-4064-8189-3108D5DD7957}" type="presParOf" srcId="{7765FD80-3FE9-4B39-91C8-E04B9B889C0A}" destId="{F80CB6E7-DFA7-4162-9973-E4AF4A7627E7}" srcOrd="18" destOrd="0" presId="urn:microsoft.com/office/officeart/2005/8/layout/cycle1"/>
    <dgm:cxn modelId="{F7C41216-1F15-4538-9BA3-FAA3BFE9AC91}" type="presParOf" srcId="{7765FD80-3FE9-4B39-91C8-E04B9B889C0A}" destId="{1F278F0B-98A6-458D-811F-059A7BF219D8}" srcOrd="19" destOrd="0" presId="urn:microsoft.com/office/officeart/2005/8/layout/cycle1"/>
    <dgm:cxn modelId="{35D96F0B-3996-4DDA-B811-4F492C5797CB}" type="presParOf" srcId="{7765FD80-3FE9-4B39-91C8-E04B9B889C0A}" destId="{26464057-D9F4-4FDE-AB7C-48029A0FCABC}"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1. Декориране на помещението </a:t>
          </a:r>
          <a:r>
            <a:rPr lang="bg-BG" sz="1100" b="0" dirty="0" smtClean="0">
              <a:solidFill>
                <a:schemeClr val="bg1">
                  <a:lumMod val="50000"/>
                </a:schemeClr>
              </a:solidFill>
              <a:latin typeface="Roboto" panose="02000000000000000000" pitchFamily="2" charset="0"/>
              <a:cs typeface="Arial" panose="020B0604020202020204" pitchFamily="34" charset="0"/>
            </a:rPr>
            <a:t>(плакати, транспаранти и др.)</a:t>
          </a:r>
          <a:endParaRPr lang="bg-BG" sz="1200" b="0" dirty="0">
            <a:solidFill>
              <a:schemeClr val="bg1">
                <a:lumMod val="50000"/>
              </a:schemeClr>
            </a:solidFill>
            <a:latin typeface="Roboto" panose="02000000000000000000" pitchFamily="2" charset="0"/>
            <a:cs typeface="Arial" panose="020B0604020202020204" pitchFamily="34" charset="0"/>
          </a:endParaRPr>
        </a:p>
      </dgm:t>
    </dgm:pt>
    <dgm:pt modelId="{59457B56-82EF-4662-8EB8-30596DBA35F8}" type="parTrans" cxnId="{F96A5522-6FEA-43CC-AF25-F497857B2864}">
      <dgm:prSet/>
      <dgm:spPr/>
      <dgm:t>
        <a:bodyPr/>
        <a:lstStyle/>
        <a:p>
          <a:endParaRPr lang="bg-BG" sz="1400">
            <a:latin typeface="Arial" panose="020B0604020202020204" pitchFamily="34" charset="0"/>
            <a:cs typeface="Arial" panose="020B0604020202020204" pitchFamily="34" charset="0"/>
          </a:endParaRPr>
        </a:p>
      </dgm:t>
    </dgm:pt>
    <dgm:pt modelId="{29677E0E-98D8-4D65-85DD-0E586A3BD734}" type="sibTrans" cxnId="{F96A5522-6FEA-43CC-AF25-F497857B2864}">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9A253DC3-D24E-4CE7-8622-338DFC49BE9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2. Приготвяне на чай и дребна почерпка</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089611E7-4BF3-42B1-A5DC-6C0FE1884F49}" type="parTrans" cxnId="{CE5364AA-31F7-4164-A21D-C3192E9C7E7F}">
      <dgm:prSet/>
      <dgm:spPr/>
      <dgm:t>
        <a:bodyPr/>
        <a:lstStyle/>
        <a:p>
          <a:endParaRPr lang="bg-BG" sz="1400">
            <a:latin typeface="Arial" panose="020B0604020202020204" pitchFamily="34" charset="0"/>
            <a:cs typeface="Arial" panose="020B0604020202020204" pitchFamily="34" charset="0"/>
          </a:endParaRPr>
        </a:p>
      </dgm:t>
    </dgm:pt>
    <dgm:pt modelId="{1FE18404-F24D-4237-9C9B-76A3D388CA34}" type="sibTrans" cxnId="{CE5364AA-31F7-4164-A21D-C3192E9C7E7F}">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606699C0-9057-45EB-9B7D-5A7EE6A2719A}">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3. Посрещане на гостите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4B3E40CF-5005-42BB-82F4-D927DB9C424A}" type="parTrans" cxnId="{FB77582C-E8F5-4B65-9288-DDA464D60B23}">
      <dgm:prSet/>
      <dgm:spPr/>
      <dgm:t>
        <a:bodyPr/>
        <a:lstStyle/>
        <a:p>
          <a:endParaRPr lang="bg-BG" sz="1400">
            <a:latin typeface="Arial" panose="020B0604020202020204" pitchFamily="34" charset="0"/>
            <a:cs typeface="Arial" panose="020B0604020202020204" pitchFamily="34" charset="0"/>
          </a:endParaRPr>
        </a:p>
      </dgm:t>
    </dgm:pt>
    <dgm:pt modelId="{6925B7CA-A718-4B40-BEB8-231ADF00F43A}" type="sibTrans" cxnId="{FB77582C-E8F5-4B65-9288-DDA464D60B23}">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233C38C1-35D0-48C1-913B-78C34B5C7F1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4. Представяне и демонстрация на продуктите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C10D95B9-E63B-4EA8-A543-5B9A5BECE2C9}" type="parTrans" cxnId="{E1FA0785-25D4-4A65-90B5-AF4BD610BBF8}">
      <dgm:prSet/>
      <dgm:spPr/>
      <dgm:t>
        <a:bodyPr/>
        <a:lstStyle/>
        <a:p>
          <a:endParaRPr lang="bg-BG" sz="1400">
            <a:latin typeface="Arial" panose="020B0604020202020204" pitchFamily="34" charset="0"/>
            <a:cs typeface="Arial" panose="020B0604020202020204" pitchFamily="34" charset="0"/>
          </a:endParaRPr>
        </a:p>
      </dgm:t>
    </dgm:pt>
    <dgm:pt modelId="{539E802D-A327-4AB4-8BCE-D1109CE8657D}" type="sibTrans" cxnId="{E1FA0785-25D4-4A65-90B5-AF4BD610BBF8}">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4A94531-7B7E-4A5F-9642-6AEB4DF777E9}">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5. Няколко думи </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за възможностите за бизнес</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46792EB-6F8F-411B-99CD-A157EE3A2B2E}" type="parTrans" cxnId="{5319BCAF-E3EA-40F7-930B-51E72BB53162}">
      <dgm:prSet/>
      <dgm:spPr/>
      <dgm:t>
        <a:bodyPr/>
        <a:lstStyle/>
        <a:p>
          <a:endParaRPr lang="bg-BG" sz="1400">
            <a:latin typeface="Arial" panose="020B0604020202020204" pitchFamily="34" charset="0"/>
            <a:cs typeface="Arial" panose="020B0604020202020204" pitchFamily="34" charset="0"/>
          </a:endParaRPr>
        </a:p>
      </dgm:t>
    </dgm:pt>
    <dgm:pt modelId="{7FBDA11F-D0C1-4995-977F-A93B769DCEE3}" type="sibTrans" cxnId="{5319BCAF-E3EA-40F7-930B-51E72BB53162}">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24259CB-CEB2-4CC8-BFC6-A8681A8107E3}">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6. Взимане на поръчки от гостите</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ED91D221-8E4A-4AAC-B2EF-7A387C016BDA}" type="parTrans" cxnId="{1EFA1C4A-8535-45E2-BF57-4F63604D818D}">
      <dgm:prSet/>
      <dgm:spPr/>
      <dgm:t>
        <a:bodyPr/>
        <a:lstStyle/>
        <a:p>
          <a:endParaRPr lang="bg-BG" sz="1400">
            <a:latin typeface="Arial" panose="020B0604020202020204" pitchFamily="34" charset="0"/>
            <a:cs typeface="Arial" panose="020B0604020202020204" pitchFamily="34" charset="0"/>
          </a:endParaRPr>
        </a:p>
      </dgm:t>
    </dgm:pt>
    <dgm:pt modelId="{DFD41A0E-8842-4BED-B3C2-E0B27876E2A9}" type="sibTrans" cxnId="{1EFA1C4A-8535-45E2-BF57-4F63604D818D}">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C63F5CB1-E9F5-44FC-9378-96D3AAC55117}">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7. Последваща връзка</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с всички гости на събитието</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E404EF8-BACF-408F-B3B3-98EE20A52CC0}" type="parTrans" cxnId="{4FE74676-0C6C-4F4C-881C-ABFA58F34605}">
      <dgm:prSet/>
      <dgm:spPr/>
      <dgm:t>
        <a:bodyPr/>
        <a:lstStyle/>
        <a:p>
          <a:endParaRPr lang="bg-BG" sz="1400">
            <a:latin typeface="Arial" panose="020B0604020202020204" pitchFamily="34" charset="0"/>
            <a:cs typeface="Arial" panose="020B0604020202020204" pitchFamily="34" charset="0"/>
          </a:endParaRPr>
        </a:p>
      </dgm:t>
    </dgm:pt>
    <dgm:pt modelId="{D22CABCF-FBC8-493E-9581-B9D5A76FAFF0}" type="sibTrans" cxnId="{4FE74676-0C6C-4F4C-881C-ABFA58F34605}">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7765FD80-3FE9-4B39-91C8-E04B9B889C0A}" type="pres">
      <dgm:prSet presAssocID="{72B25179-713C-4DEB-9D1A-E0B3D8BBBBA0}" presName="cycle" presStyleCnt="0">
        <dgm:presLayoutVars>
          <dgm:dir/>
          <dgm:resizeHandles val="exact"/>
        </dgm:presLayoutVars>
      </dgm:prSet>
      <dgm:spPr/>
      <dgm:t>
        <a:bodyPr/>
        <a:lstStyle/>
        <a:p>
          <a:endParaRPr lang="bg-BG"/>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7" custScaleX="188063" custScaleY="89397" custRadScaleRad="89782" custRadScaleInc="-124255">
        <dgm:presLayoutVars>
          <dgm:bulletEnabled val="1"/>
        </dgm:presLayoutVars>
      </dgm:prSet>
      <dgm:spPr/>
      <dgm:t>
        <a:bodyPr/>
        <a:lstStyle/>
        <a:p>
          <a:endParaRPr lang="bg-BG"/>
        </a:p>
      </dgm:t>
    </dgm:pt>
    <dgm:pt modelId="{9B38B0E0-B9D8-4E34-98FC-6868330E2825}" type="pres">
      <dgm:prSet presAssocID="{29677E0E-98D8-4D65-85DD-0E586A3BD734}" presName="sibTrans" presStyleLbl="node1" presStyleIdx="0" presStyleCnt="7"/>
      <dgm:spPr/>
      <dgm:t>
        <a:bodyPr/>
        <a:lstStyle/>
        <a:p>
          <a:endParaRPr lang="bg-BG"/>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7" custScaleX="212488" custScaleY="80534" custRadScaleRad="91218" custRadScaleInc="-73754">
        <dgm:presLayoutVars>
          <dgm:bulletEnabled val="1"/>
        </dgm:presLayoutVars>
      </dgm:prSet>
      <dgm:spPr/>
      <dgm:t>
        <a:bodyPr/>
        <a:lstStyle/>
        <a:p>
          <a:endParaRPr lang="bg-BG"/>
        </a:p>
      </dgm:t>
    </dgm:pt>
    <dgm:pt modelId="{C37FAB8E-3CEF-4CF9-9DCC-8932E471712F}" type="pres">
      <dgm:prSet presAssocID="{1FE18404-F24D-4237-9C9B-76A3D388CA34}" presName="sibTrans" presStyleLbl="node1" presStyleIdx="1" presStyleCnt="7"/>
      <dgm:spPr/>
      <dgm:t>
        <a:bodyPr/>
        <a:lstStyle/>
        <a:p>
          <a:endParaRPr lang="bg-BG"/>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7" custScaleX="213581" custScaleY="72154" custRadScaleRad="90873" custRadScaleInc="-144091">
        <dgm:presLayoutVars>
          <dgm:bulletEnabled val="1"/>
        </dgm:presLayoutVars>
      </dgm:prSet>
      <dgm:spPr/>
      <dgm:t>
        <a:bodyPr/>
        <a:lstStyle/>
        <a:p>
          <a:endParaRPr lang="bg-BG"/>
        </a:p>
      </dgm:t>
    </dgm:pt>
    <dgm:pt modelId="{FA68B4C5-9069-4D00-8578-80870D0E9411}" type="pres">
      <dgm:prSet presAssocID="{6925B7CA-A718-4B40-BEB8-231ADF00F43A}" presName="sibTrans" presStyleLbl="node1" presStyleIdx="2" presStyleCnt="7"/>
      <dgm:spPr/>
      <dgm:t>
        <a:bodyPr/>
        <a:lstStyle/>
        <a:p>
          <a:endParaRPr lang="bg-BG"/>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7" custScaleX="187483" custScaleY="95321" custRadScaleRad="93496" custRadScaleInc="-150501">
        <dgm:presLayoutVars>
          <dgm:bulletEnabled val="1"/>
        </dgm:presLayoutVars>
      </dgm:prSet>
      <dgm:spPr/>
      <dgm:t>
        <a:bodyPr/>
        <a:lstStyle/>
        <a:p>
          <a:endParaRPr lang="bg-BG"/>
        </a:p>
      </dgm:t>
    </dgm:pt>
    <dgm:pt modelId="{C3EFD884-14D1-4991-A233-AB6F863051E2}" type="pres">
      <dgm:prSet presAssocID="{539E802D-A327-4AB4-8BCE-D1109CE8657D}" presName="sibTrans" presStyleLbl="node1" presStyleIdx="3" presStyleCnt="7"/>
      <dgm:spPr/>
      <dgm:t>
        <a:bodyPr/>
        <a:lstStyle/>
        <a:p>
          <a:endParaRPr lang="bg-BG"/>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7" custScaleX="194182" custScaleY="86045" custRadScaleRad="96303" custRadScaleInc="-53926">
        <dgm:presLayoutVars>
          <dgm:bulletEnabled val="1"/>
        </dgm:presLayoutVars>
      </dgm:prSet>
      <dgm:spPr/>
      <dgm:t>
        <a:bodyPr/>
        <a:lstStyle/>
        <a:p>
          <a:endParaRPr lang="bg-BG"/>
        </a:p>
      </dgm:t>
    </dgm:pt>
    <dgm:pt modelId="{37720BF3-A403-4708-9560-24CC53665384}" type="pres">
      <dgm:prSet presAssocID="{7FBDA11F-D0C1-4995-977F-A93B769DCEE3}" presName="sibTrans" presStyleLbl="node1" presStyleIdx="4" presStyleCnt="7" custScaleX="99159"/>
      <dgm:spPr/>
      <dgm:t>
        <a:bodyPr/>
        <a:lstStyle/>
        <a:p>
          <a:endParaRPr lang="bg-BG"/>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7" custScaleX="197333" custScaleY="64178" custRadScaleRad="92347" custRadScaleInc="-107823">
        <dgm:presLayoutVars>
          <dgm:bulletEnabled val="1"/>
        </dgm:presLayoutVars>
      </dgm:prSet>
      <dgm:spPr/>
      <dgm:t>
        <a:bodyPr/>
        <a:lstStyle/>
        <a:p>
          <a:endParaRPr lang="bg-BG"/>
        </a:p>
      </dgm:t>
    </dgm:pt>
    <dgm:pt modelId="{1A970093-076F-4516-BD87-A900D76B11EF}" type="pres">
      <dgm:prSet presAssocID="{DFD41A0E-8842-4BED-B3C2-E0B27876E2A9}" presName="sibTrans" presStyleLbl="node1" presStyleIdx="5" presStyleCnt="7"/>
      <dgm:spPr/>
      <dgm:t>
        <a:bodyPr/>
        <a:lstStyle/>
        <a:p>
          <a:endParaRPr lang="bg-BG"/>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7" custScaleX="233940" custScaleY="87284" custRadScaleRad="93677" custRadScaleInc="-172817">
        <dgm:presLayoutVars>
          <dgm:bulletEnabled val="1"/>
        </dgm:presLayoutVars>
      </dgm:prSet>
      <dgm:spPr/>
      <dgm:t>
        <a:bodyPr/>
        <a:lstStyle/>
        <a:p>
          <a:endParaRPr lang="bg-BG"/>
        </a:p>
      </dgm:t>
    </dgm:pt>
    <dgm:pt modelId="{26464057-D9F4-4FDE-AB7C-48029A0FCABC}" type="pres">
      <dgm:prSet presAssocID="{D22CABCF-FBC8-493E-9581-B9D5A76FAFF0}" presName="sibTrans" presStyleLbl="node1" presStyleIdx="6" presStyleCnt="7"/>
      <dgm:spPr/>
      <dgm:t>
        <a:bodyPr/>
        <a:lstStyle/>
        <a:p>
          <a:endParaRPr lang="bg-BG"/>
        </a:p>
      </dgm:t>
    </dgm:pt>
  </dgm:ptLst>
  <dgm:cxnLst>
    <dgm:cxn modelId="{FB77582C-E8F5-4B65-9288-DDA464D60B23}" srcId="{72B25179-713C-4DEB-9D1A-E0B3D8BBBBA0}" destId="{606699C0-9057-45EB-9B7D-5A7EE6A2719A}" srcOrd="2" destOrd="0" parTransId="{4B3E40CF-5005-42BB-82F4-D927DB9C424A}" sibTransId="{6925B7CA-A718-4B40-BEB8-231ADF00F43A}"/>
    <dgm:cxn modelId="{5FBA675A-4DFE-4B6F-B7E4-4C04CDA27DE2}" type="presOf" srcId="{606699C0-9057-45EB-9B7D-5A7EE6A2719A}" destId="{7D0F44C2-6EC2-43EF-A91A-869CE1F5C32E}" srcOrd="0" destOrd="0" presId="urn:microsoft.com/office/officeart/2005/8/layout/cycle1"/>
    <dgm:cxn modelId="{F96A5522-6FEA-43CC-AF25-F497857B2864}" srcId="{72B25179-713C-4DEB-9D1A-E0B3D8BBBBA0}" destId="{406822B6-1180-487A-8660-9A10B0494C60}" srcOrd="0" destOrd="0" parTransId="{59457B56-82EF-4662-8EB8-30596DBA35F8}" sibTransId="{29677E0E-98D8-4D65-85DD-0E586A3BD734}"/>
    <dgm:cxn modelId="{C3166770-3205-4B71-83C1-3B3C9E5C6567}" type="presOf" srcId="{E4A94531-7B7E-4A5F-9642-6AEB4DF777E9}" destId="{C8D2265D-A3EE-44B8-8714-3D2D93127C9A}" srcOrd="0" destOrd="0" presId="urn:microsoft.com/office/officeart/2005/8/layout/cycle1"/>
    <dgm:cxn modelId="{EDFCB10D-44E5-4542-A8DB-379CECA75A09}" type="presOf" srcId="{406822B6-1180-487A-8660-9A10B0494C60}" destId="{217F39B0-BCC8-4DB5-80B6-A118522E1E78}" srcOrd="0" destOrd="0" presId="urn:microsoft.com/office/officeart/2005/8/layout/cycle1"/>
    <dgm:cxn modelId="{BC4BEF20-CC0B-4537-9CB3-BA57EBA78650}" type="presOf" srcId="{DFD41A0E-8842-4BED-B3C2-E0B27876E2A9}" destId="{1A970093-076F-4516-BD87-A900D76B11EF}" srcOrd="0" destOrd="0" presId="urn:microsoft.com/office/officeart/2005/8/layout/cycle1"/>
    <dgm:cxn modelId="{0848D7ED-EA05-4B5C-9D2D-F750A3A9CE96}" type="presOf" srcId="{7FBDA11F-D0C1-4995-977F-A93B769DCEE3}" destId="{37720BF3-A403-4708-9560-24CC53665384}" srcOrd="0" destOrd="0" presId="urn:microsoft.com/office/officeart/2005/8/layout/cycle1"/>
    <dgm:cxn modelId="{EE4E9BE5-B788-4615-9243-F8416B8914FF}" type="presOf" srcId="{E24259CB-CEB2-4CC8-BFC6-A8681A8107E3}" destId="{31E06D63-13F5-4003-8A2F-EFEEBA3B2822}" srcOrd="0" destOrd="0" presId="urn:microsoft.com/office/officeart/2005/8/layout/cycle1"/>
    <dgm:cxn modelId="{F6073201-EC95-440F-A7A4-6A248CFA043A}" type="presOf" srcId="{D22CABCF-FBC8-493E-9581-B9D5A76FAFF0}" destId="{26464057-D9F4-4FDE-AB7C-48029A0FCABC}" srcOrd="0" destOrd="0" presId="urn:microsoft.com/office/officeart/2005/8/layout/cycle1"/>
    <dgm:cxn modelId="{09A46256-7E10-44BC-94A9-6DD0221C23F8}" type="presOf" srcId="{6925B7CA-A718-4B40-BEB8-231ADF00F43A}" destId="{FA68B4C5-9069-4D00-8578-80870D0E9411}" srcOrd="0" destOrd="0" presId="urn:microsoft.com/office/officeart/2005/8/layout/cycle1"/>
    <dgm:cxn modelId="{DB42D123-B1E0-432B-A30F-44065A35F541}" type="presOf" srcId="{72B25179-713C-4DEB-9D1A-E0B3D8BBBBA0}" destId="{7765FD80-3FE9-4B39-91C8-E04B9B889C0A}" srcOrd="0" destOrd="0" presId="urn:microsoft.com/office/officeart/2005/8/layout/cycle1"/>
    <dgm:cxn modelId="{340D2A23-953C-415A-B25A-47C3BDA3FE5F}" type="presOf" srcId="{9A253DC3-D24E-4CE7-8622-338DFC49BE9C}" destId="{C9419905-4865-4EC6-8443-BDEBD727E735}"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30C4A638-5351-433F-8617-F81AADB6FB67}" type="presOf" srcId="{1FE18404-F24D-4237-9C9B-76A3D388CA34}" destId="{C37FAB8E-3CEF-4CF9-9DCC-8932E471712F}" srcOrd="0" destOrd="0" presId="urn:microsoft.com/office/officeart/2005/8/layout/cycle1"/>
    <dgm:cxn modelId="{132FFFF4-7403-477B-8FA6-FC34D502C12D}" type="presOf" srcId="{29677E0E-98D8-4D65-85DD-0E586A3BD734}" destId="{9B38B0E0-B9D8-4E34-98FC-6868330E2825}" srcOrd="0" destOrd="0" presId="urn:microsoft.com/office/officeart/2005/8/layout/cycle1"/>
    <dgm:cxn modelId="{349358FD-DCBB-442D-995D-D3E060F2CFA8}" type="presOf" srcId="{C63F5CB1-E9F5-44FC-9378-96D3AAC55117}" destId="{1F278F0B-98A6-458D-811F-059A7BF219D8}" srcOrd="0" destOrd="0" presId="urn:microsoft.com/office/officeart/2005/8/layout/cycle1"/>
    <dgm:cxn modelId="{E1FA0785-25D4-4A65-90B5-AF4BD610BBF8}" srcId="{72B25179-713C-4DEB-9D1A-E0B3D8BBBBA0}" destId="{233C38C1-35D0-48C1-913B-78C34B5C7F1C}" srcOrd="3" destOrd="0" parTransId="{C10D95B9-E63B-4EA8-A543-5B9A5BECE2C9}" sibTransId="{539E802D-A327-4AB4-8BCE-D1109CE8657D}"/>
    <dgm:cxn modelId="{192BDF11-C70A-4476-897B-0672D3438D60}" type="presOf" srcId="{539E802D-A327-4AB4-8BCE-D1109CE8657D}" destId="{C3EFD884-14D1-4991-A233-AB6F863051E2}" srcOrd="0" destOrd="0" presId="urn:microsoft.com/office/officeart/2005/8/layout/cycle1"/>
    <dgm:cxn modelId="{4FE74676-0C6C-4F4C-881C-ABFA58F34605}" srcId="{72B25179-713C-4DEB-9D1A-E0B3D8BBBBA0}" destId="{C63F5CB1-E9F5-44FC-9378-96D3AAC55117}" srcOrd="6" destOrd="0" parTransId="{2E404EF8-BACF-408F-B3B3-98EE20A52CC0}" sibTransId="{D22CABCF-FBC8-493E-9581-B9D5A76FAFF0}"/>
    <dgm:cxn modelId="{4467D555-A0E4-48F2-B468-D81F3498AA3C}" type="presOf" srcId="{233C38C1-35D0-48C1-913B-78C34B5C7F1C}" destId="{6F0C87B9-CF36-4C24-A4E0-7256653D1BCE}" srcOrd="0" destOrd="0" presId="urn:microsoft.com/office/officeart/2005/8/layout/cycle1"/>
    <dgm:cxn modelId="{5319BCAF-E3EA-40F7-930B-51E72BB53162}" srcId="{72B25179-713C-4DEB-9D1A-E0B3D8BBBBA0}" destId="{E4A94531-7B7E-4A5F-9642-6AEB4DF777E9}" srcOrd="4" destOrd="0" parTransId="{246792EB-6F8F-411B-99CD-A157EE3A2B2E}" sibTransId="{7FBDA11F-D0C1-4995-977F-A93B769DCEE3}"/>
    <dgm:cxn modelId="{CE5364AA-31F7-4164-A21D-C3192E9C7E7F}" srcId="{72B25179-713C-4DEB-9D1A-E0B3D8BBBBA0}" destId="{9A253DC3-D24E-4CE7-8622-338DFC49BE9C}" srcOrd="1" destOrd="0" parTransId="{089611E7-4BF3-42B1-A5DC-6C0FE1884F49}" sibTransId="{1FE18404-F24D-4237-9C9B-76A3D388CA34}"/>
    <dgm:cxn modelId="{02EBA71B-825D-43C8-89F7-0DCFFBFAE487}" type="presParOf" srcId="{7765FD80-3FE9-4B39-91C8-E04B9B889C0A}" destId="{9286DA99-6E3F-4A32-A6B9-B6FCFD7069EA}" srcOrd="0" destOrd="0" presId="urn:microsoft.com/office/officeart/2005/8/layout/cycle1"/>
    <dgm:cxn modelId="{58346981-35A9-4189-8A0E-CA8DF18D36D7}" type="presParOf" srcId="{7765FD80-3FE9-4B39-91C8-E04B9B889C0A}" destId="{217F39B0-BCC8-4DB5-80B6-A118522E1E78}" srcOrd="1" destOrd="0" presId="urn:microsoft.com/office/officeart/2005/8/layout/cycle1"/>
    <dgm:cxn modelId="{E56E27A5-AC21-4EB8-9EEA-8358D0C34761}" type="presParOf" srcId="{7765FD80-3FE9-4B39-91C8-E04B9B889C0A}" destId="{9B38B0E0-B9D8-4E34-98FC-6868330E2825}" srcOrd="2" destOrd="0" presId="urn:microsoft.com/office/officeart/2005/8/layout/cycle1"/>
    <dgm:cxn modelId="{440395EC-43EF-4563-BAA3-9DDBFA9488B6}" type="presParOf" srcId="{7765FD80-3FE9-4B39-91C8-E04B9B889C0A}" destId="{1BC99461-3601-4AD2-8D2C-47CA39C1EEA5}" srcOrd="3" destOrd="0" presId="urn:microsoft.com/office/officeart/2005/8/layout/cycle1"/>
    <dgm:cxn modelId="{60A6EFEA-74D1-4DF3-B9A1-1F0D174553BA}" type="presParOf" srcId="{7765FD80-3FE9-4B39-91C8-E04B9B889C0A}" destId="{C9419905-4865-4EC6-8443-BDEBD727E735}" srcOrd="4" destOrd="0" presId="urn:microsoft.com/office/officeart/2005/8/layout/cycle1"/>
    <dgm:cxn modelId="{C4DB3BBB-D559-4A0D-B316-86F7EC1423AD}" type="presParOf" srcId="{7765FD80-3FE9-4B39-91C8-E04B9B889C0A}" destId="{C37FAB8E-3CEF-4CF9-9DCC-8932E471712F}" srcOrd="5" destOrd="0" presId="urn:microsoft.com/office/officeart/2005/8/layout/cycle1"/>
    <dgm:cxn modelId="{CE966A54-A894-4B0E-8C75-F54469F91BE7}" type="presParOf" srcId="{7765FD80-3FE9-4B39-91C8-E04B9B889C0A}" destId="{44FF7C68-5228-4578-A935-7EDF989340DF}" srcOrd="6" destOrd="0" presId="urn:microsoft.com/office/officeart/2005/8/layout/cycle1"/>
    <dgm:cxn modelId="{B8A77FFD-0E20-4DBA-98AA-7664EA01EF8A}" type="presParOf" srcId="{7765FD80-3FE9-4B39-91C8-E04B9B889C0A}" destId="{7D0F44C2-6EC2-43EF-A91A-869CE1F5C32E}" srcOrd="7" destOrd="0" presId="urn:microsoft.com/office/officeart/2005/8/layout/cycle1"/>
    <dgm:cxn modelId="{FF453818-AFC6-4707-9F3D-0027527C133F}" type="presParOf" srcId="{7765FD80-3FE9-4B39-91C8-E04B9B889C0A}" destId="{FA68B4C5-9069-4D00-8578-80870D0E9411}" srcOrd="8" destOrd="0" presId="urn:microsoft.com/office/officeart/2005/8/layout/cycle1"/>
    <dgm:cxn modelId="{394F52CE-19AB-416B-BB69-3F5D39B07875}" type="presParOf" srcId="{7765FD80-3FE9-4B39-91C8-E04B9B889C0A}" destId="{14CE17AD-3E4E-4D77-870A-AF8BC95FCB9C}" srcOrd="9" destOrd="0" presId="urn:microsoft.com/office/officeart/2005/8/layout/cycle1"/>
    <dgm:cxn modelId="{647A04D5-4FBE-4BC9-BBE4-9490823E044A}" type="presParOf" srcId="{7765FD80-3FE9-4B39-91C8-E04B9B889C0A}" destId="{6F0C87B9-CF36-4C24-A4E0-7256653D1BCE}" srcOrd="10" destOrd="0" presId="urn:microsoft.com/office/officeart/2005/8/layout/cycle1"/>
    <dgm:cxn modelId="{6947B449-42ED-4042-8F66-D634A25F8416}" type="presParOf" srcId="{7765FD80-3FE9-4B39-91C8-E04B9B889C0A}" destId="{C3EFD884-14D1-4991-A233-AB6F863051E2}" srcOrd="11" destOrd="0" presId="urn:microsoft.com/office/officeart/2005/8/layout/cycle1"/>
    <dgm:cxn modelId="{7A54B7D0-B6C7-4AA3-B415-0CA7FD8DDD52}" type="presParOf" srcId="{7765FD80-3FE9-4B39-91C8-E04B9B889C0A}" destId="{FFBC8EE2-260A-4D3B-BC46-459512B82D4B}" srcOrd="12" destOrd="0" presId="urn:microsoft.com/office/officeart/2005/8/layout/cycle1"/>
    <dgm:cxn modelId="{8C4681B9-D6FD-4906-B88C-2A8362AA54D1}" type="presParOf" srcId="{7765FD80-3FE9-4B39-91C8-E04B9B889C0A}" destId="{C8D2265D-A3EE-44B8-8714-3D2D93127C9A}" srcOrd="13" destOrd="0" presId="urn:microsoft.com/office/officeart/2005/8/layout/cycle1"/>
    <dgm:cxn modelId="{C6D61727-6D04-472A-BFA9-33ABC425A5D0}" type="presParOf" srcId="{7765FD80-3FE9-4B39-91C8-E04B9B889C0A}" destId="{37720BF3-A403-4708-9560-24CC53665384}" srcOrd="14" destOrd="0" presId="urn:microsoft.com/office/officeart/2005/8/layout/cycle1"/>
    <dgm:cxn modelId="{80DE84EB-18CB-475D-B1AF-47421A834FC8}" type="presParOf" srcId="{7765FD80-3FE9-4B39-91C8-E04B9B889C0A}" destId="{EDDFA95F-1246-4151-8AAA-5E8703F66417}" srcOrd="15" destOrd="0" presId="urn:microsoft.com/office/officeart/2005/8/layout/cycle1"/>
    <dgm:cxn modelId="{07B3D9F2-6DE4-485A-84D3-A04A3E1E07E8}" type="presParOf" srcId="{7765FD80-3FE9-4B39-91C8-E04B9B889C0A}" destId="{31E06D63-13F5-4003-8A2F-EFEEBA3B2822}" srcOrd="16" destOrd="0" presId="urn:microsoft.com/office/officeart/2005/8/layout/cycle1"/>
    <dgm:cxn modelId="{B575B232-6CC6-4D34-B214-1E48AC92F86D}" type="presParOf" srcId="{7765FD80-3FE9-4B39-91C8-E04B9B889C0A}" destId="{1A970093-076F-4516-BD87-A900D76B11EF}" srcOrd="17" destOrd="0" presId="urn:microsoft.com/office/officeart/2005/8/layout/cycle1"/>
    <dgm:cxn modelId="{0D85F283-1947-4E22-886D-2094198D5CC4}" type="presParOf" srcId="{7765FD80-3FE9-4B39-91C8-E04B9B889C0A}" destId="{F80CB6E7-DFA7-4162-9973-E4AF4A7627E7}" srcOrd="18" destOrd="0" presId="urn:microsoft.com/office/officeart/2005/8/layout/cycle1"/>
    <dgm:cxn modelId="{4FBD3761-3AC2-4C6A-96C9-6ED354F2F3E7}" type="presParOf" srcId="{7765FD80-3FE9-4B39-91C8-E04B9B889C0A}" destId="{1F278F0B-98A6-458D-811F-059A7BF219D8}" srcOrd="19" destOrd="0" presId="urn:microsoft.com/office/officeart/2005/8/layout/cycle1"/>
    <dgm:cxn modelId="{343D1FB2-8B60-488D-8B13-AE7072750BE4}" type="presParOf" srcId="{7765FD80-3FE9-4B39-91C8-E04B9B889C0A}" destId="{26464057-D9F4-4FDE-AB7C-48029A0FCABC}" srcOrd="20"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1. Установете нуждите </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на клиента</a:t>
          </a:r>
          <a:endParaRPr lang="bg-BG" sz="1200" b="0" dirty="0">
            <a:solidFill>
              <a:schemeClr val="bg1">
                <a:lumMod val="50000"/>
              </a:schemeClr>
            </a:solidFill>
            <a:latin typeface="Roboto" panose="02000000000000000000" pitchFamily="2" charset="0"/>
            <a:cs typeface="Arial" panose="020B0604020202020204" pitchFamily="34" charset="0"/>
          </a:endParaRPr>
        </a:p>
      </dgm:t>
    </dgm:pt>
    <dgm:pt modelId="{59457B56-82EF-4662-8EB8-30596DBA35F8}" type="parTrans" cxnId="{F96A5522-6FEA-43CC-AF25-F497857B2864}">
      <dgm:prSet/>
      <dgm:spPr/>
      <dgm:t>
        <a:bodyPr/>
        <a:lstStyle/>
        <a:p>
          <a:endParaRPr lang="bg-BG" sz="1400">
            <a:latin typeface="Arial" panose="020B0604020202020204" pitchFamily="34" charset="0"/>
            <a:cs typeface="Arial" panose="020B0604020202020204" pitchFamily="34" charset="0"/>
          </a:endParaRPr>
        </a:p>
      </dgm:t>
    </dgm:pt>
    <dgm:pt modelId="{29677E0E-98D8-4D65-85DD-0E586A3BD734}" type="sibTrans" cxnId="{F96A5522-6FEA-43CC-AF25-F497857B2864}">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9A253DC3-D24E-4CE7-8622-338DFC49BE9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2. Препоръчайте </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най-подходящите продукти и разкажете как ще му помогнат</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089611E7-4BF3-42B1-A5DC-6C0FE1884F49}" type="parTrans" cxnId="{CE5364AA-31F7-4164-A21D-C3192E9C7E7F}">
      <dgm:prSet/>
      <dgm:spPr/>
      <dgm:t>
        <a:bodyPr/>
        <a:lstStyle/>
        <a:p>
          <a:endParaRPr lang="bg-BG" sz="1400">
            <a:latin typeface="Arial" panose="020B0604020202020204" pitchFamily="34" charset="0"/>
            <a:cs typeface="Arial" panose="020B0604020202020204" pitchFamily="34" charset="0"/>
          </a:endParaRPr>
        </a:p>
      </dgm:t>
    </dgm:pt>
    <dgm:pt modelId="{1FE18404-F24D-4237-9C9B-76A3D388CA34}" type="sibTrans" cxnId="{CE5364AA-31F7-4164-A21D-C3192E9C7E7F}">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606699C0-9057-45EB-9B7D-5A7EE6A2719A}">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3. Вземете </a:t>
          </a:r>
          <a:br>
            <a:rPr lang="bg-BG" sz="1200" b="1" dirty="0" smtClean="0">
              <a:solidFill>
                <a:schemeClr val="bg1">
                  <a:lumMod val="50000"/>
                </a:schemeClr>
              </a:solidFill>
              <a:latin typeface="Roboto" panose="02000000000000000000" pitchFamily="2" charset="0"/>
              <a:cs typeface="Arial" panose="020B0604020202020204" pitchFamily="34" charset="0"/>
            </a:rPr>
          </a:br>
          <a:r>
            <a:rPr lang="bg-BG" sz="1200" b="1" dirty="0" smtClean="0">
              <a:solidFill>
                <a:schemeClr val="bg1">
                  <a:lumMod val="50000"/>
                </a:schemeClr>
              </a:solidFill>
              <a:latin typeface="Roboto" panose="02000000000000000000" pitchFamily="2" charset="0"/>
              <a:cs typeface="Arial" panose="020B0604020202020204" pitchFamily="34" charset="0"/>
            </a:rPr>
            <a:t>поръчката</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4B3E40CF-5005-42BB-82F4-D927DB9C424A}" type="parTrans" cxnId="{FB77582C-E8F5-4B65-9288-DDA464D60B23}">
      <dgm:prSet/>
      <dgm:spPr/>
      <dgm:t>
        <a:bodyPr/>
        <a:lstStyle/>
        <a:p>
          <a:endParaRPr lang="bg-BG" sz="1400">
            <a:latin typeface="Arial" panose="020B0604020202020204" pitchFamily="34" charset="0"/>
            <a:cs typeface="Arial" panose="020B0604020202020204" pitchFamily="34" charset="0"/>
          </a:endParaRPr>
        </a:p>
      </dgm:t>
    </dgm:pt>
    <dgm:pt modelId="{6925B7CA-A718-4B40-BEB8-231ADF00F43A}" type="sibTrans" cxnId="{FB77582C-E8F5-4B65-9288-DDA464D60B23}">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233C38C1-35D0-48C1-913B-78C34B5C7F1C}">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4. Доставете поръчката</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C10D95B9-E63B-4EA8-A543-5B9A5BECE2C9}" type="parTrans" cxnId="{E1FA0785-25D4-4A65-90B5-AF4BD610BBF8}">
      <dgm:prSet/>
      <dgm:spPr/>
      <dgm:t>
        <a:bodyPr/>
        <a:lstStyle/>
        <a:p>
          <a:endParaRPr lang="bg-BG" sz="1400">
            <a:latin typeface="Arial" panose="020B0604020202020204" pitchFamily="34" charset="0"/>
            <a:cs typeface="Arial" panose="020B0604020202020204" pitchFamily="34" charset="0"/>
          </a:endParaRPr>
        </a:p>
      </dgm:t>
    </dgm:pt>
    <dgm:pt modelId="{539E802D-A327-4AB4-8BCE-D1109CE8657D}" type="sibTrans" cxnId="{E1FA0785-25D4-4A65-90B5-AF4BD610BBF8}">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4A94531-7B7E-4A5F-9642-6AEB4DF777E9}">
      <dgm:prSet phldrT="[Tex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5. Контакт след 48 ч. при нов клиент или продукт</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46792EB-6F8F-411B-99CD-A157EE3A2B2E}" type="parTrans" cxnId="{5319BCAF-E3EA-40F7-930B-51E72BB53162}">
      <dgm:prSet/>
      <dgm:spPr/>
      <dgm:t>
        <a:bodyPr/>
        <a:lstStyle/>
        <a:p>
          <a:endParaRPr lang="bg-BG" sz="1400">
            <a:latin typeface="Arial" panose="020B0604020202020204" pitchFamily="34" charset="0"/>
            <a:cs typeface="Arial" panose="020B0604020202020204" pitchFamily="34" charset="0"/>
          </a:endParaRPr>
        </a:p>
      </dgm:t>
    </dgm:pt>
    <dgm:pt modelId="{7FBDA11F-D0C1-4995-977F-A93B769DCEE3}" type="sibTrans" cxnId="{5319BCAF-E3EA-40F7-930B-51E72BB53162}">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E24259CB-CEB2-4CC8-BFC6-A8681A8107E3}">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6. Опреснете записките си за клиента</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ED91D221-8E4A-4AAC-B2EF-7A387C016BDA}" type="parTrans" cxnId="{1EFA1C4A-8535-45E2-BF57-4F63604D818D}">
      <dgm:prSet/>
      <dgm:spPr/>
      <dgm:t>
        <a:bodyPr/>
        <a:lstStyle/>
        <a:p>
          <a:endParaRPr lang="bg-BG" sz="1400">
            <a:latin typeface="Arial" panose="020B0604020202020204" pitchFamily="34" charset="0"/>
            <a:cs typeface="Arial" panose="020B0604020202020204" pitchFamily="34" charset="0"/>
          </a:endParaRPr>
        </a:p>
      </dgm:t>
    </dgm:pt>
    <dgm:pt modelId="{DFD41A0E-8842-4BED-B3C2-E0B27876E2A9}" type="sibTrans" cxnId="{1EFA1C4A-8535-45E2-BF57-4F63604D818D}">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C63F5CB1-E9F5-44FC-9378-96D3AAC55117}">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7. Нов последващ контакт – доволен ли е клиентът</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2E404EF8-BACF-408F-B3B3-98EE20A52CC0}" type="parTrans" cxnId="{4FE74676-0C6C-4F4C-881C-ABFA58F34605}">
      <dgm:prSet/>
      <dgm:spPr/>
      <dgm:t>
        <a:bodyPr/>
        <a:lstStyle/>
        <a:p>
          <a:endParaRPr lang="bg-BG" sz="1400">
            <a:latin typeface="Arial" panose="020B0604020202020204" pitchFamily="34" charset="0"/>
            <a:cs typeface="Arial" panose="020B0604020202020204" pitchFamily="34" charset="0"/>
          </a:endParaRPr>
        </a:p>
      </dgm:t>
    </dgm:pt>
    <dgm:pt modelId="{D22CABCF-FBC8-493E-9581-B9D5A76FAFF0}" type="sibTrans" cxnId="{4FE74676-0C6C-4F4C-881C-ABFA58F34605}">
      <dgm:prSet/>
      <dgm:spPr/>
      <dgm:t>
        <a:bodyPr/>
        <a:lstStyle/>
        <a:p>
          <a:endParaRPr lang="bg-BG" sz="1200" b="1">
            <a:solidFill>
              <a:schemeClr val="bg1">
                <a:lumMod val="50000"/>
              </a:schemeClr>
            </a:solidFill>
            <a:latin typeface="Arial" panose="020B0604020202020204" pitchFamily="34" charset="0"/>
            <a:cs typeface="Arial" panose="020B0604020202020204" pitchFamily="34" charset="0"/>
          </a:endParaRPr>
        </a:p>
      </dgm:t>
    </dgm:pt>
    <dgm:pt modelId="{7DDFF8A3-B52E-4165-AAB0-FBC33FE7BF79}">
      <dgm:prSet custT="1"/>
      <dgm:spPr/>
      <dgm:t>
        <a:bodyPr/>
        <a:lstStyle/>
        <a:p>
          <a:r>
            <a:rPr lang="bg-BG" sz="1200" b="1" dirty="0" smtClean="0">
              <a:solidFill>
                <a:schemeClr val="bg1">
                  <a:lumMod val="50000"/>
                </a:schemeClr>
              </a:solidFill>
              <a:latin typeface="Roboto" panose="02000000000000000000" pitchFamily="2" charset="0"/>
              <a:cs typeface="Arial" panose="020B0604020202020204" pitchFamily="34" charset="0"/>
            </a:rPr>
            <a:t>8. Поводите за връзка се изчерпват (връщане към 1)</a:t>
          </a:r>
          <a:endParaRPr lang="bg-BG" sz="1200" b="1" dirty="0">
            <a:solidFill>
              <a:schemeClr val="bg1">
                <a:lumMod val="50000"/>
              </a:schemeClr>
            </a:solidFill>
            <a:latin typeface="Roboto" panose="02000000000000000000" pitchFamily="2" charset="0"/>
            <a:cs typeface="Arial" panose="020B0604020202020204" pitchFamily="34" charset="0"/>
          </a:endParaRPr>
        </a:p>
      </dgm:t>
    </dgm:pt>
    <dgm:pt modelId="{310E6172-BB6B-49B8-AE76-5F5405B7EFF3}" type="parTrans" cxnId="{CDC316BC-F896-4063-B5E3-C9269F0992C5}">
      <dgm:prSet/>
      <dgm:spPr/>
      <dgm:t>
        <a:bodyPr/>
        <a:lstStyle/>
        <a:p>
          <a:endParaRPr lang="bg-BG" sz="1400">
            <a:latin typeface="Arial" panose="020B0604020202020204" pitchFamily="34" charset="0"/>
            <a:cs typeface="Arial" panose="020B0604020202020204" pitchFamily="34" charset="0"/>
          </a:endParaRPr>
        </a:p>
      </dgm:t>
    </dgm:pt>
    <dgm:pt modelId="{78A19BEA-7B18-4391-967B-4B611495BA95}" type="sibTrans" cxnId="{CDC316BC-F896-4063-B5E3-C9269F0992C5}">
      <dgm:prSet/>
      <dgm:spPr/>
      <dgm:t>
        <a:bodyPr/>
        <a:lstStyle/>
        <a:p>
          <a:endParaRPr lang="bg-BG" sz="1400">
            <a:latin typeface="Arial" panose="020B0604020202020204" pitchFamily="34" charset="0"/>
            <a:cs typeface="Arial" panose="020B0604020202020204" pitchFamily="34" charset="0"/>
          </a:endParaRPr>
        </a:p>
      </dgm:t>
    </dgm:pt>
    <dgm:pt modelId="{7765FD80-3FE9-4B39-91C8-E04B9B889C0A}" type="pres">
      <dgm:prSet presAssocID="{72B25179-713C-4DEB-9D1A-E0B3D8BBBBA0}" presName="cycle" presStyleCnt="0">
        <dgm:presLayoutVars>
          <dgm:dir/>
          <dgm:resizeHandles val="exact"/>
        </dgm:presLayoutVars>
      </dgm:prSet>
      <dgm:spPr/>
      <dgm:t>
        <a:bodyPr/>
        <a:lstStyle/>
        <a:p>
          <a:endParaRPr lang="bg-BG"/>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8" custScaleX="161641" custScaleY="89397" custRadScaleRad="89782" custRadScaleInc="-124255">
        <dgm:presLayoutVars>
          <dgm:bulletEnabled val="1"/>
        </dgm:presLayoutVars>
      </dgm:prSet>
      <dgm:spPr/>
      <dgm:t>
        <a:bodyPr/>
        <a:lstStyle/>
        <a:p>
          <a:endParaRPr lang="bg-BG"/>
        </a:p>
      </dgm:t>
    </dgm:pt>
    <dgm:pt modelId="{9B38B0E0-B9D8-4E34-98FC-6868330E2825}" type="pres">
      <dgm:prSet presAssocID="{29677E0E-98D8-4D65-85DD-0E586A3BD734}" presName="sibTrans" presStyleLbl="node1" presStyleIdx="0" presStyleCnt="8" custAng="358148" custLinFactNeighborX="-4699" custLinFactNeighborY="-3867" custRadScaleRad="35278" custRadScaleInc="-2147483648"/>
      <dgm:spPr/>
      <dgm:t>
        <a:bodyPr/>
        <a:lstStyle/>
        <a:p>
          <a:endParaRPr lang="bg-BG"/>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8" custScaleX="212488" custScaleY="113973" custRadScaleRad="101304" custRadScaleInc="-58687">
        <dgm:presLayoutVars>
          <dgm:bulletEnabled val="1"/>
        </dgm:presLayoutVars>
      </dgm:prSet>
      <dgm:spPr/>
      <dgm:t>
        <a:bodyPr/>
        <a:lstStyle/>
        <a:p>
          <a:endParaRPr lang="bg-BG"/>
        </a:p>
      </dgm:t>
    </dgm:pt>
    <dgm:pt modelId="{C37FAB8E-3CEF-4CF9-9DCC-8932E471712F}" type="pres">
      <dgm:prSet presAssocID="{1FE18404-F24D-4237-9C9B-76A3D388CA34}" presName="sibTrans" presStyleLbl="node1" presStyleIdx="1" presStyleCnt="8" custAng="293005" custLinFactNeighborX="1106" custLinFactNeighborY="-4146"/>
      <dgm:spPr/>
      <dgm:t>
        <a:bodyPr/>
        <a:lstStyle/>
        <a:p>
          <a:endParaRPr lang="bg-BG"/>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8" custScaleX="143322" custScaleY="60575" custRadScaleRad="106482" custRadScaleInc="-121895">
        <dgm:presLayoutVars>
          <dgm:bulletEnabled val="1"/>
        </dgm:presLayoutVars>
      </dgm:prSet>
      <dgm:spPr/>
      <dgm:t>
        <a:bodyPr/>
        <a:lstStyle/>
        <a:p>
          <a:endParaRPr lang="bg-BG"/>
        </a:p>
      </dgm:t>
    </dgm:pt>
    <dgm:pt modelId="{FA68B4C5-9069-4D00-8578-80870D0E9411}" type="pres">
      <dgm:prSet presAssocID="{6925B7CA-A718-4B40-BEB8-231ADF00F43A}" presName="sibTrans" presStyleLbl="node1" presStyleIdx="2" presStyleCnt="8" custAng="490376" custScaleX="103528" custScaleY="100566" custLinFactNeighborX="2216" custLinFactNeighborY="-4230" custRadScaleRad="342195"/>
      <dgm:spPr/>
      <dgm:t>
        <a:bodyPr/>
        <a:lstStyle/>
        <a:p>
          <a:endParaRPr lang="bg-BG"/>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8" custScaleX="187483" custScaleY="81100" custRadScaleRad="111063" custRadScaleInc="-221996">
        <dgm:presLayoutVars>
          <dgm:bulletEnabled val="1"/>
        </dgm:presLayoutVars>
      </dgm:prSet>
      <dgm:spPr/>
      <dgm:t>
        <a:bodyPr/>
        <a:lstStyle/>
        <a:p>
          <a:endParaRPr lang="bg-BG"/>
        </a:p>
      </dgm:t>
    </dgm:pt>
    <dgm:pt modelId="{C3EFD884-14D1-4991-A233-AB6F863051E2}" type="pres">
      <dgm:prSet presAssocID="{539E802D-A327-4AB4-8BCE-D1109CE8657D}" presName="sibTrans" presStyleLbl="node1" presStyleIdx="3" presStyleCnt="8" custAng="20944296" custLinFactNeighborX="-7737" custLinFactNeighborY="4698" custRadScaleRad="35278"/>
      <dgm:spPr/>
      <dgm:t>
        <a:bodyPr/>
        <a:lstStyle/>
        <a:p>
          <a:endParaRPr lang="bg-BG"/>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8" custScaleX="220115" custScaleY="86045" custRadScaleRad="94445" custRadScaleInc="-165714">
        <dgm:presLayoutVars>
          <dgm:bulletEnabled val="1"/>
        </dgm:presLayoutVars>
      </dgm:prSet>
      <dgm:spPr/>
      <dgm:t>
        <a:bodyPr/>
        <a:lstStyle/>
        <a:p>
          <a:endParaRPr lang="bg-BG"/>
        </a:p>
      </dgm:t>
    </dgm:pt>
    <dgm:pt modelId="{37720BF3-A403-4708-9560-24CC53665384}" type="pres">
      <dgm:prSet presAssocID="{7FBDA11F-D0C1-4995-977F-A93B769DCEE3}" presName="sibTrans" presStyleLbl="node1" presStyleIdx="4" presStyleCnt="8" custScaleX="99159"/>
      <dgm:spPr/>
      <dgm:t>
        <a:bodyPr/>
        <a:lstStyle/>
        <a:p>
          <a:endParaRPr lang="bg-BG"/>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8" custScaleX="222270" custScaleY="84783" custRadScaleRad="94605" custRadScaleInc="-89898">
        <dgm:presLayoutVars>
          <dgm:bulletEnabled val="1"/>
        </dgm:presLayoutVars>
      </dgm:prSet>
      <dgm:spPr/>
      <dgm:t>
        <a:bodyPr/>
        <a:lstStyle/>
        <a:p>
          <a:endParaRPr lang="bg-BG"/>
        </a:p>
      </dgm:t>
    </dgm:pt>
    <dgm:pt modelId="{1A970093-076F-4516-BD87-A900D76B11EF}" type="pres">
      <dgm:prSet presAssocID="{DFD41A0E-8842-4BED-B3C2-E0B27876E2A9}" presName="sibTrans" presStyleLbl="node1" presStyleIdx="5" presStyleCnt="8"/>
      <dgm:spPr/>
      <dgm:t>
        <a:bodyPr/>
        <a:lstStyle/>
        <a:p>
          <a:endParaRPr lang="bg-BG"/>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8" custScaleX="233940" custScaleY="87284" custRadScaleRad="90029" custRadScaleInc="-132294">
        <dgm:presLayoutVars>
          <dgm:bulletEnabled val="1"/>
        </dgm:presLayoutVars>
      </dgm:prSet>
      <dgm:spPr/>
      <dgm:t>
        <a:bodyPr/>
        <a:lstStyle/>
        <a:p>
          <a:endParaRPr lang="bg-BG"/>
        </a:p>
      </dgm:t>
    </dgm:pt>
    <dgm:pt modelId="{26464057-D9F4-4FDE-AB7C-48029A0FCABC}" type="pres">
      <dgm:prSet presAssocID="{D22CABCF-FBC8-493E-9581-B9D5A76FAFF0}" presName="sibTrans" presStyleLbl="node1" presStyleIdx="6" presStyleCnt="8"/>
      <dgm:spPr/>
      <dgm:t>
        <a:bodyPr/>
        <a:lstStyle/>
        <a:p>
          <a:endParaRPr lang="bg-BG"/>
        </a:p>
      </dgm:t>
    </dgm:pt>
    <dgm:pt modelId="{17E3C02E-52BB-4A94-B1C7-626595686D6A}" type="pres">
      <dgm:prSet presAssocID="{7DDFF8A3-B52E-4165-AAB0-FBC33FE7BF79}" presName="dummy" presStyleCnt="0"/>
      <dgm:spPr/>
    </dgm:pt>
    <dgm:pt modelId="{45D9563B-9728-47E0-95C8-E8CD3E09B3CE}" type="pres">
      <dgm:prSet presAssocID="{7DDFF8A3-B52E-4165-AAB0-FBC33FE7BF79}" presName="node" presStyleLbl="revTx" presStyleIdx="7" presStyleCnt="8" custScaleX="282788" custScaleY="82521" custRadScaleRad="90435" custRadScaleInc="-167440">
        <dgm:presLayoutVars>
          <dgm:bulletEnabled val="1"/>
        </dgm:presLayoutVars>
      </dgm:prSet>
      <dgm:spPr/>
      <dgm:t>
        <a:bodyPr/>
        <a:lstStyle/>
        <a:p>
          <a:endParaRPr lang="bg-BG"/>
        </a:p>
      </dgm:t>
    </dgm:pt>
    <dgm:pt modelId="{FA20483F-4D37-4427-8902-BAC6FE8BC7EA}" type="pres">
      <dgm:prSet presAssocID="{78A19BEA-7B18-4391-967B-4B611495BA95}" presName="sibTrans" presStyleLbl="node1" presStyleIdx="7" presStyleCnt="8"/>
      <dgm:spPr/>
      <dgm:t>
        <a:bodyPr/>
        <a:lstStyle/>
        <a:p>
          <a:endParaRPr lang="bg-BG"/>
        </a:p>
      </dgm:t>
    </dgm:pt>
  </dgm:ptLst>
  <dgm:cxnLst>
    <dgm:cxn modelId="{207140EC-9631-494C-8DFB-9A6F15886A5E}" type="presOf" srcId="{1FE18404-F24D-4237-9C9B-76A3D388CA34}" destId="{C37FAB8E-3CEF-4CF9-9DCC-8932E471712F}" srcOrd="0" destOrd="0" presId="urn:microsoft.com/office/officeart/2005/8/layout/cycle1"/>
    <dgm:cxn modelId="{3338F4E7-3D34-428C-ABBF-5A989CCF9C75}" type="presOf" srcId="{29677E0E-98D8-4D65-85DD-0E586A3BD734}" destId="{9B38B0E0-B9D8-4E34-98FC-6868330E2825}"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BC7D84A4-CC3F-4FE9-8E0D-0E685187DBFC}" type="presOf" srcId="{606699C0-9057-45EB-9B7D-5A7EE6A2719A}" destId="{7D0F44C2-6EC2-43EF-A91A-869CE1F5C32E}" srcOrd="0" destOrd="0" presId="urn:microsoft.com/office/officeart/2005/8/layout/cycle1"/>
    <dgm:cxn modelId="{A7F20C9C-CDC3-49CC-821C-FD7CEF2AFD66}" type="presOf" srcId="{C63F5CB1-E9F5-44FC-9378-96D3AAC55117}" destId="{1F278F0B-98A6-458D-811F-059A7BF219D8}" srcOrd="0" destOrd="0" presId="urn:microsoft.com/office/officeart/2005/8/layout/cycle1"/>
    <dgm:cxn modelId="{E3D523B2-16C4-4081-B56E-306839950956}" type="presOf" srcId="{7DDFF8A3-B52E-4165-AAB0-FBC33FE7BF79}" destId="{45D9563B-9728-47E0-95C8-E8CD3E09B3CE}" srcOrd="0" destOrd="0" presId="urn:microsoft.com/office/officeart/2005/8/layout/cycle1"/>
    <dgm:cxn modelId="{965FFD63-1F6F-4A1A-85C9-866FC01EDA21}" type="presOf" srcId="{D22CABCF-FBC8-493E-9581-B9D5A76FAFF0}" destId="{26464057-D9F4-4FDE-AB7C-48029A0FCABC}" srcOrd="0" destOrd="0" presId="urn:microsoft.com/office/officeart/2005/8/layout/cycle1"/>
    <dgm:cxn modelId="{5319BCAF-E3EA-40F7-930B-51E72BB53162}" srcId="{72B25179-713C-4DEB-9D1A-E0B3D8BBBBA0}" destId="{E4A94531-7B7E-4A5F-9642-6AEB4DF777E9}" srcOrd="4" destOrd="0" parTransId="{246792EB-6F8F-411B-99CD-A157EE3A2B2E}" sibTransId="{7FBDA11F-D0C1-4995-977F-A93B769DCEE3}"/>
    <dgm:cxn modelId="{CE17995E-BCB9-40A3-9882-8DD147CD9418}" type="presOf" srcId="{72B25179-713C-4DEB-9D1A-E0B3D8BBBBA0}" destId="{7765FD80-3FE9-4B39-91C8-E04B9B889C0A}" srcOrd="0" destOrd="0" presId="urn:microsoft.com/office/officeart/2005/8/layout/cycle1"/>
    <dgm:cxn modelId="{1DDEE8C0-8D65-4E23-BB9E-2A18E14AFAA0}" type="presOf" srcId="{9A253DC3-D24E-4CE7-8622-338DFC49BE9C}" destId="{C9419905-4865-4EC6-8443-BDEBD727E735}" srcOrd="0" destOrd="0" presId="urn:microsoft.com/office/officeart/2005/8/layout/cycle1"/>
    <dgm:cxn modelId="{4A678EF9-620B-4E0A-B994-6AB11426ADD7}" type="presOf" srcId="{6925B7CA-A718-4B40-BEB8-231ADF00F43A}" destId="{FA68B4C5-9069-4D00-8578-80870D0E9411}" srcOrd="0" destOrd="0" presId="urn:microsoft.com/office/officeart/2005/8/layout/cycle1"/>
    <dgm:cxn modelId="{4FE74676-0C6C-4F4C-881C-ABFA58F34605}" srcId="{72B25179-713C-4DEB-9D1A-E0B3D8BBBBA0}" destId="{C63F5CB1-E9F5-44FC-9378-96D3AAC55117}" srcOrd="6" destOrd="0" parTransId="{2E404EF8-BACF-408F-B3B3-98EE20A52CC0}" sibTransId="{D22CABCF-FBC8-493E-9581-B9D5A76FAFF0}"/>
    <dgm:cxn modelId="{28AC2B1E-C35A-416A-B084-C31EC83BCABA}" type="presOf" srcId="{539E802D-A327-4AB4-8BCE-D1109CE8657D}" destId="{C3EFD884-14D1-4991-A233-AB6F863051E2}" srcOrd="0" destOrd="0" presId="urn:microsoft.com/office/officeart/2005/8/layout/cycle1"/>
    <dgm:cxn modelId="{E1FA0785-25D4-4A65-90B5-AF4BD610BBF8}" srcId="{72B25179-713C-4DEB-9D1A-E0B3D8BBBBA0}" destId="{233C38C1-35D0-48C1-913B-78C34B5C7F1C}" srcOrd="3" destOrd="0" parTransId="{C10D95B9-E63B-4EA8-A543-5B9A5BECE2C9}" sibTransId="{539E802D-A327-4AB4-8BCE-D1109CE8657D}"/>
    <dgm:cxn modelId="{C31FA42D-E4C2-47DD-AF8C-5796DA2EBB2E}" type="presOf" srcId="{E24259CB-CEB2-4CC8-BFC6-A8681A8107E3}" destId="{31E06D63-13F5-4003-8A2F-EFEEBA3B2822}" srcOrd="0" destOrd="0" presId="urn:microsoft.com/office/officeart/2005/8/layout/cycle1"/>
    <dgm:cxn modelId="{222AD5D8-1170-44A1-A0CA-F6BCD62D39A4}" type="presOf" srcId="{78A19BEA-7B18-4391-967B-4B611495BA95}" destId="{FA20483F-4D37-4427-8902-BAC6FE8BC7EA}" srcOrd="0" destOrd="0" presId="urn:microsoft.com/office/officeart/2005/8/layout/cycle1"/>
    <dgm:cxn modelId="{1CE232D0-D6A8-4342-9E6B-C24FF991FB18}" type="presOf" srcId="{DFD41A0E-8842-4BED-B3C2-E0B27876E2A9}" destId="{1A970093-076F-4516-BD87-A900D76B11EF}" srcOrd="0" destOrd="0" presId="urn:microsoft.com/office/officeart/2005/8/layout/cycle1"/>
    <dgm:cxn modelId="{3E24119A-EC5F-4587-96DC-0834B693B5B4}" type="presOf" srcId="{7FBDA11F-D0C1-4995-977F-A93B769DCEE3}" destId="{37720BF3-A403-4708-9560-24CC53665384}" srcOrd="0" destOrd="0" presId="urn:microsoft.com/office/officeart/2005/8/layout/cycle1"/>
    <dgm:cxn modelId="{CDC316BC-F896-4063-B5E3-C9269F0992C5}" srcId="{72B25179-713C-4DEB-9D1A-E0B3D8BBBBA0}" destId="{7DDFF8A3-B52E-4165-AAB0-FBC33FE7BF79}" srcOrd="7" destOrd="0" parTransId="{310E6172-BB6B-49B8-AE76-5F5405B7EFF3}" sibTransId="{78A19BEA-7B18-4391-967B-4B611495BA95}"/>
    <dgm:cxn modelId="{CE5364AA-31F7-4164-A21D-C3192E9C7E7F}" srcId="{72B25179-713C-4DEB-9D1A-E0B3D8BBBBA0}" destId="{9A253DC3-D24E-4CE7-8622-338DFC49BE9C}" srcOrd="1" destOrd="0" parTransId="{089611E7-4BF3-42B1-A5DC-6C0FE1884F49}" sibTransId="{1FE18404-F24D-4237-9C9B-76A3D388CA34}"/>
    <dgm:cxn modelId="{D9A70E44-F483-4D18-86AC-14DC0DF4241F}" type="presOf" srcId="{233C38C1-35D0-48C1-913B-78C34B5C7F1C}" destId="{6F0C87B9-CF36-4C24-A4E0-7256653D1BCE}" srcOrd="0" destOrd="0" presId="urn:microsoft.com/office/officeart/2005/8/layout/cycle1"/>
    <dgm:cxn modelId="{BEDAFEB6-7F0E-40F0-9C41-35CB6F27126C}" type="presOf" srcId="{406822B6-1180-487A-8660-9A10B0494C60}" destId="{217F39B0-BCC8-4DB5-80B6-A118522E1E78}" srcOrd="0" destOrd="0" presId="urn:microsoft.com/office/officeart/2005/8/layout/cycle1"/>
    <dgm:cxn modelId="{F96A5522-6FEA-43CC-AF25-F497857B2864}" srcId="{72B25179-713C-4DEB-9D1A-E0B3D8BBBBA0}" destId="{406822B6-1180-487A-8660-9A10B0494C60}" srcOrd="0" destOrd="0" parTransId="{59457B56-82EF-4662-8EB8-30596DBA35F8}" sibTransId="{29677E0E-98D8-4D65-85DD-0E586A3BD734}"/>
    <dgm:cxn modelId="{04C2A0B6-6F9D-4EE8-8B1C-6E479ABF2A3E}" type="presOf" srcId="{E4A94531-7B7E-4A5F-9642-6AEB4DF777E9}" destId="{C8D2265D-A3EE-44B8-8714-3D2D93127C9A}" srcOrd="0" destOrd="0" presId="urn:microsoft.com/office/officeart/2005/8/layout/cycle1"/>
    <dgm:cxn modelId="{FB77582C-E8F5-4B65-9288-DDA464D60B23}" srcId="{72B25179-713C-4DEB-9D1A-E0B3D8BBBBA0}" destId="{606699C0-9057-45EB-9B7D-5A7EE6A2719A}" srcOrd="2" destOrd="0" parTransId="{4B3E40CF-5005-42BB-82F4-D927DB9C424A}" sibTransId="{6925B7CA-A718-4B40-BEB8-231ADF00F43A}"/>
    <dgm:cxn modelId="{C0485D04-7941-4ADD-8B90-D1D4E92E5E42}" type="presParOf" srcId="{7765FD80-3FE9-4B39-91C8-E04B9B889C0A}" destId="{9286DA99-6E3F-4A32-A6B9-B6FCFD7069EA}" srcOrd="0" destOrd="0" presId="urn:microsoft.com/office/officeart/2005/8/layout/cycle1"/>
    <dgm:cxn modelId="{EF2FBAA1-237E-4CEF-A4AC-CE93C18735FA}" type="presParOf" srcId="{7765FD80-3FE9-4B39-91C8-E04B9B889C0A}" destId="{217F39B0-BCC8-4DB5-80B6-A118522E1E78}" srcOrd="1" destOrd="0" presId="urn:microsoft.com/office/officeart/2005/8/layout/cycle1"/>
    <dgm:cxn modelId="{E03D7CDD-2CB6-4A0C-9E84-CB2D974A190C}" type="presParOf" srcId="{7765FD80-3FE9-4B39-91C8-E04B9B889C0A}" destId="{9B38B0E0-B9D8-4E34-98FC-6868330E2825}" srcOrd="2" destOrd="0" presId="urn:microsoft.com/office/officeart/2005/8/layout/cycle1"/>
    <dgm:cxn modelId="{88855946-FFE5-48CF-B922-B96FE2E3D289}" type="presParOf" srcId="{7765FD80-3FE9-4B39-91C8-E04B9B889C0A}" destId="{1BC99461-3601-4AD2-8D2C-47CA39C1EEA5}" srcOrd="3" destOrd="0" presId="urn:microsoft.com/office/officeart/2005/8/layout/cycle1"/>
    <dgm:cxn modelId="{31D6DBE1-4461-4CEA-A7E2-076FB6086321}" type="presParOf" srcId="{7765FD80-3FE9-4B39-91C8-E04B9B889C0A}" destId="{C9419905-4865-4EC6-8443-BDEBD727E735}" srcOrd="4" destOrd="0" presId="urn:microsoft.com/office/officeart/2005/8/layout/cycle1"/>
    <dgm:cxn modelId="{35ED8C12-B937-4D58-A9D5-64F5C888454D}" type="presParOf" srcId="{7765FD80-3FE9-4B39-91C8-E04B9B889C0A}" destId="{C37FAB8E-3CEF-4CF9-9DCC-8932E471712F}" srcOrd="5" destOrd="0" presId="urn:microsoft.com/office/officeart/2005/8/layout/cycle1"/>
    <dgm:cxn modelId="{06484A4E-F050-40E5-A190-99A83B5D521E}" type="presParOf" srcId="{7765FD80-3FE9-4B39-91C8-E04B9B889C0A}" destId="{44FF7C68-5228-4578-A935-7EDF989340DF}" srcOrd="6" destOrd="0" presId="urn:microsoft.com/office/officeart/2005/8/layout/cycle1"/>
    <dgm:cxn modelId="{E371174D-4409-4B08-BF6A-7879D0CA61FD}" type="presParOf" srcId="{7765FD80-3FE9-4B39-91C8-E04B9B889C0A}" destId="{7D0F44C2-6EC2-43EF-A91A-869CE1F5C32E}" srcOrd="7" destOrd="0" presId="urn:microsoft.com/office/officeart/2005/8/layout/cycle1"/>
    <dgm:cxn modelId="{3BE20FBE-76A2-4AE3-B805-BD8CE30D26A9}" type="presParOf" srcId="{7765FD80-3FE9-4B39-91C8-E04B9B889C0A}" destId="{FA68B4C5-9069-4D00-8578-80870D0E9411}" srcOrd="8" destOrd="0" presId="urn:microsoft.com/office/officeart/2005/8/layout/cycle1"/>
    <dgm:cxn modelId="{C59B6E5C-2A1C-4177-8654-987E0F8EF5C7}" type="presParOf" srcId="{7765FD80-3FE9-4B39-91C8-E04B9B889C0A}" destId="{14CE17AD-3E4E-4D77-870A-AF8BC95FCB9C}" srcOrd="9" destOrd="0" presId="urn:microsoft.com/office/officeart/2005/8/layout/cycle1"/>
    <dgm:cxn modelId="{833DE581-FA61-428F-BF08-993CA2DB4A47}" type="presParOf" srcId="{7765FD80-3FE9-4B39-91C8-E04B9B889C0A}" destId="{6F0C87B9-CF36-4C24-A4E0-7256653D1BCE}" srcOrd="10" destOrd="0" presId="urn:microsoft.com/office/officeart/2005/8/layout/cycle1"/>
    <dgm:cxn modelId="{C5EF6035-1DC6-46DB-A480-D4092FCAA9AD}" type="presParOf" srcId="{7765FD80-3FE9-4B39-91C8-E04B9B889C0A}" destId="{C3EFD884-14D1-4991-A233-AB6F863051E2}" srcOrd="11" destOrd="0" presId="urn:microsoft.com/office/officeart/2005/8/layout/cycle1"/>
    <dgm:cxn modelId="{915B3886-2A52-40F3-96CA-84782A053255}" type="presParOf" srcId="{7765FD80-3FE9-4B39-91C8-E04B9B889C0A}" destId="{FFBC8EE2-260A-4D3B-BC46-459512B82D4B}" srcOrd="12" destOrd="0" presId="urn:microsoft.com/office/officeart/2005/8/layout/cycle1"/>
    <dgm:cxn modelId="{F86F5055-390B-4183-9634-5C3C55670F28}" type="presParOf" srcId="{7765FD80-3FE9-4B39-91C8-E04B9B889C0A}" destId="{C8D2265D-A3EE-44B8-8714-3D2D93127C9A}" srcOrd="13" destOrd="0" presId="urn:microsoft.com/office/officeart/2005/8/layout/cycle1"/>
    <dgm:cxn modelId="{612043FA-1535-4ADB-BEB5-86E4121C19BD}" type="presParOf" srcId="{7765FD80-3FE9-4B39-91C8-E04B9B889C0A}" destId="{37720BF3-A403-4708-9560-24CC53665384}" srcOrd="14" destOrd="0" presId="urn:microsoft.com/office/officeart/2005/8/layout/cycle1"/>
    <dgm:cxn modelId="{5735E2FA-75EF-4075-B137-E89103FA3497}" type="presParOf" srcId="{7765FD80-3FE9-4B39-91C8-E04B9B889C0A}" destId="{EDDFA95F-1246-4151-8AAA-5E8703F66417}" srcOrd="15" destOrd="0" presId="urn:microsoft.com/office/officeart/2005/8/layout/cycle1"/>
    <dgm:cxn modelId="{83CF94DC-88F2-49A8-B941-518785678D4F}" type="presParOf" srcId="{7765FD80-3FE9-4B39-91C8-E04B9B889C0A}" destId="{31E06D63-13F5-4003-8A2F-EFEEBA3B2822}" srcOrd="16" destOrd="0" presId="urn:microsoft.com/office/officeart/2005/8/layout/cycle1"/>
    <dgm:cxn modelId="{B57D8199-ED60-471C-8BE6-79366A420D77}" type="presParOf" srcId="{7765FD80-3FE9-4B39-91C8-E04B9B889C0A}" destId="{1A970093-076F-4516-BD87-A900D76B11EF}" srcOrd="17" destOrd="0" presId="urn:microsoft.com/office/officeart/2005/8/layout/cycle1"/>
    <dgm:cxn modelId="{2A879712-A923-4AA6-9E60-ACAC31C4F19F}" type="presParOf" srcId="{7765FD80-3FE9-4B39-91C8-E04B9B889C0A}" destId="{F80CB6E7-DFA7-4162-9973-E4AF4A7627E7}" srcOrd="18" destOrd="0" presId="urn:microsoft.com/office/officeart/2005/8/layout/cycle1"/>
    <dgm:cxn modelId="{6752A28A-758A-48F7-83C9-B0383518DF8E}" type="presParOf" srcId="{7765FD80-3FE9-4B39-91C8-E04B9B889C0A}" destId="{1F278F0B-98A6-458D-811F-059A7BF219D8}" srcOrd="19" destOrd="0" presId="urn:microsoft.com/office/officeart/2005/8/layout/cycle1"/>
    <dgm:cxn modelId="{BA33B3FB-B434-4D38-A407-95FBB6CB4612}" type="presParOf" srcId="{7765FD80-3FE9-4B39-91C8-E04B9B889C0A}" destId="{26464057-D9F4-4FDE-AB7C-48029A0FCABC}" srcOrd="20" destOrd="0" presId="urn:microsoft.com/office/officeart/2005/8/layout/cycle1"/>
    <dgm:cxn modelId="{E552941E-76E8-4658-8CE5-74B6836D16E0}" type="presParOf" srcId="{7765FD80-3FE9-4B39-91C8-E04B9B889C0A}" destId="{17E3C02E-52BB-4A94-B1C7-626595686D6A}" srcOrd="21" destOrd="0" presId="urn:microsoft.com/office/officeart/2005/8/layout/cycle1"/>
    <dgm:cxn modelId="{2D0DE38E-EB2E-4329-B344-093C2A851613}" type="presParOf" srcId="{7765FD80-3FE9-4B39-91C8-E04B9B889C0A}" destId="{45D9563B-9728-47E0-95C8-E8CD3E09B3CE}" srcOrd="22" destOrd="0" presId="urn:microsoft.com/office/officeart/2005/8/layout/cycle1"/>
    <dgm:cxn modelId="{E3BD2213-56C7-4F32-8F86-FBAD4340C5F6}" type="presParOf" srcId="{7765FD80-3FE9-4B39-91C8-E04B9B889C0A}" destId="{FA20483F-4D37-4427-8902-BAC6FE8BC7EA}"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F39B0-BCC8-4DB5-80B6-A118522E1E78}">
      <dsp:nvSpPr>
        <dsp:cNvPr id="0" name=""/>
        <dsp:cNvSpPr/>
      </dsp:nvSpPr>
      <dsp:spPr>
        <a:xfrm>
          <a:off x="3723395" y="258652"/>
          <a:ext cx="962460" cy="50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1. Списък на гостите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3723395" y="258652"/>
        <a:ext cx="962460" cy="507251"/>
      </dsp:txXfrm>
    </dsp:sp>
    <dsp:sp modelId="{9B38B0E0-B9D8-4E34-98FC-6868330E2825}">
      <dsp:nvSpPr>
        <dsp:cNvPr id="0" name=""/>
        <dsp:cNvSpPr/>
      </dsp:nvSpPr>
      <dsp:spPr>
        <a:xfrm>
          <a:off x="1291339" y="158323"/>
          <a:ext cx="4082405" cy="4082405"/>
        </a:xfrm>
        <a:prstGeom prst="circularArrow">
          <a:avLst>
            <a:gd name="adj1" fmla="val 3760"/>
            <a:gd name="adj2" fmla="val 234560"/>
            <a:gd name="adj3" fmla="val 19567662"/>
            <a:gd name="adj4" fmla="val 18607570"/>
            <a:gd name="adj5" fmla="val 4386"/>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19905-4865-4EC6-8443-BDEBD727E735}">
      <dsp:nvSpPr>
        <dsp:cNvPr id="0" name=""/>
        <dsp:cNvSpPr/>
      </dsp:nvSpPr>
      <dsp:spPr>
        <a:xfrm>
          <a:off x="4378172" y="1263110"/>
          <a:ext cx="1380486" cy="569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2. Осигуряване на помещение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378172" y="1263110"/>
        <a:ext cx="1380486" cy="569046"/>
      </dsp:txXfrm>
    </dsp:sp>
    <dsp:sp modelId="{C37FAB8E-3CEF-4CF9-9DCC-8932E471712F}">
      <dsp:nvSpPr>
        <dsp:cNvPr id="0" name=""/>
        <dsp:cNvSpPr/>
      </dsp:nvSpPr>
      <dsp:spPr>
        <a:xfrm>
          <a:off x="1226905" y="11300"/>
          <a:ext cx="4082405" cy="4082405"/>
        </a:xfrm>
        <a:prstGeom prst="circularArrow">
          <a:avLst>
            <a:gd name="adj1" fmla="val 3760"/>
            <a:gd name="adj2" fmla="val 234560"/>
            <a:gd name="adj3" fmla="val 606720"/>
            <a:gd name="adj4" fmla="val 21195052"/>
            <a:gd name="adj5" fmla="val 4386"/>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F44C2-6EC2-43EF-A91A-869CE1F5C32E}">
      <dsp:nvSpPr>
        <dsp:cNvPr id="0" name=""/>
        <dsp:cNvSpPr/>
      </dsp:nvSpPr>
      <dsp:spPr>
        <a:xfrm>
          <a:off x="4109641" y="2506767"/>
          <a:ext cx="1681085" cy="771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3. Набавяне на покани и други печатни материали</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109641" y="2506767"/>
        <a:ext cx="1681085" cy="771243"/>
      </dsp:txXfrm>
    </dsp:sp>
    <dsp:sp modelId="{FA68B4C5-9069-4D00-8578-80870D0E9411}">
      <dsp:nvSpPr>
        <dsp:cNvPr id="0" name=""/>
        <dsp:cNvSpPr/>
      </dsp:nvSpPr>
      <dsp:spPr>
        <a:xfrm>
          <a:off x="1251249" y="-2391"/>
          <a:ext cx="4082405" cy="4082405"/>
        </a:xfrm>
        <a:prstGeom prst="circularArrow">
          <a:avLst>
            <a:gd name="adj1" fmla="val 3760"/>
            <a:gd name="adj2" fmla="val 234560"/>
            <a:gd name="adj3" fmla="val 3487334"/>
            <a:gd name="adj4" fmla="val 2482256"/>
            <a:gd name="adj5" fmla="val 4386"/>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C87B9-CF36-4C24-A4E0-7256653D1BCE}">
      <dsp:nvSpPr>
        <dsp:cNvPr id="0" name=""/>
        <dsp:cNvSpPr/>
      </dsp:nvSpPr>
      <dsp:spPr>
        <a:xfrm>
          <a:off x="2496819" y="3529078"/>
          <a:ext cx="1674946" cy="78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4. Устна + писмена покана и молба да водят гости</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2496819" y="3529078"/>
        <a:ext cx="1674946" cy="787095"/>
      </dsp:txXfrm>
    </dsp:sp>
    <dsp:sp modelId="{C3EFD884-14D1-4991-A233-AB6F863051E2}">
      <dsp:nvSpPr>
        <dsp:cNvPr id="0" name=""/>
        <dsp:cNvSpPr/>
      </dsp:nvSpPr>
      <dsp:spPr>
        <a:xfrm>
          <a:off x="1197195" y="-16566"/>
          <a:ext cx="4082405" cy="4082405"/>
        </a:xfrm>
        <a:prstGeom prst="circularArrow">
          <a:avLst>
            <a:gd name="adj1" fmla="val 3760"/>
            <a:gd name="adj2" fmla="val 234560"/>
            <a:gd name="adj3" fmla="val 7767859"/>
            <a:gd name="adj4" fmla="val 6797919"/>
            <a:gd name="adj5" fmla="val 4386"/>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2265D-A3EE-44B8-8714-3D2D93127C9A}">
      <dsp:nvSpPr>
        <dsp:cNvPr id="0" name=""/>
        <dsp:cNvSpPr/>
      </dsp:nvSpPr>
      <dsp:spPr>
        <a:xfrm>
          <a:off x="660277" y="2600409"/>
          <a:ext cx="1991996" cy="787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5. Връзка с гостите 24 ч. преди събитието за потвърждение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660277" y="2600409"/>
        <a:ext cx="1991996" cy="787095"/>
      </dsp:txXfrm>
    </dsp:sp>
    <dsp:sp modelId="{37720BF3-A403-4708-9560-24CC53665384}">
      <dsp:nvSpPr>
        <dsp:cNvPr id="0" name=""/>
        <dsp:cNvSpPr/>
      </dsp:nvSpPr>
      <dsp:spPr>
        <a:xfrm>
          <a:off x="1271332" y="111277"/>
          <a:ext cx="4082405" cy="4082405"/>
        </a:xfrm>
        <a:prstGeom prst="circularArrow">
          <a:avLst>
            <a:gd name="adj1" fmla="val 3760"/>
            <a:gd name="adj2" fmla="val 234560"/>
            <a:gd name="adj3" fmla="val 10896130"/>
            <a:gd name="adj4" fmla="val 9970686"/>
            <a:gd name="adj5" fmla="val 4386"/>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06D63-13F5-4003-8A2F-EFEEBA3B2822}">
      <dsp:nvSpPr>
        <dsp:cNvPr id="0" name=""/>
        <dsp:cNvSpPr/>
      </dsp:nvSpPr>
      <dsp:spPr>
        <a:xfrm>
          <a:off x="794077" y="1294980"/>
          <a:ext cx="1409175" cy="67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6. Опресняване на познанията </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за продуктите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794077" y="1294980"/>
        <a:ext cx="1409175" cy="677421"/>
      </dsp:txXfrm>
    </dsp:sp>
    <dsp:sp modelId="{1A970093-076F-4516-BD87-A900D76B11EF}">
      <dsp:nvSpPr>
        <dsp:cNvPr id="0" name=""/>
        <dsp:cNvSpPr/>
      </dsp:nvSpPr>
      <dsp:spPr>
        <a:xfrm>
          <a:off x="1234912" y="133232"/>
          <a:ext cx="4082405" cy="4082405"/>
        </a:xfrm>
        <a:prstGeom prst="circularArrow">
          <a:avLst>
            <a:gd name="adj1" fmla="val 3760"/>
            <a:gd name="adj2" fmla="val 234560"/>
            <a:gd name="adj3" fmla="val 13387810"/>
            <a:gd name="adj4" fmla="val 12478400"/>
            <a:gd name="adj5" fmla="val 4386"/>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78F0B-98A6-458D-811F-059A7BF219D8}">
      <dsp:nvSpPr>
        <dsp:cNvPr id="0" name=""/>
        <dsp:cNvSpPr/>
      </dsp:nvSpPr>
      <dsp:spPr>
        <a:xfrm>
          <a:off x="1662379" y="257939"/>
          <a:ext cx="1365814" cy="544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7. Провеждане на събитието</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1662379" y="257939"/>
        <a:ext cx="1365814" cy="544378"/>
      </dsp:txXfrm>
    </dsp:sp>
    <dsp:sp modelId="{26464057-D9F4-4FDE-AB7C-48029A0FCABC}">
      <dsp:nvSpPr>
        <dsp:cNvPr id="0" name=""/>
        <dsp:cNvSpPr/>
      </dsp:nvSpPr>
      <dsp:spPr>
        <a:xfrm>
          <a:off x="1257006" y="100953"/>
          <a:ext cx="4082405" cy="4082405"/>
        </a:xfrm>
        <a:prstGeom prst="circularArrow">
          <a:avLst>
            <a:gd name="adj1" fmla="val 3760"/>
            <a:gd name="adj2" fmla="val 234560"/>
            <a:gd name="adj3" fmla="val 16751877"/>
            <a:gd name="adj4" fmla="val 15703191"/>
            <a:gd name="adj5" fmla="val 4386"/>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F39B0-BCC8-4DB5-80B6-A118522E1E78}">
      <dsp:nvSpPr>
        <dsp:cNvPr id="0" name=""/>
        <dsp:cNvSpPr/>
      </dsp:nvSpPr>
      <dsp:spPr>
        <a:xfrm>
          <a:off x="2488460" y="67137"/>
          <a:ext cx="1578547" cy="750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1. Декориране на помещението </a:t>
          </a:r>
          <a:r>
            <a:rPr lang="bg-BG" sz="1100" b="0" kern="1200" dirty="0" smtClean="0">
              <a:solidFill>
                <a:schemeClr val="bg1">
                  <a:lumMod val="50000"/>
                </a:schemeClr>
              </a:solidFill>
              <a:latin typeface="Roboto" panose="02000000000000000000" pitchFamily="2" charset="0"/>
              <a:cs typeface="Arial" panose="020B0604020202020204" pitchFamily="34" charset="0"/>
            </a:rPr>
            <a:t>(плакати, транспаранти и др.)</a:t>
          </a:r>
          <a:endParaRPr lang="bg-BG" sz="1200" b="0" kern="1200" dirty="0">
            <a:solidFill>
              <a:schemeClr val="bg1">
                <a:lumMod val="50000"/>
              </a:schemeClr>
            </a:solidFill>
            <a:latin typeface="Roboto" panose="02000000000000000000" pitchFamily="2" charset="0"/>
            <a:cs typeface="Arial" panose="020B0604020202020204" pitchFamily="34" charset="0"/>
          </a:endParaRPr>
        </a:p>
      </dsp:txBody>
      <dsp:txXfrm>
        <a:off x="2488460" y="67137"/>
        <a:ext cx="1578547" cy="750372"/>
      </dsp:txXfrm>
    </dsp:sp>
    <dsp:sp modelId="{9B38B0E0-B9D8-4E34-98FC-6868330E2825}">
      <dsp:nvSpPr>
        <dsp:cNvPr id="0" name=""/>
        <dsp:cNvSpPr/>
      </dsp:nvSpPr>
      <dsp:spPr>
        <a:xfrm>
          <a:off x="905861" y="256480"/>
          <a:ext cx="4346214" cy="4346214"/>
        </a:xfrm>
        <a:prstGeom prst="circularArrow">
          <a:avLst>
            <a:gd name="adj1" fmla="val 3766"/>
            <a:gd name="adj2" fmla="val 234991"/>
            <a:gd name="adj3" fmla="val 18874940"/>
            <a:gd name="adj4" fmla="val 17980429"/>
            <a:gd name="adj5" fmla="val 4394"/>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19905-4865-4EC6-8443-BDEBD727E735}">
      <dsp:nvSpPr>
        <dsp:cNvPr id="0" name=""/>
        <dsp:cNvSpPr/>
      </dsp:nvSpPr>
      <dsp:spPr>
        <a:xfrm>
          <a:off x="3891228" y="1107107"/>
          <a:ext cx="1783563" cy="6759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2. Приготвяне на чай и дребна почерпка</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3891228" y="1107107"/>
        <a:ext cx="1783563" cy="675979"/>
      </dsp:txXfrm>
    </dsp:sp>
    <dsp:sp modelId="{C37FAB8E-3CEF-4CF9-9DCC-8932E471712F}">
      <dsp:nvSpPr>
        <dsp:cNvPr id="0" name=""/>
        <dsp:cNvSpPr/>
      </dsp:nvSpPr>
      <dsp:spPr>
        <a:xfrm>
          <a:off x="784680" y="47887"/>
          <a:ext cx="4346214" cy="4346214"/>
        </a:xfrm>
        <a:prstGeom prst="circularArrow">
          <a:avLst>
            <a:gd name="adj1" fmla="val 3766"/>
            <a:gd name="adj2" fmla="val 234991"/>
            <a:gd name="adj3" fmla="val 6051"/>
            <a:gd name="adj4" fmla="val 20839516"/>
            <a:gd name="adj5" fmla="val 4394"/>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F44C2-6EC2-43EF-A91A-869CE1F5C32E}">
      <dsp:nvSpPr>
        <dsp:cNvPr id="0" name=""/>
        <dsp:cNvSpPr/>
      </dsp:nvSpPr>
      <dsp:spPr>
        <a:xfrm>
          <a:off x="4004227" y="2360817"/>
          <a:ext cx="1792737" cy="60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3. Посрещане на гостите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004227" y="2360817"/>
        <a:ext cx="1792737" cy="605640"/>
      </dsp:txXfrm>
    </dsp:sp>
    <dsp:sp modelId="{FA68B4C5-9069-4D00-8578-80870D0E9411}">
      <dsp:nvSpPr>
        <dsp:cNvPr id="0" name=""/>
        <dsp:cNvSpPr/>
      </dsp:nvSpPr>
      <dsp:spPr>
        <a:xfrm>
          <a:off x="747551" y="112488"/>
          <a:ext cx="4346214" cy="4346214"/>
        </a:xfrm>
        <a:prstGeom prst="circularArrow">
          <a:avLst>
            <a:gd name="adj1" fmla="val 3766"/>
            <a:gd name="adj2" fmla="val 234991"/>
            <a:gd name="adj3" fmla="val 2032943"/>
            <a:gd name="adj4" fmla="val 1196814"/>
            <a:gd name="adj5" fmla="val 4394"/>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C87B9-CF36-4C24-A4E0-7256653D1BCE}">
      <dsp:nvSpPr>
        <dsp:cNvPr id="0" name=""/>
        <dsp:cNvSpPr/>
      </dsp:nvSpPr>
      <dsp:spPr>
        <a:xfrm>
          <a:off x="3165145" y="3508799"/>
          <a:ext cx="1573678" cy="800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4. Представяне и демонстрация на продуктите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3165145" y="3508799"/>
        <a:ext cx="1573678" cy="800097"/>
      </dsp:txXfrm>
    </dsp:sp>
    <dsp:sp modelId="{C3EFD884-14D1-4991-A233-AB6F863051E2}">
      <dsp:nvSpPr>
        <dsp:cNvPr id="0" name=""/>
        <dsp:cNvSpPr/>
      </dsp:nvSpPr>
      <dsp:spPr>
        <a:xfrm>
          <a:off x="836336" y="-68131"/>
          <a:ext cx="4346214" cy="4346214"/>
        </a:xfrm>
        <a:prstGeom prst="circularArrow">
          <a:avLst>
            <a:gd name="adj1" fmla="val 3766"/>
            <a:gd name="adj2" fmla="val 234991"/>
            <a:gd name="adj3" fmla="val 6181359"/>
            <a:gd name="adj4" fmla="val 5131531"/>
            <a:gd name="adj5" fmla="val 4394"/>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2265D-A3EE-44B8-8714-3D2D93127C9A}">
      <dsp:nvSpPr>
        <dsp:cNvPr id="0" name=""/>
        <dsp:cNvSpPr/>
      </dsp:nvSpPr>
      <dsp:spPr>
        <a:xfrm>
          <a:off x="1034235" y="3291940"/>
          <a:ext cx="1629908" cy="722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5. Няколко думи </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за възможностите за бизнес</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1034235" y="3291940"/>
        <a:ext cx="1629908" cy="722237"/>
      </dsp:txXfrm>
    </dsp:sp>
    <dsp:sp modelId="{37720BF3-A403-4708-9560-24CC53665384}">
      <dsp:nvSpPr>
        <dsp:cNvPr id="0" name=""/>
        <dsp:cNvSpPr/>
      </dsp:nvSpPr>
      <dsp:spPr>
        <a:xfrm>
          <a:off x="1175808" y="240329"/>
          <a:ext cx="4309662" cy="4346214"/>
        </a:xfrm>
        <a:prstGeom prst="circularArrow">
          <a:avLst>
            <a:gd name="adj1" fmla="val 3766"/>
            <a:gd name="adj2" fmla="val 234991"/>
            <a:gd name="adj3" fmla="val 10106346"/>
            <a:gd name="adj4" fmla="val 9233084"/>
            <a:gd name="adj5" fmla="val 4394"/>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06D63-13F5-4003-8A2F-EFEEBA3B2822}">
      <dsp:nvSpPr>
        <dsp:cNvPr id="0" name=""/>
        <dsp:cNvSpPr/>
      </dsp:nvSpPr>
      <dsp:spPr>
        <a:xfrm>
          <a:off x="477495" y="2140232"/>
          <a:ext cx="1656356" cy="538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6. Взимане на поръчки от гостите</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77495" y="2140232"/>
        <a:ext cx="1656356" cy="538691"/>
      </dsp:txXfrm>
    </dsp:sp>
    <dsp:sp modelId="{1A970093-076F-4516-BD87-A900D76B11EF}">
      <dsp:nvSpPr>
        <dsp:cNvPr id="0" name=""/>
        <dsp:cNvSpPr/>
      </dsp:nvSpPr>
      <dsp:spPr>
        <a:xfrm>
          <a:off x="1121308" y="1713"/>
          <a:ext cx="4346214" cy="4346214"/>
        </a:xfrm>
        <a:prstGeom prst="circularArrow">
          <a:avLst>
            <a:gd name="adj1" fmla="val 3766"/>
            <a:gd name="adj2" fmla="val 234991"/>
            <a:gd name="adj3" fmla="val 11692473"/>
            <a:gd name="adj4" fmla="val 10859581"/>
            <a:gd name="adj5" fmla="val 4394"/>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78F0B-98A6-458D-811F-059A7BF219D8}">
      <dsp:nvSpPr>
        <dsp:cNvPr id="0" name=""/>
        <dsp:cNvSpPr/>
      </dsp:nvSpPr>
      <dsp:spPr>
        <a:xfrm>
          <a:off x="620211" y="799304"/>
          <a:ext cx="1963625" cy="7326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7. Последваща връзка</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с всички гости на събитието</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620211" y="799304"/>
        <a:ext cx="1963625" cy="732636"/>
      </dsp:txXfrm>
    </dsp:sp>
    <dsp:sp modelId="{26464057-D9F4-4FDE-AB7C-48029A0FCABC}">
      <dsp:nvSpPr>
        <dsp:cNvPr id="0" name=""/>
        <dsp:cNvSpPr/>
      </dsp:nvSpPr>
      <dsp:spPr>
        <a:xfrm>
          <a:off x="822639" y="316736"/>
          <a:ext cx="4346214" cy="4346214"/>
        </a:xfrm>
        <a:prstGeom prst="circularArrow">
          <a:avLst>
            <a:gd name="adj1" fmla="val 3766"/>
            <a:gd name="adj2" fmla="val 234991"/>
            <a:gd name="adj3" fmla="val 15081515"/>
            <a:gd name="adj4" fmla="val 14273555"/>
            <a:gd name="adj5" fmla="val 4394"/>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F39B0-BCC8-4DB5-80B6-A118522E1E78}">
      <dsp:nvSpPr>
        <dsp:cNvPr id="0" name=""/>
        <dsp:cNvSpPr/>
      </dsp:nvSpPr>
      <dsp:spPr>
        <a:xfrm>
          <a:off x="2678350" y="132628"/>
          <a:ext cx="1331735" cy="7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1. Установете нуждите </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на клиента</a:t>
          </a:r>
          <a:endParaRPr lang="bg-BG" sz="1200" b="0" kern="1200" dirty="0">
            <a:solidFill>
              <a:schemeClr val="bg1">
                <a:lumMod val="50000"/>
              </a:schemeClr>
            </a:solidFill>
            <a:latin typeface="Roboto" panose="02000000000000000000" pitchFamily="2" charset="0"/>
            <a:cs typeface="Arial" panose="020B0604020202020204" pitchFamily="34" charset="0"/>
          </a:endParaRPr>
        </a:p>
      </dsp:txBody>
      <dsp:txXfrm>
        <a:off x="2678350" y="132628"/>
        <a:ext cx="1331735" cy="736528"/>
      </dsp:txXfrm>
    </dsp:sp>
    <dsp:sp modelId="{9B38B0E0-B9D8-4E34-98FC-6868330E2825}">
      <dsp:nvSpPr>
        <dsp:cNvPr id="0" name=""/>
        <dsp:cNvSpPr/>
      </dsp:nvSpPr>
      <dsp:spPr>
        <a:xfrm rot="358148">
          <a:off x="1371604" y="314491"/>
          <a:ext cx="4594564" cy="4594564"/>
        </a:xfrm>
        <a:prstGeom prst="circularArrow">
          <a:avLst>
            <a:gd name="adj1" fmla="val 3497"/>
            <a:gd name="adj2" fmla="val 216804"/>
            <a:gd name="adj3" fmla="val 17281358"/>
            <a:gd name="adj4" fmla="val 16402993"/>
            <a:gd name="adj5" fmla="val 4079"/>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419905-4865-4EC6-8443-BDEBD727E735}">
      <dsp:nvSpPr>
        <dsp:cNvPr id="0" name=""/>
        <dsp:cNvSpPr/>
      </dsp:nvSpPr>
      <dsp:spPr>
        <a:xfrm>
          <a:off x="4178320" y="815801"/>
          <a:ext cx="1750656" cy="9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2. Препоръчайте </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най-подходящите продукти и разкажете как ще му помогнат</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178320" y="815801"/>
        <a:ext cx="1750656" cy="939006"/>
      </dsp:txXfrm>
    </dsp:sp>
    <dsp:sp modelId="{C37FAB8E-3CEF-4CF9-9DCC-8932E471712F}">
      <dsp:nvSpPr>
        <dsp:cNvPr id="0" name=""/>
        <dsp:cNvSpPr/>
      </dsp:nvSpPr>
      <dsp:spPr>
        <a:xfrm rot="293005">
          <a:off x="1152649" y="276911"/>
          <a:ext cx="4594564" cy="4594564"/>
        </a:xfrm>
        <a:prstGeom prst="circularArrow">
          <a:avLst>
            <a:gd name="adj1" fmla="val 3497"/>
            <a:gd name="adj2" fmla="val 216804"/>
            <a:gd name="adj3" fmla="val 20657033"/>
            <a:gd name="adj4" fmla="val 19895975"/>
            <a:gd name="adj5" fmla="val 4079"/>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0F44C2-6EC2-43EF-A91A-869CE1F5C32E}">
      <dsp:nvSpPr>
        <dsp:cNvPr id="0" name=""/>
        <dsp:cNvSpPr/>
      </dsp:nvSpPr>
      <dsp:spPr>
        <a:xfrm>
          <a:off x="4880175" y="2319516"/>
          <a:ext cx="1180808" cy="49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3. Вземете </a:t>
          </a:r>
          <a:br>
            <a:rPr lang="bg-BG" sz="1200" b="1" kern="1200" dirty="0" smtClean="0">
              <a:solidFill>
                <a:schemeClr val="bg1">
                  <a:lumMod val="50000"/>
                </a:schemeClr>
              </a:solidFill>
              <a:latin typeface="Roboto" panose="02000000000000000000" pitchFamily="2" charset="0"/>
              <a:cs typeface="Arial" panose="020B0604020202020204" pitchFamily="34" charset="0"/>
            </a:rPr>
          </a:br>
          <a:r>
            <a:rPr lang="bg-BG" sz="1200" b="1" kern="1200" dirty="0" smtClean="0">
              <a:solidFill>
                <a:schemeClr val="bg1">
                  <a:lumMod val="50000"/>
                </a:schemeClr>
              </a:solidFill>
              <a:latin typeface="Roboto" panose="02000000000000000000" pitchFamily="2" charset="0"/>
              <a:cs typeface="Arial" panose="020B0604020202020204" pitchFamily="34" charset="0"/>
            </a:rPr>
            <a:t>поръчката</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880175" y="2319516"/>
        <a:ext cx="1180808" cy="499068"/>
      </dsp:txXfrm>
    </dsp:sp>
    <dsp:sp modelId="{FA68B4C5-9069-4D00-8578-80870D0E9411}">
      <dsp:nvSpPr>
        <dsp:cNvPr id="0" name=""/>
        <dsp:cNvSpPr/>
      </dsp:nvSpPr>
      <dsp:spPr>
        <a:xfrm rot="490376">
          <a:off x="1038422" y="302669"/>
          <a:ext cx="4756661" cy="4620570"/>
        </a:xfrm>
        <a:prstGeom prst="circularArrow">
          <a:avLst>
            <a:gd name="adj1" fmla="val 3497"/>
            <a:gd name="adj2" fmla="val 216804"/>
            <a:gd name="adj3" fmla="val 746062"/>
            <a:gd name="adj4" fmla="val 18263"/>
            <a:gd name="adj5" fmla="val 4079"/>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C87B9-CF36-4C24-A4E0-7256653D1BCE}">
      <dsp:nvSpPr>
        <dsp:cNvPr id="0" name=""/>
        <dsp:cNvSpPr/>
      </dsp:nvSpPr>
      <dsp:spPr>
        <a:xfrm>
          <a:off x="4393859" y="3394249"/>
          <a:ext cx="1544644" cy="66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4. Доставете поръчката</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4393859" y="3394249"/>
        <a:ext cx="1544644" cy="668170"/>
      </dsp:txXfrm>
    </dsp:sp>
    <dsp:sp modelId="{C3EFD884-14D1-4991-A233-AB6F863051E2}">
      <dsp:nvSpPr>
        <dsp:cNvPr id="0" name=""/>
        <dsp:cNvSpPr/>
      </dsp:nvSpPr>
      <dsp:spPr>
        <a:xfrm rot="20944296">
          <a:off x="1682203" y="-68112"/>
          <a:ext cx="4594564" cy="4594564"/>
        </a:xfrm>
        <a:prstGeom prst="circularArrow">
          <a:avLst>
            <a:gd name="adj1" fmla="val 3497"/>
            <a:gd name="adj2" fmla="val 216804"/>
            <a:gd name="adj3" fmla="val 5393675"/>
            <a:gd name="adj4" fmla="val 4488896"/>
            <a:gd name="adj5" fmla="val 4079"/>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2265D-A3EE-44B8-8714-3D2D93127C9A}">
      <dsp:nvSpPr>
        <dsp:cNvPr id="0" name=""/>
        <dsp:cNvSpPr/>
      </dsp:nvSpPr>
      <dsp:spPr>
        <a:xfrm>
          <a:off x="2391557" y="4039299"/>
          <a:ext cx="1813494" cy="708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5. Контакт след 48 ч. при нов клиент или продукт</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2391557" y="4039299"/>
        <a:ext cx="1813494" cy="708911"/>
      </dsp:txXfrm>
    </dsp:sp>
    <dsp:sp modelId="{37720BF3-A403-4708-9560-24CC53665384}">
      <dsp:nvSpPr>
        <dsp:cNvPr id="0" name=""/>
        <dsp:cNvSpPr/>
      </dsp:nvSpPr>
      <dsp:spPr>
        <a:xfrm>
          <a:off x="951931" y="-31024"/>
          <a:ext cx="4555924" cy="4594564"/>
        </a:xfrm>
        <a:prstGeom prst="circularArrow">
          <a:avLst>
            <a:gd name="adj1" fmla="val 3497"/>
            <a:gd name="adj2" fmla="val 216804"/>
            <a:gd name="adj3" fmla="val 7481653"/>
            <a:gd name="adj4" fmla="val 6795355"/>
            <a:gd name="adj5" fmla="val 4079"/>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E06D63-13F5-4003-8A2F-EFEEBA3B2822}">
      <dsp:nvSpPr>
        <dsp:cNvPr id="0" name=""/>
        <dsp:cNvSpPr/>
      </dsp:nvSpPr>
      <dsp:spPr>
        <a:xfrm>
          <a:off x="674829" y="3233834"/>
          <a:ext cx="1831248" cy="698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6. Опреснете записките си за клиента</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674829" y="3233834"/>
        <a:ext cx="1831248" cy="698514"/>
      </dsp:txXfrm>
    </dsp:sp>
    <dsp:sp modelId="{1A970093-076F-4516-BD87-A900D76B11EF}">
      <dsp:nvSpPr>
        <dsp:cNvPr id="0" name=""/>
        <dsp:cNvSpPr/>
      </dsp:nvSpPr>
      <dsp:spPr>
        <a:xfrm>
          <a:off x="1149128" y="419502"/>
          <a:ext cx="4594564" cy="4594564"/>
        </a:xfrm>
        <a:prstGeom prst="circularArrow">
          <a:avLst>
            <a:gd name="adj1" fmla="val 3497"/>
            <a:gd name="adj2" fmla="val 216804"/>
            <a:gd name="adj3" fmla="val 10652745"/>
            <a:gd name="adj4" fmla="val 9954338"/>
            <a:gd name="adj5" fmla="val 4079"/>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278F0B-98A6-458D-811F-059A7BF219D8}">
      <dsp:nvSpPr>
        <dsp:cNvPr id="0" name=""/>
        <dsp:cNvSpPr/>
      </dsp:nvSpPr>
      <dsp:spPr>
        <a:xfrm>
          <a:off x="342658" y="1954713"/>
          <a:ext cx="1927396" cy="719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7. Нов последващ контакт – доволен ли е клиентът</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342658" y="1954713"/>
        <a:ext cx="1927396" cy="719119"/>
      </dsp:txXfrm>
    </dsp:sp>
    <dsp:sp modelId="{26464057-D9F4-4FDE-AB7C-48029A0FCABC}">
      <dsp:nvSpPr>
        <dsp:cNvPr id="0" name=""/>
        <dsp:cNvSpPr/>
      </dsp:nvSpPr>
      <dsp:spPr>
        <a:xfrm>
          <a:off x="1125272" y="151386"/>
          <a:ext cx="4594564" cy="4594564"/>
        </a:xfrm>
        <a:prstGeom prst="circularArrow">
          <a:avLst>
            <a:gd name="adj1" fmla="val 3497"/>
            <a:gd name="adj2" fmla="val 216804"/>
            <a:gd name="adj3" fmla="val 12269521"/>
            <a:gd name="adj4" fmla="val 11607163"/>
            <a:gd name="adj5" fmla="val 4079"/>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D9563B-9728-47E0-95C8-E8CD3E09B3CE}">
      <dsp:nvSpPr>
        <dsp:cNvPr id="0" name=""/>
        <dsp:cNvSpPr/>
      </dsp:nvSpPr>
      <dsp:spPr>
        <a:xfrm>
          <a:off x="632602" y="768544"/>
          <a:ext cx="2329847" cy="67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bg-BG" sz="1200" b="1" kern="1200" dirty="0" smtClean="0">
              <a:solidFill>
                <a:schemeClr val="bg1">
                  <a:lumMod val="50000"/>
                </a:schemeClr>
              </a:solidFill>
              <a:latin typeface="Roboto" panose="02000000000000000000" pitchFamily="2" charset="0"/>
              <a:cs typeface="Arial" panose="020B0604020202020204" pitchFamily="34" charset="0"/>
            </a:rPr>
            <a:t>8. Поводите за връзка се изчерпват (връщане към 1)</a:t>
          </a:r>
          <a:endParaRPr lang="bg-BG" sz="1200" b="1" kern="1200" dirty="0">
            <a:solidFill>
              <a:schemeClr val="bg1">
                <a:lumMod val="50000"/>
              </a:schemeClr>
            </a:solidFill>
            <a:latin typeface="Roboto" panose="02000000000000000000" pitchFamily="2" charset="0"/>
            <a:cs typeface="Arial" panose="020B0604020202020204" pitchFamily="34" charset="0"/>
          </a:endParaRPr>
        </a:p>
      </dsp:txBody>
      <dsp:txXfrm>
        <a:off x="632602" y="768544"/>
        <a:ext cx="2329847" cy="679878"/>
      </dsp:txXfrm>
    </dsp:sp>
    <dsp:sp modelId="{FA20483F-4D37-4427-8902-BAC6FE8BC7EA}">
      <dsp:nvSpPr>
        <dsp:cNvPr id="0" name=""/>
        <dsp:cNvSpPr/>
      </dsp:nvSpPr>
      <dsp:spPr>
        <a:xfrm>
          <a:off x="951610" y="321767"/>
          <a:ext cx="4594564" cy="4594564"/>
        </a:xfrm>
        <a:prstGeom prst="circularArrow">
          <a:avLst>
            <a:gd name="adj1" fmla="val 3497"/>
            <a:gd name="adj2" fmla="val 216804"/>
            <a:gd name="adj3" fmla="val 15047933"/>
            <a:gd name="adj4" fmla="val 14438350"/>
            <a:gd name="adj5" fmla="val 4079"/>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Roboto" panose="02000000000000000000" pitchFamily="2" charset="0"/>
              </a:defRPr>
            </a:lvl1pPr>
          </a:lstStyle>
          <a:p>
            <a:pPr>
              <a:defRPr/>
            </a:pPr>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Roboto" panose="02000000000000000000" pitchFamily="2" charset="0"/>
              </a:defRPr>
            </a:lvl1pPr>
          </a:lstStyle>
          <a:p>
            <a:pPr>
              <a:defRPr/>
            </a:pPr>
            <a:fld id="{854E6D9C-2948-47C7-8E59-126A8704B932}" type="datetimeFigureOut">
              <a:rPr lang="en-US"/>
              <a:pPr>
                <a:defRPr/>
              </a:pPr>
              <a:t>11/21/2018</a:t>
            </a:fld>
            <a:endParaRPr lang="en-GB"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eaLnBrk="1" hangingPunct="1">
              <a:defRPr sz="1200">
                <a:latin typeface="Roboto" panose="02000000000000000000" pitchFamily="2" charset="0"/>
              </a:defRPr>
            </a:lvl1pPr>
          </a:lstStyle>
          <a:p>
            <a:pPr>
              <a:defRPr/>
            </a:pPr>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Roboto" panose="02000000000000000000" pitchFamily="2" charset="0"/>
              </a:defRPr>
            </a:lvl1pPr>
          </a:lstStyle>
          <a:p>
            <a:pPr>
              <a:defRPr/>
            </a:pPr>
            <a:fld id="{D4D93102-C07D-471A-927C-86BA1CD06987}" type="slidenum">
              <a:rPr lang="en-GB" altLang="bg-BG"/>
              <a:pPr>
                <a:defRPr/>
              </a:pPr>
              <a:t>‹#›</a:t>
            </a:fld>
            <a:endParaRPr lang="en-GB" altLang="bg-BG" dirty="0"/>
          </a:p>
        </p:txBody>
      </p:sp>
    </p:spTree>
    <p:extLst>
      <p:ext uri="{BB962C8B-B14F-4D97-AF65-F5344CB8AC3E}">
        <p14:creationId xmlns:p14="http://schemas.microsoft.com/office/powerpoint/2010/main" val="2542911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atin typeface="Roboto" panose="02000000000000000000" pitchFamily="2" charset="0"/>
              </a:defRPr>
            </a:lvl1pPr>
          </a:lstStyle>
          <a:p>
            <a:pPr>
              <a:defRPr/>
            </a:pPr>
            <a:endParaRPr lang="bg-BG"/>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atin typeface="Roboto" panose="02000000000000000000" pitchFamily="2" charset="0"/>
              </a:defRPr>
            </a:lvl1pPr>
          </a:lstStyle>
          <a:p>
            <a:pPr>
              <a:defRPr/>
            </a:pPr>
            <a:fld id="{F77307D6-11CC-4225-B826-FF1B877F2292}" type="datetimeFigureOut">
              <a:rPr lang="bg-BG"/>
              <a:pPr>
                <a:defRPr/>
              </a:pPr>
              <a:t>21.11.2018 г.</a:t>
            </a:fld>
            <a:endParaRPr lang="bg-BG" dirty="0"/>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bg-BG" noProof="0" smtClean="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smtClean="0"/>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atin typeface="Roboto" panose="02000000000000000000" pitchFamily="2" charset="0"/>
              </a:defRPr>
            </a:lvl1pPr>
          </a:lstStyle>
          <a:p>
            <a:pPr>
              <a:defRPr/>
            </a:pPr>
            <a:endParaRPr lang="bg-BG"/>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wrap="square" lIns="91440" tIns="45720" rIns="91440" bIns="45720" numCol="1" anchor="b" anchorCtr="0" compatLnSpc="1">
            <a:prstTxWarp prst="textNoShape">
              <a:avLst/>
            </a:prstTxWarp>
          </a:bodyPr>
          <a:lstStyle>
            <a:lvl1pPr algn="r">
              <a:defRPr sz="1200">
                <a:latin typeface="Roboto" panose="02000000000000000000" pitchFamily="2" charset="0"/>
              </a:defRPr>
            </a:lvl1pPr>
          </a:lstStyle>
          <a:p>
            <a:pPr>
              <a:defRPr/>
            </a:pPr>
            <a:fld id="{B03A86BA-DA49-4C2A-9262-41CBCCF7818C}" type="slidenum">
              <a:rPr lang="bg-BG" altLang="en-US"/>
              <a:pPr>
                <a:defRPr/>
              </a:pPr>
              <a:t>‹#›</a:t>
            </a:fld>
            <a:endParaRPr lang="bg-BG" altLang="en-US" dirty="0"/>
          </a:p>
        </p:txBody>
      </p:sp>
    </p:spTree>
    <p:extLst>
      <p:ext uri="{BB962C8B-B14F-4D97-AF65-F5344CB8AC3E}">
        <p14:creationId xmlns:p14="http://schemas.microsoft.com/office/powerpoint/2010/main" val="2034051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bg-BG" altLang="bg-BG"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F4B623-3978-4444-8DBC-4F311EBA45DC}" type="slidenum">
              <a:rPr lang="bg-BG" altLang="bg-BG" smtClean="0">
                <a:latin typeface="Roboto" panose="02000000000000000000" pitchFamily="2" charset="0"/>
              </a:rPr>
              <a:pPr/>
              <a:t>7</a:t>
            </a:fld>
            <a:endParaRPr lang="bg-BG" altLang="bg-BG" smtClean="0">
              <a:latin typeface="Roboto" panose="02000000000000000000" pitchFamily="2" charset="0"/>
            </a:endParaRPr>
          </a:p>
        </p:txBody>
      </p:sp>
    </p:spTree>
    <p:extLst>
      <p:ext uri="{BB962C8B-B14F-4D97-AF65-F5344CB8AC3E}">
        <p14:creationId xmlns:p14="http://schemas.microsoft.com/office/powerpoint/2010/main" val="1690050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bg-BG" altLang="bg-BG"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4A50A0-8993-4C04-9EC2-3C6B025C8719}" type="slidenum">
              <a:rPr lang="bg-BG" altLang="bg-BG" smtClean="0">
                <a:latin typeface="Roboto" panose="02000000000000000000" pitchFamily="2" charset="0"/>
              </a:rPr>
              <a:pPr/>
              <a:t>23</a:t>
            </a:fld>
            <a:endParaRPr lang="bg-BG" altLang="bg-BG" smtClean="0">
              <a:latin typeface="Roboto" panose="02000000000000000000" pitchFamily="2" charset="0"/>
            </a:endParaRPr>
          </a:p>
        </p:txBody>
      </p:sp>
    </p:spTree>
    <p:extLst>
      <p:ext uri="{BB962C8B-B14F-4D97-AF65-F5344CB8AC3E}">
        <p14:creationId xmlns:p14="http://schemas.microsoft.com/office/powerpoint/2010/main" val="4231472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bg-BG"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469A48-069D-47BA-AE39-6D111DAEB1B6}" type="slidenum">
              <a:rPr lang="bg-BG" altLang="bg-BG" smtClean="0">
                <a:latin typeface="Roboto" panose="02000000000000000000" pitchFamily="2" charset="0"/>
              </a:rPr>
              <a:pPr/>
              <a:t>61</a:t>
            </a:fld>
            <a:endParaRPr lang="bg-BG" altLang="bg-BG" smtClean="0">
              <a:latin typeface="Roboto" panose="02000000000000000000" pitchFamily="2" charset="0"/>
            </a:endParaRPr>
          </a:p>
        </p:txBody>
      </p:sp>
    </p:spTree>
    <p:extLst>
      <p:ext uri="{BB962C8B-B14F-4D97-AF65-F5344CB8AC3E}">
        <p14:creationId xmlns:p14="http://schemas.microsoft.com/office/powerpoint/2010/main" val="379905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564696D8-DA88-4FC1-BAA7-1DC0A469B8FD}"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C4647424-B36F-4A2F-A399-32D4AF66AA73}" type="slidenum">
              <a:rPr lang="en-GB" altLang="bg-BG"/>
              <a:pPr>
                <a:defRPr/>
              </a:pPr>
              <a:t>‹#›</a:t>
            </a:fld>
            <a:endParaRPr lang="en-GB" altLang="bg-BG" dirty="0"/>
          </a:p>
        </p:txBody>
      </p:sp>
    </p:spTree>
    <p:extLst>
      <p:ext uri="{BB962C8B-B14F-4D97-AF65-F5344CB8AC3E}">
        <p14:creationId xmlns:p14="http://schemas.microsoft.com/office/powerpoint/2010/main" val="4176106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EF62D89D-09BE-4D9C-A505-C753F2FA45CC}"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F7842E6D-3A2D-416F-99E7-29E98C3A9C32}" type="slidenum">
              <a:rPr lang="en-GB" altLang="bg-BG"/>
              <a:pPr>
                <a:defRPr/>
              </a:pPr>
              <a:t>‹#›</a:t>
            </a:fld>
            <a:endParaRPr lang="en-GB" altLang="bg-BG" dirty="0"/>
          </a:p>
        </p:txBody>
      </p:sp>
    </p:spTree>
    <p:extLst>
      <p:ext uri="{BB962C8B-B14F-4D97-AF65-F5344CB8AC3E}">
        <p14:creationId xmlns:p14="http://schemas.microsoft.com/office/powerpoint/2010/main" val="1739511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9F1B49CE-AF09-4791-851E-D93ECC9FAF67}"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FAEA6795-31EB-414C-9AD1-DD610813C1A2}" type="slidenum">
              <a:rPr lang="en-GB" altLang="bg-BG"/>
              <a:pPr>
                <a:defRPr/>
              </a:pPr>
              <a:t>‹#›</a:t>
            </a:fld>
            <a:endParaRPr lang="en-GB" altLang="bg-BG" dirty="0"/>
          </a:p>
        </p:txBody>
      </p:sp>
    </p:spTree>
    <p:extLst>
      <p:ext uri="{BB962C8B-B14F-4D97-AF65-F5344CB8AC3E}">
        <p14:creationId xmlns:p14="http://schemas.microsoft.com/office/powerpoint/2010/main" val="94414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EF41D273-D46C-469F-AA38-FF2D08091303}" type="datetimeFigureOut">
              <a:rPr lang="en-US"/>
              <a:pPr>
                <a:defRPr/>
              </a:pPr>
              <a:t>11/21/2018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71302AA-6235-4D94-81B1-5AB07162C628}" type="slidenum">
              <a:rPr lang="en-US" altLang="bg-BG"/>
              <a:pPr>
                <a:defRPr/>
              </a:pPr>
              <a:t>‹#›</a:t>
            </a:fld>
            <a:endParaRPr lang="en-US" altLang="bg-BG"/>
          </a:p>
        </p:txBody>
      </p:sp>
    </p:spTree>
    <p:extLst>
      <p:ext uri="{BB962C8B-B14F-4D97-AF65-F5344CB8AC3E}">
        <p14:creationId xmlns:p14="http://schemas.microsoft.com/office/powerpoint/2010/main" val="2385738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B8FC3692-477D-4205-BAEB-0BF9CEADEE3C}" type="datetimeFigureOut">
              <a:rPr lang="en-US"/>
              <a:pPr>
                <a:defRPr/>
              </a:pPr>
              <a:t>11/21/2018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59DA493-00C1-4F78-ACA9-F79D53A2281F}" type="slidenum">
              <a:rPr lang="en-US" altLang="bg-BG"/>
              <a:pPr>
                <a:defRPr/>
              </a:pPr>
              <a:t>‹#›</a:t>
            </a:fld>
            <a:endParaRPr lang="en-US" altLang="bg-BG"/>
          </a:p>
        </p:txBody>
      </p:sp>
    </p:spTree>
    <p:extLst>
      <p:ext uri="{BB962C8B-B14F-4D97-AF65-F5344CB8AC3E}">
        <p14:creationId xmlns:p14="http://schemas.microsoft.com/office/powerpoint/2010/main" val="2811566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F86DCDCB-F665-40D6-A32A-C6DE9F57693C}" type="datetimeFigureOut">
              <a:rPr lang="en-US"/>
              <a:pPr>
                <a:defRPr/>
              </a:pPr>
              <a:t>11/21/2018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59ADAC8-36D8-46DC-98F0-1217FFDFE93A}" type="slidenum">
              <a:rPr lang="en-US" altLang="bg-BG"/>
              <a:pPr>
                <a:defRPr/>
              </a:pPr>
              <a:t>‹#›</a:t>
            </a:fld>
            <a:endParaRPr lang="en-US" altLang="bg-BG"/>
          </a:p>
        </p:txBody>
      </p:sp>
    </p:spTree>
    <p:extLst>
      <p:ext uri="{BB962C8B-B14F-4D97-AF65-F5344CB8AC3E}">
        <p14:creationId xmlns:p14="http://schemas.microsoft.com/office/powerpoint/2010/main" val="2456641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A91D7234-6C10-4F59-8B33-0712C1404920}" type="datetimeFigureOut">
              <a:rPr lang="en-US"/>
              <a:pPr>
                <a:defRPr/>
              </a:pPr>
              <a:t>11/21/2018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AF0E875-EA7B-4273-A4CC-3556B3FA6D33}" type="slidenum">
              <a:rPr lang="en-US" altLang="bg-BG"/>
              <a:pPr>
                <a:defRPr/>
              </a:pPr>
              <a:t>‹#›</a:t>
            </a:fld>
            <a:endParaRPr lang="en-US" altLang="bg-BG"/>
          </a:p>
        </p:txBody>
      </p:sp>
    </p:spTree>
    <p:extLst>
      <p:ext uri="{BB962C8B-B14F-4D97-AF65-F5344CB8AC3E}">
        <p14:creationId xmlns:p14="http://schemas.microsoft.com/office/powerpoint/2010/main" val="4008768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C16271B5-2A46-47D7-85D8-45215140052A}" type="datetimeFigureOut">
              <a:rPr lang="en-US"/>
              <a:pPr>
                <a:defRPr/>
              </a:pPr>
              <a:t>11/21/2018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AD631C5C-5038-4937-A248-1867BD3F2A75}" type="slidenum">
              <a:rPr lang="en-US" altLang="bg-BG"/>
              <a:pPr>
                <a:defRPr/>
              </a:pPr>
              <a:t>‹#›</a:t>
            </a:fld>
            <a:endParaRPr lang="en-US" altLang="bg-BG"/>
          </a:p>
        </p:txBody>
      </p:sp>
    </p:spTree>
    <p:extLst>
      <p:ext uri="{BB962C8B-B14F-4D97-AF65-F5344CB8AC3E}">
        <p14:creationId xmlns:p14="http://schemas.microsoft.com/office/powerpoint/2010/main" val="88621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5898EF7F-7344-44CA-AE90-814631E111A5}" type="datetimeFigureOut">
              <a:rPr lang="en-US"/>
              <a:pPr>
                <a:defRPr/>
              </a:pPr>
              <a:t>11/21/2018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CBB593D6-87BA-4FE5-9807-B72E8011B1EF}" type="slidenum">
              <a:rPr lang="en-US" altLang="bg-BG"/>
              <a:pPr>
                <a:defRPr/>
              </a:pPr>
              <a:t>‹#›</a:t>
            </a:fld>
            <a:endParaRPr lang="en-US" altLang="bg-BG"/>
          </a:p>
        </p:txBody>
      </p:sp>
    </p:spTree>
    <p:extLst>
      <p:ext uri="{BB962C8B-B14F-4D97-AF65-F5344CB8AC3E}">
        <p14:creationId xmlns:p14="http://schemas.microsoft.com/office/powerpoint/2010/main" val="3510580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5750879B-F075-4088-9E24-D77261D7EC37}" type="datetimeFigureOut">
              <a:rPr lang="en-US"/>
              <a:pPr>
                <a:defRPr/>
              </a:pPr>
              <a:t>11/21/2018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F12D113F-24F9-48B9-8C3F-B7D4AF9B4C2D}" type="slidenum">
              <a:rPr lang="en-US" altLang="bg-BG"/>
              <a:pPr>
                <a:defRPr/>
              </a:pPr>
              <a:t>‹#›</a:t>
            </a:fld>
            <a:endParaRPr lang="en-US" altLang="bg-BG"/>
          </a:p>
        </p:txBody>
      </p:sp>
    </p:spTree>
    <p:extLst>
      <p:ext uri="{BB962C8B-B14F-4D97-AF65-F5344CB8AC3E}">
        <p14:creationId xmlns:p14="http://schemas.microsoft.com/office/powerpoint/2010/main" val="3871993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BB819269-ACE1-4749-AC50-AEDCE20A5B73}" type="datetimeFigureOut">
              <a:rPr lang="en-US"/>
              <a:pPr>
                <a:defRPr/>
              </a:pPr>
              <a:t>11/21/2018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CCA8D720-1781-48D0-9F75-A8A684CC5652}" type="slidenum">
              <a:rPr lang="en-US" altLang="bg-BG"/>
              <a:pPr>
                <a:defRPr/>
              </a:pPr>
              <a:t>‹#›</a:t>
            </a:fld>
            <a:endParaRPr lang="en-US" altLang="bg-BG"/>
          </a:p>
        </p:txBody>
      </p:sp>
    </p:spTree>
    <p:extLst>
      <p:ext uri="{BB962C8B-B14F-4D97-AF65-F5344CB8AC3E}">
        <p14:creationId xmlns:p14="http://schemas.microsoft.com/office/powerpoint/2010/main" val="208036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38794BE0-7197-4FE9-9C03-542A7814F78D}"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5EF512E4-873F-47F4-A3B5-1948DE4D86C7}" type="slidenum">
              <a:rPr lang="en-GB" altLang="bg-BG"/>
              <a:pPr>
                <a:defRPr/>
              </a:pPr>
              <a:t>‹#›</a:t>
            </a:fld>
            <a:endParaRPr lang="en-GB" altLang="bg-BG" dirty="0"/>
          </a:p>
        </p:txBody>
      </p:sp>
    </p:spTree>
    <p:extLst>
      <p:ext uri="{BB962C8B-B14F-4D97-AF65-F5344CB8AC3E}">
        <p14:creationId xmlns:p14="http://schemas.microsoft.com/office/powerpoint/2010/main" val="3578577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81D1B9AA-FE28-4D03-84D6-D57D895DEE6E}" type="datetimeFigureOut">
              <a:rPr lang="en-US"/>
              <a:pPr>
                <a:defRPr/>
              </a:pPr>
              <a:t>11/21/2018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10B02B4D-7741-4F67-AC04-3B695B77D0E9}" type="slidenum">
              <a:rPr lang="en-US" altLang="bg-BG"/>
              <a:pPr>
                <a:defRPr/>
              </a:pPr>
              <a:t>‹#›</a:t>
            </a:fld>
            <a:endParaRPr lang="en-US" altLang="bg-BG"/>
          </a:p>
        </p:txBody>
      </p:sp>
    </p:spTree>
    <p:extLst>
      <p:ext uri="{BB962C8B-B14F-4D97-AF65-F5344CB8AC3E}">
        <p14:creationId xmlns:p14="http://schemas.microsoft.com/office/powerpoint/2010/main" val="1525444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CC003C60-388E-4042-8C5A-CE7D41499A73}" type="datetimeFigureOut">
              <a:rPr lang="en-US"/>
              <a:pPr>
                <a:defRPr/>
              </a:pPr>
              <a:t>11/21/2018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650819C8-C40C-48C1-8545-BCBAB03B33CD}" type="slidenum">
              <a:rPr lang="en-US" altLang="bg-BG"/>
              <a:pPr>
                <a:defRPr/>
              </a:pPr>
              <a:t>‹#›</a:t>
            </a:fld>
            <a:endParaRPr lang="en-US" altLang="bg-BG"/>
          </a:p>
        </p:txBody>
      </p:sp>
    </p:spTree>
    <p:extLst>
      <p:ext uri="{BB962C8B-B14F-4D97-AF65-F5344CB8AC3E}">
        <p14:creationId xmlns:p14="http://schemas.microsoft.com/office/powerpoint/2010/main" val="196223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fld id="{7F349FB0-19FC-4443-B370-091077862E77}" type="datetimeFigureOut">
              <a:rPr lang="en-US"/>
              <a:pPr>
                <a:defRPr/>
              </a:pPr>
              <a:t>11/21/2018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itchFamily="34"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BCD6C427-2811-4713-ACD0-DC60C90075C0}" type="slidenum">
              <a:rPr lang="en-US" altLang="bg-BG"/>
              <a:pPr>
                <a:defRPr/>
              </a:pPr>
              <a:t>‹#›</a:t>
            </a:fld>
            <a:endParaRPr lang="en-US" altLang="bg-BG"/>
          </a:p>
        </p:txBody>
      </p:sp>
    </p:spTree>
    <p:extLst>
      <p:ext uri="{BB962C8B-B14F-4D97-AF65-F5344CB8AC3E}">
        <p14:creationId xmlns:p14="http://schemas.microsoft.com/office/powerpoint/2010/main" val="3233016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C28D3070-EF0B-440A-ADD5-434F54992D69}"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24F747D7-4A90-4AB1-8FB8-832E12DABAF4}" type="slidenum">
              <a:rPr lang="en-GB" altLang="bg-BG"/>
              <a:pPr>
                <a:defRPr/>
              </a:pPr>
              <a:t>‹#›</a:t>
            </a:fld>
            <a:endParaRPr lang="en-GB" altLang="bg-BG" dirty="0"/>
          </a:p>
        </p:txBody>
      </p:sp>
    </p:spTree>
    <p:extLst>
      <p:ext uri="{BB962C8B-B14F-4D97-AF65-F5344CB8AC3E}">
        <p14:creationId xmlns:p14="http://schemas.microsoft.com/office/powerpoint/2010/main" val="3225513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739FA24B-49B3-4443-881A-7AD7F06D1166}"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1BAF8D52-A2D3-4116-B76C-0074C1F607E7}" type="slidenum">
              <a:rPr lang="en-GB" altLang="bg-BG"/>
              <a:pPr>
                <a:defRPr/>
              </a:pPr>
              <a:t>‹#›</a:t>
            </a:fld>
            <a:endParaRPr lang="en-GB" altLang="bg-BG" dirty="0"/>
          </a:p>
        </p:txBody>
      </p:sp>
    </p:spTree>
    <p:extLst>
      <p:ext uri="{BB962C8B-B14F-4D97-AF65-F5344CB8AC3E}">
        <p14:creationId xmlns:p14="http://schemas.microsoft.com/office/powerpoint/2010/main" val="190272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EB1804CF-CF19-45BE-9A78-9508CF4529BC}"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4A21D1F1-FA28-4079-8474-9B9AF1C0A32E}" type="slidenum">
              <a:rPr lang="en-GB" altLang="bg-BG"/>
              <a:pPr>
                <a:defRPr/>
              </a:pPr>
              <a:t>‹#›</a:t>
            </a:fld>
            <a:endParaRPr lang="en-GB" altLang="bg-BG" dirty="0"/>
          </a:p>
        </p:txBody>
      </p:sp>
    </p:spTree>
    <p:extLst>
      <p:ext uri="{BB962C8B-B14F-4D97-AF65-F5344CB8AC3E}">
        <p14:creationId xmlns:p14="http://schemas.microsoft.com/office/powerpoint/2010/main" val="3310121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AD4A37EB-B687-4658-800D-A1583507ED24}"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3A227689-EE81-4FE4-9713-4D1F77A1D2F9}" type="slidenum">
              <a:rPr lang="en-GB" altLang="bg-BG"/>
              <a:pPr>
                <a:defRPr/>
              </a:pPr>
              <a:t>‹#›</a:t>
            </a:fld>
            <a:endParaRPr lang="en-GB" altLang="bg-BG" dirty="0"/>
          </a:p>
        </p:txBody>
      </p:sp>
    </p:spTree>
    <p:extLst>
      <p:ext uri="{BB962C8B-B14F-4D97-AF65-F5344CB8AC3E}">
        <p14:creationId xmlns:p14="http://schemas.microsoft.com/office/powerpoint/2010/main" val="2135749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D24DC0FC-533E-4F63-BB3F-FD4D0FDFE343}" type="datetimeFigureOut">
              <a:rPr lang="en-US"/>
              <a:pPr>
                <a:defRPr/>
              </a:pPr>
              <a:t>11/21/2018</a:t>
            </a:fld>
            <a:endParaRPr lang="en-GB"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E254873D-AD9B-4569-BAD6-BFD9A798ACA8}" type="slidenum">
              <a:rPr lang="en-GB" altLang="bg-BG"/>
              <a:pPr>
                <a:defRPr/>
              </a:pPr>
              <a:t>‹#›</a:t>
            </a:fld>
            <a:endParaRPr lang="en-GB" altLang="bg-BG" dirty="0"/>
          </a:p>
        </p:txBody>
      </p:sp>
    </p:spTree>
    <p:extLst>
      <p:ext uri="{BB962C8B-B14F-4D97-AF65-F5344CB8AC3E}">
        <p14:creationId xmlns:p14="http://schemas.microsoft.com/office/powerpoint/2010/main" val="3769070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88200AAD-65ED-4486-9887-17158D9C5B4D}" type="datetimeFigureOut">
              <a:rPr lang="en-US"/>
              <a:pPr>
                <a:defRPr/>
              </a:pPr>
              <a:t>11/21/2018</a:t>
            </a:fld>
            <a:endParaRPr lang="en-GB"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4C4AD266-996E-44A8-8117-AB7AB303C8DE}" type="slidenum">
              <a:rPr lang="en-GB" altLang="bg-BG"/>
              <a:pPr>
                <a:defRPr/>
              </a:pPr>
              <a:t>‹#›</a:t>
            </a:fld>
            <a:endParaRPr lang="en-GB" altLang="bg-BG" dirty="0"/>
          </a:p>
        </p:txBody>
      </p:sp>
    </p:spTree>
    <p:extLst>
      <p:ext uri="{BB962C8B-B14F-4D97-AF65-F5344CB8AC3E}">
        <p14:creationId xmlns:p14="http://schemas.microsoft.com/office/powerpoint/2010/main" val="390628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5091B09A-4F74-4968-865D-3839A93D3637}" type="datetimeFigureOut">
              <a:rPr lang="en-US"/>
              <a:pPr>
                <a:defRPr/>
              </a:pPr>
              <a:t>11/21/2018</a:t>
            </a:fld>
            <a:endParaRPr lang="en-GB"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31A65E06-1BCD-46FF-AE04-90490C77074B}" type="slidenum">
              <a:rPr lang="en-GB" altLang="bg-BG"/>
              <a:pPr>
                <a:defRPr/>
              </a:pPr>
              <a:t>‹#›</a:t>
            </a:fld>
            <a:endParaRPr lang="en-GB" altLang="bg-BG" dirty="0"/>
          </a:p>
        </p:txBody>
      </p:sp>
    </p:spTree>
    <p:extLst>
      <p:ext uri="{BB962C8B-B14F-4D97-AF65-F5344CB8AC3E}">
        <p14:creationId xmlns:p14="http://schemas.microsoft.com/office/powerpoint/2010/main" val="239373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9FFC660D-DF84-4665-9516-EA1E3FE66E62}"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E60DF9AE-BC7A-4CF6-A55D-0ED104C7983E}" type="slidenum">
              <a:rPr lang="en-GB" altLang="bg-BG"/>
              <a:pPr>
                <a:defRPr/>
              </a:pPr>
              <a:t>‹#›</a:t>
            </a:fld>
            <a:endParaRPr lang="en-GB" altLang="bg-BG" dirty="0"/>
          </a:p>
        </p:txBody>
      </p:sp>
    </p:spTree>
    <p:extLst>
      <p:ext uri="{BB962C8B-B14F-4D97-AF65-F5344CB8AC3E}">
        <p14:creationId xmlns:p14="http://schemas.microsoft.com/office/powerpoint/2010/main" val="4100514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731D30AE-8B34-4A19-BCD6-8D70FC218F17}"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8BBA73FA-6192-4F8A-B143-342460545A8D}" type="slidenum">
              <a:rPr lang="en-GB" altLang="bg-BG"/>
              <a:pPr>
                <a:defRPr/>
              </a:pPr>
              <a:t>‹#›</a:t>
            </a:fld>
            <a:endParaRPr lang="en-GB" altLang="bg-BG" dirty="0"/>
          </a:p>
        </p:txBody>
      </p:sp>
    </p:spTree>
    <p:extLst>
      <p:ext uri="{BB962C8B-B14F-4D97-AF65-F5344CB8AC3E}">
        <p14:creationId xmlns:p14="http://schemas.microsoft.com/office/powerpoint/2010/main" val="38033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8DC39DC1-5681-455D-9D37-37881B0F4746}"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86F8921E-97C2-4768-AB7B-F968099852C7}" type="slidenum">
              <a:rPr lang="en-GB" altLang="bg-BG"/>
              <a:pPr>
                <a:defRPr/>
              </a:pPr>
              <a:t>‹#›</a:t>
            </a:fld>
            <a:endParaRPr lang="en-GB" altLang="bg-BG" dirty="0"/>
          </a:p>
        </p:txBody>
      </p:sp>
    </p:spTree>
    <p:extLst>
      <p:ext uri="{BB962C8B-B14F-4D97-AF65-F5344CB8AC3E}">
        <p14:creationId xmlns:p14="http://schemas.microsoft.com/office/powerpoint/2010/main" val="1676878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702919B2-32B7-46C4-9EE8-5B5CD07D09AB}"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ECFF6016-694C-47F1-AB48-D25F18F376AD}" type="slidenum">
              <a:rPr lang="en-GB" altLang="bg-BG"/>
              <a:pPr>
                <a:defRPr/>
              </a:pPr>
              <a:t>‹#›</a:t>
            </a:fld>
            <a:endParaRPr lang="en-GB" altLang="bg-BG" dirty="0"/>
          </a:p>
        </p:txBody>
      </p:sp>
    </p:spTree>
    <p:extLst>
      <p:ext uri="{BB962C8B-B14F-4D97-AF65-F5344CB8AC3E}">
        <p14:creationId xmlns:p14="http://schemas.microsoft.com/office/powerpoint/2010/main" val="3161124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EE6A00C7-3B03-4684-B4A4-CB8C43A5ACF3}" type="datetimeFigureOut">
              <a:rPr lang="en-US"/>
              <a:pPr>
                <a:defRPr/>
              </a:pPr>
              <a:t>11/21/2018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41055D1C-9ADD-4AA4-B6FE-C7275BCC1FD1}" type="slidenum">
              <a:rPr lang="en-GB" altLang="bg-BG"/>
              <a:pPr>
                <a:defRPr/>
              </a:pPr>
              <a:t>‹#›</a:t>
            </a:fld>
            <a:endParaRPr lang="en-GB" altLang="bg-BG" dirty="0"/>
          </a:p>
        </p:txBody>
      </p:sp>
    </p:spTree>
    <p:extLst>
      <p:ext uri="{BB962C8B-B14F-4D97-AF65-F5344CB8AC3E}">
        <p14:creationId xmlns:p14="http://schemas.microsoft.com/office/powerpoint/2010/main" val="374014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B308545C-EF43-4370-856D-27BD66A8E536}"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ADB112E8-49F8-4B2E-A643-84BF5F0509A2}" type="slidenum">
              <a:rPr lang="en-GB" altLang="bg-BG"/>
              <a:pPr>
                <a:defRPr/>
              </a:pPr>
              <a:t>‹#›</a:t>
            </a:fld>
            <a:endParaRPr lang="en-GB" altLang="bg-BG" dirty="0"/>
          </a:p>
        </p:txBody>
      </p:sp>
    </p:spTree>
    <p:extLst>
      <p:ext uri="{BB962C8B-B14F-4D97-AF65-F5344CB8AC3E}">
        <p14:creationId xmlns:p14="http://schemas.microsoft.com/office/powerpoint/2010/main" val="576496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2741CA0F-5113-4906-9FFF-06B41BBF5601}" type="datetimeFigureOut">
              <a:rPr lang="en-US"/>
              <a:pPr>
                <a:defRPr/>
              </a:pPr>
              <a:t>11/21/2018</a:t>
            </a:fld>
            <a:endParaRPr lang="en-GB"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CD1896B7-8891-4FCE-A71E-CD4028760D76}" type="slidenum">
              <a:rPr lang="en-GB" altLang="bg-BG"/>
              <a:pPr>
                <a:defRPr/>
              </a:pPr>
              <a:t>‹#›</a:t>
            </a:fld>
            <a:endParaRPr lang="en-GB" altLang="bg-BG" dirty="0"/>
          </a:p>
        </p:txBody>
      </p:sp>
    </p:spTree>
    <p:extLst>
      <p:ext uri="{BB962C8B-B14F-4D97-AF65-F5344CB8AC3E}">
        <p14:creationId xmlns:p14="http://schemas.microsoft.com/office/powerpoint/2010/main" val="204158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744CAD81-0D4F-414E-ADF7-C2030083AE5C}" type="datetimeFigureOut">
              <a:rPr lang="en-US"/>
              <a:pPr>
                <a:defRPr/>
              </a:pPr>
              <a:t>11/21/2018</a:t>
            </a:fld>
            <a:endParaRPr lang="en-GB"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E9815F53-DFA0-49F5-8FB9-D187C02929F1}" type="slidenum">
              <a:rPr lang="en-GB" altLang="bg-BG"/>
              <a:pPr>
                <a:defRPr/>
              </a:pPr>
              <a:t>‹#›</a:t>
            </a:fld>
            <a:endParaRPr lang="en-GB" altLang="bg-BG" dirty="0"/>
          </a:p>
        </p:txBody>
      </p:sp>
    </p:spTree>
    <p:extLst>
      <p:ext uri="{BB962C8B-B14F-4D97-AF65-F5344CB8AC3E}">
        <p14:creationId xmlns:p14="http://schemas.microsoft.com/office/powerpoint/2010/main" val="262536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D90180FB-96E0-4ADC-9211-40A5865AF745}" type="datetimeFigureOut">
              <a:rPr lang="en-US"/>
              <a:pPr>
                <a:defRPr/>
              </a:pPr>
              <a:t>11/21/2018</a:t>
            </a:fld>
            <a:endParaRPr lang="en-GB"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1679C064-0C5D-4B3B-A78E-4D4F64974B7C}" type="slidenum">
              <a:rPr lang="en-GB" altLang="bg-BG"/>
              <a:pPr>
                <a:defRPr/>
              </a:pPr>
              <a:t>‹#›</a:t>
            </a:fld>
            <a:endParaRPr lang="en-GB" altLang="bg-BG" dirty="0"/>
          </a:p>
        </p:txBody>
      </p:sp>
    </p:spTree>
    <p:extLst>
      <p:ext uri="{BB962C8B-B14F-4D97-AF65-F5344CB8AC3E}">
        <p14:creationId xmlns:p14="http://schemas.microsoft.com/office/powerpoint/2010/main" val="3183114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3C352FD2-20B0-4931-BE13-2129872A3583}"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91270466-9FD8-4ED9-99DD-1A3B67E661B6}" type="slidenum">
              <a:rPr lang="en-GB" altLang="bg-BG"/>
              <a:pPr>
                <a:defRPr/>
              </a:pPr>
              <a:t>‹#›</a:t>
            </a:fld>
            <a:endParaRPr lang="en-GB" altLang="bg-BG" dirty="0"/>
          </a:p>
        </p:txBody>
      </p:sp>
    </p:spTree>
    <p:extLst>
      <p:ext uri="{BB962C8B-B14F-4D97-AF65-F5344CB8AC3E}">
        <p14:creationId xmlns:p14="http://schemas.microsoft.com/office/powerpoint/2010/main" val="402746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Roboto" panose="02000000000000000000" pitchFamily="2" charset="0"/>
              </a:defRPr>
            </a:lvl1pPr>
          </a:lstStyle>
          <a:p>
            <a:pPr>
              <a:defRPr/>
            </a:pPr>
            <a:fld id="{101CF66A-94E5-45CF-90FB-18198AAF6B60}" type="datetimeFigureOut">
              <a:rPr lang="en-US"/>
              <a:pPr>
                <a:defRPr/>
              </a:pPr>
              <a:t>11/21/2018</a:t>
            </a:fld>
            <a:endParaRPr lang="en-GB"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Roboto" panose="02000000000000000000" pitchFamily="2" charset="0"/>
              </a:defRPr>
            </a:lvl1pPr>
          </a:lstStyle>
          <a:p>
            <a:pPr>
              <a:defRPr/>
            </a:pPr>
            <a:endParaRPr lang="en-GB"/>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Roboto" panose="02000000000000000000" pitchFamily="2" charset="0"/>
              </a:defRPr>
            </a:lvl1pPr>
          </a:lstStyle>
          <a:p>
            <a:pPr>
              <a:defRPr/>
            </a:pPr>
            <a:fld id="{EA34A2A5-2EE8-47E7-A083-3AEEE40F87DC}" type="slidenum">
              <a:rPr lang="en-GB" altLang="bg-BG"/>
              <a:pPr>
                <a:defRPr/>
              </a:pPr>
              <a:t>‹#›</a:t>
            </a:fld>
            <a:endParaRPr lang="en-GB" altLang="bg-BG" dirty="0"/>
          </a:p>
        </p:txBody>
      </p:sp>
    </p:spTree>
    <p:extLst>
      <p:ext uri="{BB962C8B-B14F-4D97-AF65-F5344CB8AC3E}">
        <p14:creationId xmlns:p14="http://schemas.microsoft.com/office/powerpoint/2010/main" val="216172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763" y="22225"/>
            <a:ext cx="9142412"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flp.bg/fit15" TargetMode="External"/><Relationship Id="rId2" Type="http://schemas.openxmlformats.org/officeDocument/2006/relationships/hyperlink" Target="http://foreverliving.com/"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83.png"/><Relationship Id="rId21" Type="http://schemas.openxmlformats.org/officeDocument/2006/relationships/image" Target="../media/image101.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2" Type="http://schemas.openxmlformats.org/officeDocument/2006/relationships/slideLayout" Target="../slideLayouts/slideLayout2.xml"/><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video" Target="file:///\\Denitsa-hp\my_files\My%20Pictures\HiRes_PRODUCTS\Drinks\715_AloeVeraGel\Aloe%20Vera%20Gel%20Tetrapak%20-%20EU.psd" TargetMode="Externa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jpe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s>
</file>

<file path=ppt/slides/_rels/slide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p:cNvSpPr>
          <p:nvPr/>
        </p:nvSpPr>
        <p:spPr bwMode="auto">
          <a:xfrm>
            <a:off x="428625" y="792163"/>
            <a:ext cx="85328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Roboto" panose="02000000000000000000" pitchFamily="2" charset="0"/>
                <a:cs typeface="Arial Bold" panose="020B0704020202020204" pitchFamily="34" charset="0"/>
              </a:rPr>
              <a:t>АЛОЕ ВЕРА брошура</a:t>
            </a:r>
            <a:endParaRPr lang="en-GB" altLang="bg-BG" sz="2800" cap="small" dirty="0" smtClean="0">
              <a:solidFill>
                <a:schemeClr val="bg1"/>
              </a:solidFill>
              <a:latin typeface="Roboto" panose="02000000000000000000" pitchFamily="2" charset="0"/>
              <a:ea typeface="Roboto" panose="02000000000000000000" pitchFamily="2" charset="0"/>
              <a:cs typeface="Arial Bold" panose="020B0704020202020204" pitchFamily="34" charset="0"/>
            </a:endParaRPr>
          </a:p>
        </p:txBody>
      </p:sp>
      <p:pic>
        <p:nvPicPr>
          <p:cNvPr id="4" name="Picture 3"/>
          <p:cNvPicPr>
            <a:picLocks noChangeAspect="1"/>
          </p:cNvPicPr>
          <p:nvPr/>
        </p:nvPicPr>
        <p:blipFill>
          <a:blip r:embed="rId2"/>
          <a:stretch>
            <a:fillRect/>
          </a:stretch>
        </p:blipFill>
        <p:spPr>
          <a:xfrm>
            <a:off x="2843213" y="2349500"/>
            <a:ext cx="5083175" cy="3600450"/>
          </a:xfrm>
          <a:prstGeom prst="rect">
            <a:avLst/>
          </a:prstGeom>
          <a:effectLst>
            <a:outerShdw blurRad="63500" sx="101000" sy="101000" algn="ctr" rotWithShape="0">
              <a:prstClr val="black">
                <a:alpha val="25000"/>
              </a:prstClr>
            </a:outerShdw>
          </a:effectLst>
        </p:spPr>
      </p:pic>
      <p:pic>
        <p:nvPicPr>
          <p:cNvPr id="3" name="Picture 2"/>
          <p:cNvPicPr>
            <a:picLocks noChangeAspect="1"/>
          </p:cNvPicPr>
          <p:nvPr/>
        </p:nvPicPr>
        <p:blipFill rotWithShape="1">
          <a:blip r:embed="rId3"/>
          <a:srcRect l="66802"/>
          <a:stretch/>
        </p:blipFill>
        <p:spPr>
          <a:xfrm rot="20694299">
            <a:off x="1108075" y="2490788"/>
            <a:ext cx="1901825" cy="4062412"/>
          </a:xfrm>
          <a:prstGeom prst="rect">
            <a:avLst/>
          </a:prstGeom>
          <a:effectLst>
            <a:outerShdw blurRad="63500" sx="101000" sy="101000" algn="ctr" rotWithShape="0">
              <a:prstClr val="black">
                <a:alpha val="25000"/>
              </a:prstClr>
            </a:outerShdw>
          </a:effec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bwMode="auto">
          <a:xfrm>
            <a:off x="457200" y="2376488"/>
            <a:ext cx="6275388" cy="407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99.7% чист гел от вътрешността на листата на алое</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Богат източник на витамин С</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Добър източник на енергия</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Подпомага храносмилането и имунитета</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Без захар</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Допринася за усвояване на хранителните вещества</a:t>
            </a:r>
          </a:p>
          <a:p>
            <a:pPr eaLnBrk="1" hangingPunct="1">
              <a:spcBef>
                <a:spcPts val="300"/>
              </a:spcBef>
              <a:buClr>
                <a:srgbClr val="003419"/>
              </a:buClr>
            </a:pPr>
            <a:r>
              <a:rPr lang="ru-RU" altLang="bg-BG" sz="2000" smtClean="0">
                <a:latin typeface="Roboto" panose="02000000000000000000" pitchFamily="2" charset="0"/>
                <a:cs typeface="Arial" panose="020B0604020202020204" pitchFamily="34" charset="0"/>
              </a:rPr>
              <a:t>Без консерванти</a:t>
            </a:r>
            <a:endParaRPr lang="en-GB" altLang="bg-BG" sz="2000" smtClean="0">
              <a:latin typeface="Roboto" panose="02000000000000000000" pitchFamily="2" charset="0"/>
              <a:cs typeface="Arial" panose="020B0604020202020204" pitchFamily="34" charset="0"/>
            </a:endParaRPr>
          </a:p>
          <a:p>
            <a:pPr eaLnBrk="1" hangingPunct="1">
              <a:spcBef>
                <a:spcPts val="300"/>
              </a:spcBef>
              <a:buClr>
                <a:srgbClr val="003419"/>
              </a:buClr>
            </a:pPr>
            <a:r>
              <a:rPr lang="bg-BG" altLang="bg-BG" sz="2000" smtClean="0">
                <a:latin typeface="Roboto" panose="02000000000000000000" pitchFamily="2" charset="0"/>
                <a:cs typeface="Arial" panose="020B0604020202020204" pitchFamily="34" charset="0"/>
              </a:rPr>
              <a:t>Пийте</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по </a:t>
            </a:r>
            <a:r>
              <a:rPr lang="en-GB" altLang="bg-BG" sz="2000" smtClean="0">
                <a:latin typeface="Roboto" panose="02000000000000000000" pitchFamily="2" charset="0"/>
                <a:cs typeface="Arial" panose="020B0604020202020204" pitchFamily="34" charset="0"/>
              </a:rPr>
              <a:t>60-120</a:t>
            </a:r>
            <a:r>
              <a:rPr lang="bg-BG" altLang="bg-BG" sz="2000" smtClean="0">
                <a:latin typeface="Roboto" panose="02000000000000000000" pitchFamily="2" charset="0"/>
                <a:cs typeface="Arial" panose="020B0604020202020204" pitchFamily="34" charset="0"/>
              </a:rPr>
              <a:t> мл</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дневно като натурална напитка за здраве и жизненост</a:t>
            </a:r>
          </a:p>
        </p:txBody>
      </p:sp>
      <p:sp>
        <p:nvSpPr>
          <p:cNvPr id="50179" name="Title 1"/>
          <p:cNvSpPr txBox="1">
            <a:spLocks/>
          </p:cNvSpPr>
          <p:nvPr/>
        </p:nvSpPr>
        <p:spPr bwMode="auto">
          <a:xfrm>
            <a:off x="431800" y="792163"/>
            <a:ext cx="6130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Напитки</a:t>
            </a:r>
            <a:br>
              <a:rPr lang="bg-BG"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Гел от алое вера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1204" name="Picture 2"/>
          <p:cNvPicPr>
            <a:picLocks noChangeAspect="1"/>
          </p:cNvPicPr>
          <p:nvPr/>
        </p:nvPicPr>
        <p:blipFill>
          <a:blip r:embed="rId2">
            <a:extLst>
              <a:ext uri="{28A0092B-C50C-407E-A947-70E740481C1C}">
                <a14:useLocalDpi xmlns:a14="http://schemas.microsoft.com/office/drawing/2010/main" val="0"/>
              </a:ext>
            </a:extLst>
          </a:blip>
          <a:srcRect l="36351" t="8000" r="33200" b="12201"/>
          <a:stretch>
            <a:fillRect/>
          </a:stretch>
        </p:blipFill>
        <p:spPr bwMode="auto">
          <a:xfrm>
            <a:off x="6873875" y="1773238"/>
            <a:ext cx="17303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bwMode="auto">
          <a:xfrm>
            <a:off x="457200" y="2376488"/>
            <a:ext cx="6130925"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bg-BG" altLang="bg-BG" sz="2000" smtClean="0">
                <a:latin typeface="Roboto" panose="02000000000000000000" pitchFamily="2" charset="0"/>
                <a:cs typeface="Arial" panose="020B0604020202020204" pitchFamily="34" charset="0"/>
              </a:rPr>
              <a:t>Всички полезни свойства на гела от алое вера</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Уникална комбинация от стабилизиран гел от алое с глюкозамин сулфат, хондроитин сулфат и МСМ</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Допринася за поддържане на хрущялите и ставите здрави и подвижни</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Идеален за спортуващи и хора, които искат да запазят своята подвижност</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Използвайте ежедневно като натурална напитка за добро здраве и жизненост</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Пийте</a:t>
            </a:r>
            <a:r>
              <a:rPr lang="en-GB" altLang="bg-BG" sz="2000" smtClean="0">
                <a:latin typeface="Roboto" panose="02000000000000000000" pitchFamily="2" charset="0"/>
                <a:cs typeface="Arial" panose="020B0604020202020204" pitchFamily="34" charset="0"/>
              </a:rPr>
              <a:t> 60-120</a:t>
            </a:r>
            <a:r>
              <a:rPr lang="bg-BG" altLang="bg-BG" sz="2000" smtClean="0">
                <a:latin typeface="Roboto" panose="02000000000000000000" pitchFamily="2" charset="0"/>
                <a:cs typeface="Arial" panose="020B0604020202020204" pitchFamily="34" charset="0"/>
              </a:rPr>
              <a:t> мл</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дневно</a:t>
            </a:r>
            <a:endParaRPr lang="en-GB" altLang="bg-BG" sz="2000" smtClean="0">
              <a:latin typeface="Roboto" panose="02000000000000000000" pitchFamily="2" charset="0"/>
              <a:cs typeface="Arial" panose="020B0604020202020204" pitchFamily="34" charset="0"/>
            </a:endParaRPr>
          </a:p>
        </p:txBody>
      </p:sp>
      <p:sp>
        <p:nvSpPr>
          <p:cNvPr id="51203" name="Title 1"/>
          <p:cNvSpPr txBox="1">
            <a:spLocks/>
          </p:cNvSpPr>
          <p:nvPr/>
        </p:nvSpPr>
        <p:spPr bwMode="auto">
          <a:xfrm>
            <a:off x="442913" y="792163"/>
            <a:ext cx="61198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Напитки </a:t>
            </a:r>
            <a:br>
              <a:rPr lang="bg-BG"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Форевър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фрийдъм</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222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2689225"/>
            <a:ext cx="2517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bwMode="auto">
          <a:xfrm>
            <a:off x="457200" y="2376488"/>
            <a:ext cx="6491288" cy="414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9388" indent="-179388" eaLnBrk="1" hangingPunct="1">
              <a:spcBef>
                <a:spcPct val="0"/>
              </a:spcBef>
              <a:buClr>
                <a:srgbClr val="003419"/>
              </a:buClr>
            </a:pPr>
            <a:r>
              <a:rPr lang="ru-RU" altLang="bg-BG" sz="2000" smtClean="0">
                <a:latin typeface="Roboto" panose="02000000000000000000" pitchFamily="2" charset="0"/>
                <a:cs typeface="Arial" panose="020B0604020202020204" pitchFamily="34" charset="0"/>
              </a:rPr>
              <a:t>90.7% чист гел от вътрешността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на листата на алое вера</a:t>
            </a:r>
          </a:p>
          <a:p>
            <a:pPr marL="179388" indent="-179388" eaLnBrk="1" hangingPunct="1">
              <a:spcBef>
                <a:spcPct val="0"/>
              </a:spcBef>
              <a:buClr>
                <a:srgbClr val="003419"/>
              </a:buClr>
            </a:pPr>
            <a:r>
              <a:rPr lang="bg-BG" altLang="bg-BG" sz="2000" smtClean="0">
                <a:latin typeface="Roboto" panose="02000000000000000000" pitchFamily="2" charset="0"/>
                <a:cs typeface="Arial" panose="020B0604020202020204" pitchFamily="34" charset="0"/>
              </a:rPr>
              <a:t>Предлага аромата и допълнителните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качества на натурални плодови концентрати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от ябълка и червена боровинка</a:t>
            </a:r>
            <a:endParaRPr lang="en-GB" altLang="bg-BG" sz="2000" smtClean="0">
              <a:latin typeface="Roboto" panose="02000000000000000000" pitchFamily="2" charset="0"/>
              <a:cs typeface="Arial" panose="020B0604020202020204" pitchFamily="34" charset="0"/>
            </a:endParaRPr>
          </a:p>
          <a:p>
            <a:pPr marL="179388" indent="-179388" eaLnBrk="1" hangingPunct="1">
              <a:spcBef>
                <a:spcPct val="0"/>
              </a:spcBef>
              <a:buClr>
                <a:srgbClr val="003419"/>
              </a:buClr>
            </a:pPr>
            <a:r>
              <a:rPr lang="bg-BG" altLang="bg-BG" sz="2000" smtClean="0">
                <a:latin typeface="Roboto" panose="02000000000000000000" pitchFamily="2" charset="0"/>
                <a:cs typeface="Arial" panose="020B0604020202020204" pitchFamily="34" charset="0"/>
              </a:rPr>
              <a:t>Витамин С </a:t>
            </a:r>
            <a:r>
              <a:rPr lang="ru-RU" altLang="bg-BG" sz="2000" smtClean="0">
                <a:latin typeface="Roboto" panose="02000000000000000000" pitchFamily="2" charset="0"/>
                <a:cs typeface="Arial" panose="020B0604020202020204" pitchFamily="34" charset="0"/>
              </a:rPr>
              <a:t>допринася за защитата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на клетките от оксидативен стрес</a:t>
            </a:r>
            <a:endParaRPr lang="en-GB" altLang="bg-BG" sz="2000" smtClean="0">
              <a:latin typeface="Roboto" panose="02000000000000000000" pitchFamily="2" charset="0"/>
              <a:cs typeface="Arial" panose="020B0604020202020204" pitchFamily="34" charset="0"/>
            </a:endParaRPr>
          </a:p>
          <a:p>
            <a:pPr marL="179388" indent="-179388" eaLnBrk="1" hangingPunct="1">
              <a:spcBef>
                <a:spcPct val="0"/>
              </a:spcBef>
              <a:buClr>
                <a:srgbClr val="003419"/>
              </a:buClr>
            </a:pPr>
            <a:r>
              <a:rPr lang="ru-RU" altLang="bg-BG" sz="2000" smtClean="0">
                <a:latin typeface="Roboto" panose="02000000000000000000" pitchFamily="2" charset="0"/>
                <a:cs typeface="Arial" panose="020B0604020202020204" pitchFamily="34" charset="0"/>
              </a:rPr>
              <a:t>Червените боровинки подкрепят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здравето на пикочната система</a:t>
            </a:r>
          </a:p>
          <a:p>
            <a:pPr marL="179388" indent="-179388" eaLnBrk="1" hangingPunct="1">
              <a:spcBef>
                <a:spcPct val="0"/>
              </a:spcBef>
              <a:buClr>
                <a:srgbClr val="003419"/>
              </a:buClr>
            </a:pPr>
            <a:r>
              <a:rPr lang="ru-RU" altLang="bg-BG" sz="2000" smtClean="0">
                <a:latin typeface="Roboto" panose="02000000000000000000" pitchFamily="2" charset="0"/>
                <a:cs typeface="Arial" panose="020B0604020202020204" pitchFamily="34" charset="0"/>
              </a:rPr>
              <a:t>Без консерванти</a:t>
            </a:r>
          </a:p>
          <a:p>
            <a:pPr marL="179388" indent="-179388" eaLnBrk="1" hangingPunct="1">
              <a:spcBef>
                <a:spcPct val="0"/>
              </a:spcBef>
              <a:buClr>
                <a:srgbClr val="003419"/>
              </a:buClr>
            </a:pPr>
            <a:r>
              <a:rPr lang="ru-RU" altLang="bg-BG" sz="2000" smtClean="0">
                <a:latin typeface="Roboto" panose="02000000000000000000" pitchFamily="2" charset="0"/>
                <a:cs typeface="Arial" panose="020B0604020202020204" pitchFamily="34" charset="0"/>
              </a:rPr>
              <a:t>Подпомага храносмилането и имунната система</a:t>
            </a:r>
            <a:endParaRPr lang="en-GB" altLang="bg-BG" sz="2000" smtClean="0">
              <a:latin typeface="Roboto" panose="02000000000000000000" pitchFamily="2" charset="0"/>
              <a:cs typeface="Arial" panose="020B0604020202020204" pitchFamily="34" charset="0"/>
            </a:endParaRPr>
          </a:p>
          <a:p>
            <a:pPr marL="179388" indent="-179388" eaLnBrk="1" hangingPunct="1">
              <a:spcBef>
                <a:spcPct val="0"/>
              </a:spcBef>
              <a:buClr>
                <a:srgbClr val="003419"/>
              </a:buClr>
            </a:pPr>
            <a:r>
              <a:rPr lang="bg-BG" altLang="bg-BG" sz="2000" smtClean="0">
                <a:latin typeface="Roboto" panose="02000000000000000000" pitchFamily="2" charset="0"/>
                <a:cs typeface="Arial" panose="020B0604020202020204" pitchFamily="34" charset="0"/>
              </a:rPr>
              <a:t>Пийте</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по </a:t>
            </a:r>
            <a:r>
              <a:rPr lang="en-GB" altLang="bg-BG" sz="2000" smtClean="0">
                <a:latin typeface="Roboto" panose="02000000000000000000" pitchFamily="2" charset="0"/>
                <a:cs typeface="Arial" panose="020B0604020202020204" pitchFamily="34" charset="0"/>
              </a:rPr>
              <a:t>60-120</a:t>
            </a:r>
            <a:r>
              <a:rPr lang="bg-BG" altLang="bg-BG" sz="2000" smtClean="0">
                <a:latin typeface="Roboto" panose="02000000000000000000" pitchFamily="2" charset="0"/>
                <a:cs typeface="Arial" panose="020B0604020202020204" pitchFamily="34" charset="0"/>
              </a:rPr>
              <a:t> мл</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дневно като натурална напитка за добро здраве и жизненост</a:t>
            </a:r>
            <a:endParaRPr lang="en-GB" altLang="bg-BG" sz="2000" smtClean="0">
              <a:latin typeface="Roboto" panose="02000000000000000000" pitchFamily="2" charset="0"/>
              <a:cs typeface="Arial" panose="020B0604020202020204" pitchFamily="34" charset="0"/>
            </a:endParaRPr>
          </a:p>
        </p:txBody>
      </p:sp>
      <p:sp>
        <p:nvSpPr>
          <p:cNvPr id="52227" name="Title 1"/>
          <p:cNvSpPr txBox="1">
            <a:spLocks/>
          </p:cNvSpPr>
          <p:nvPr/>
        </p:nvSpPr>
        <p:spPr bwMode="auto">
          <a:xfrm>
            <a:off x="457200" y="792163"/>
            <a:ext cx="59864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Напитки </a:t>
            </a:r>
            <a:br>
              <a:rPr lang="bg-BG"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бери нектар</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32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5163" y="1916113"/>
            <a:ext cx="15890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bwMode="auto">
          <a:xfrm>
            <a:off x="457200" y="2376488"/>
            <a:ext cx="6172200" cy="3573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ru-RU" altLang="bg-BG" sz="2000" smtClean="0">
                <a:latin typeface="Roboto" panose="02000000000000000000" pitchFamily="2" charset="0"/>
                <a:cs typeface="Arial" panose="020B0604020202020204" pitchFamily="34" charset="0"/>
              </a:rPr>
              <a:t>84.5% чист гел от вътрешността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на листата на алое вера</a:t>
            </a:r>
          </a:p>
          <a:p>
            <a:pPr eaLnBrk="1" hangingPunct="1"/>
            <a:r>
              <a:rPr lang="ru-RU" altLang="bg-BG" sz="2000" smtClean="0">
                <a:latin typeface="Roboto" panose="02000000000000000000" pitchFamily="2" charset="0"/>
                <a:cs typeface="Arial" panose="020B0604020202020204" pitchFamily="34" charset="0"/>
              </a:rPr>
              <a:t>Приятен аромат на зрели праскови,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освежава и зарежда с жизненост</a:t>
            </a:r>
          </a:p>
          <a:p>
            <a:pPr eaLnBrk="1" hangingPunct="1"/>
            <a:r>
              <a:rPr lang="ru-RU" altLang="bg-BG" sz="2000" smtClean="0">
                <a:latin typeface="Roboto" panose="02000000000000000000" pitchFamily="2" charset="0"/>
                <a:cs typeface="Arial" panose="020B0604020202020204" pitchFamily="34" charset="0"/>
              </a:rPr>
              <a:t>Подпомага храносмилателната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и имунната система.</a:t>
            </a:r>
          </a:p>
          <a:p>
            <a:pPr eaLnBrk="1" hangingPunct="1"/>
            <a:r>
              <a:rPr lang="ru-RU" altLang="bg-BG" sz="2000" smtClean="0">
                <a:latin typeface="Roboto" panose="02000000000000000000" pitchFamily="2" charset="0"/>
                <a:cs typeface="Arial" panose="020B0604020202020204" pitchFamily="34" charset="0"/>
              </a:rPr>
              <a:t>С високо съдържание на витамин C, който допринася за нормалната функция на състоянието на кожата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Пийте</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по </a:t>
            </a:r>
            <a:r>
              <a:rPr lang="en-GB" altLang="bg-BG" sz="2000" smtClean="0">
                <a:latin typeface="Roboto" panose="02000000000000000000" pitchFamily="2" charset="0"/>
                <a:cs typeface="Arial" panose="020B0604020202020204" pitchFamily="34" charset="0"/>
              </a:rPr>
              <a:t>60-120</a:t>
            </a:r>
            <a:r>
              <a:rPr lang="bg-BG" altLang="bg-BG" sz="2000" smtClean="0">
                <a:latin typeface="Roboto" panose="02000000000000000000" pitchFamily="2" charset="0"/>
                <a:cs typeface="Arial" panose="020B0604020202020204" pitchFamily="34" charset="0"/>
              </a:rPr>
              <a:t> мл</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дневно като натурална напитка  за добро здраве и жизненост</a:t>
            </a:r>
            <a:endParaRPr lang="en-GB" altLang="bg-BG" sz="2000" smtClean="0">
              <a:latin typeface="Roboto" panose="02000000000000000000" pitchFamily="2" charset="0"/>
              <a:cs typeface="Arial" panose="020B0604020202020204" pitchFamily="34" charset="0"/>
            </a:endParaRPr>
          </a:p>
        </p:txBody>
      </p:sp>
      <p:sp>
        <p:nvSpPr>
          <p:cNvPr id="5325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smtClean="0">
                <a:solidFill>
                  <a:schemeClr val="bg1"/>
                </a:solidFill>
                <a:latin typeface="Roboto" panose="02000000000000000000" pitchFamily="2" charset="0"/>
                <a:ea typeface="+mj-ea"/>
                <a:cs typeface="Arial Bold" panose="020B0704020202020204" pitchFamily="34" charset="0"/>
              </a:rPr>
              <a:t>Напитки </a:t>
            </a:r>
            <a:br>
              <a:rPr lang="bg-BG" altLang="bg-BG" sz="3200" cap="small" dirty="0" smtClean="0">
                <a:solidFill>
                  <a:schemeClr val="bg1"/>
                </a:solidFill>
                <a:latin typeface="Roboto" panose="02000000000000000000" pitchFamily="2" charset="0"/>
                <a:ea typeface="+mj-ea"/>
                <a:cs typeface="Arial Bold" panose="020B0704020202020204" pitchFamily="34" charset="0"/>
              </a:rPr>
            </a:br>
            <a:r>
              <a:rPr lang="bg-BG" altLang="bg-BG" sz="3200" cap="small" dirty="0" smtClean="0">
                <a:solidFill>
                  <a:schemeClr val="bg1"/>
                </a:solidFill>
                <a:latin typeface="Roboto" panose="02000000000000000000" pitchFamily="2" charset="0"/>
                <a:ea typeface="+mj-ea"/>
                <a:cs typeface="Arial Bold" panose="020B0704020202020204" pitchFamily="34" charset="0"/>
              </a:rPr>
              <a:t>Форевър алое и праскови</a:t>
            </a:r>
            <a:endParaRPr lang="en-GB" altLang="bg-BG" sz="32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l="32150" t="8000" r="37399" b="6950"/>
          <a:stretch>
            <a:fillRect/>
          </a:stretch>
        </p:blipFill>
        <p:spPr bwMode="auto">
          <a:xfrm>
            <a:off x="6980238" y="1773238"/>
            <a:ext cx="1624012"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2"/>
          <p:cNvPicPr>
            <a:picLocks noChangeAspect="1"/>
          </p:cNvPicPr>
          <p:nvPr/>
        </p:nvPicPr>
        <p:blipFill>
          <a:blip r:embed="rId2">
            <a:extLst>
              <a:ext uri="{28A0092B-C50C-407E-A947-70E740481C1C}">
                <a14:useLocalDpi xmlns:a14="http://schemas.microsoft.com/office/drawing/2010/main" val="0"/>
              </a:ext>
            </a:extLst>
          </a:blip>
          <a:srcRect l="11212" t="-12442" r="13290" b="12442"/>
          <a:stretch>
            <a:fillRect/>
          </a:stretch>
        </p:blipFill>
        <p:spPr bwMode="auto">
          <a:xfrm>
            <a:off x="5410200" y="2205038"/>
            <a:ext cx="18034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530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6600" y="3770313"/>
            <a:ext cx="10334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3076575"/>
            <a:ext cx="77311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83563" y="3232150"/>
            <a:ext cx="900112"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1838" y="3290888"/>
            <a:ext cx="6953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7963" y="3903663"/>
            <a:ext cx="85725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02550" y="4243388"/>
            <a:ext cx="719138"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51688" y="4324350"/>
            <a:ext cx="7080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84788" y="4000500"/>
            <a:ext cx="8032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8" name="Content Placeholder 2"/>
          <p:cNvSpPr>
            <a:spLocks noGrp="1"/>
          </p:cNvSpPr>
          <p:nvPr>
            <p:ph idx="1"/>
          </p:nvPr>
        </p:nvSpPr>
        <p:spPr bwMode="auto">
          <a:xfrm>
            <a:off x="457200" y="2305050"/>
            <a:ext cx="4603750" cy="429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Доброто здраве започва с добро хранене</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Добавките на Форевър се произвеждат от най-качествени натурални съставки, отглеждани и добивани на подбрани места, което ги прави по-биологично усвоими за тялото</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Произведени са по най-съвременни технологии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Широка гама, покриваща всички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възрасти и потребности от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хранителни вещества</a:t>
            </a:r>
            <a:endParaRPr lang="en-GB" altLang="bg-BG" sz="2000" smtClean="0">
              <a:latin typeface="Roboto" panose="02000000000000000000" pitchFamily="2" charset="0"/>
              <a:cs typeface="Arial" panose="020B0604020202020204" pitchFamily="34" charset="0"/>
            </a:endParaRPr>
          </a:p>
        </p:txBody>
      </p:sp>
      <p:pic>
        <p:nvPicPr>
          <p:cNvPr id="55309"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97850" y="4332288"/>
            <a:ext cx="754063"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bwMode="auto">
          <a:xfrm>
            <a:off x="457200" y="2376488"/>
            <a:ext cx="5986463" cy="3932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ru-RU" altLang="bg-BG" sz="2000" smtClean="0">
                <a:latin typeface="Roboto" panose="02000000000000000000" pitchFamily="2" charset="0"/>
                <a:cs typeface="Arial" panose="020B0604020202020204" pitchFamily="34" charset="0"/>
              </a:rPr>
              <a:t>Комбинация от 55 хранителни съставки, сред които незаменими витамини и минерали.</a:t>
            </a:r>
          </a:p>
          <a:p>
            <a:pPr eaLnBrk="1" hangingPunct="1">
              <a:buClr>
                <a:srgbClr val="003419"/>
              </a:buClr>
            </a:pPr>
            <a:r>
              <a:rPr lang="ru-RU" altLang="bg-BG" sz="2000" smtClean="0">
                <a:latin typeface="Roboto" panose="02000000000000000000" pitchFamily="2" charset="0"/>
                <a:cs typeface="Arial" panose="020B0604020202020204" pitchFamily="34" charset="0"/>
              </a:rPr>
              <a:t>Революционна система за оптимално усвояване на нутриентите – патентован АОС комплекс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от алое и олигозахариди</a:t>
            </a:r>
          </a:p>
          <a:p>
            <a:pPr eaLnBrk="1" hangingPunct="1">
              <a:buClr>
                <a:srgbClr val="003419"/>
              </a:buClr>
            </a:pPr>
            <a:r>
              <a:rPr lang="ru-RU" altLang="bg-BG" sz="2000" smtClean="0">
                <a:latin typeface="Roboto" panose="02000000000000000000" pitchFamily="2" charset="0"/>
                <a:cs typeface="Arial" panose="020B0604020202020204" pitchFamily="34" charset="0"/>
              </a:rPr>
              <a:t>Идеално балансирано съдържание </a:t>
            </a:r>
            <a:br>
              <a:rPr lang="ru-RU" altLang="bg-BG" sz="2000" smtClean="0">
                <a:latin typeface="Roboto" panose="02000000000000000000" pitchFamily="2" charset="0"/>
                <a:cs typeface="Arial" panose="020B0604020202020204" pitchFamily="34" charset="0"/>
              </a:rPr>
            </a:br>
            <a:r>
              <a:rPr lang="ru-RU" altLang="bg-BG" sz="2000" smtClean="0">
                <a:latin typeface="Roboto" panose="02000000000000000000" pitchFamily="2" charset="0"/>
                <a:cs typeface="Arial" panose="020B0604020202020204" pitchFamily="34" charset="0"/>
              </a:rPr>
              <a:t>за максимален ефект</a:t>
            </a:r>
          </a:p>
          <a:p>
            <a:pPr eaLnBrk="1" hangingPunct="1">
              <a:buClr>
                <a:srgbClr val="003419"/>
              </a:buClr>
            </a:pPr>
            <a:r>
              <a:rPr lang="ru-RU" altLang="bg-BG" sz="2000" smtClean="0">
                <a:latin typeface="Roboto" panose="02000000000000000000" pitchFamily="2" charset="0"/>
                <a:cs typeface="Arial" panose="020B0604020202020204" pitchFamily="34" charset="0"/>
              </a:rPr>
              <a:t>Оптимални количества фитонутриенти и биофлавоноиди от плодове и зеленчуци</a:t>
            </a:r>
          </a:p>
          <a:p>
            <a:pPr eaLnBrk="1" hangingPunct="1">
              <a:buClr>
                <a:srgbClr val="003419"/>
              </a:buClr>
            </a:pPr>
            <a:r>
              <a:rPr lang="bg-BG" altLang="bg-BG" sz="2000" smtClean="0">
                <a:latin typeface="Roboto" panose="02000000000000000000" pitchFamily="2" charset="0"/>
                <a:cs typeface="Arial" panose="020B0604020202020204" pitchFamily="34" charset="0"/>
              </a:rPr>
              <a:t>По две таблетки дневно</a:t>
            </a:r>
            <a:endParaRPr lang="en-GB" altLang="bg-BG" sz="2000" smtClean="0">
              <a:latin typeface="Roboto" panose="02000000000000000000" pitchFamily="2" charset="0"/>
              <a:cs typeface="Arial" panose="020B0604020202020204" pitchFamily="34" charset="0"/>
            </a:endParaRPr>
          </a:p>
        </p:txBody>
      </p:sp>
      <p:sp>
        <p:nvSpPr>
          <p:cNvPr id="552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Форевър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дейли</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632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824163"/>
            <a:ext cx="181927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bwMode="auto">
          <a:xfrm>
            <a:off x="457200" y="2376488"/>
            <a:ext cx="5986463"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ru-RU" altLang="bg-BG" sz="2000" smtClean="0">
                <a:latin typeface="Roboto" panose="02000000000000000000" pitchFamily="2" charset="0"/>
                <a:cs typeface="Arial" panose="020B0604020202020204" pitchFamily="34" charset="0"/>
              </a:rPr>
              <a:t>Идеално съотношение между омега-3 мастните киселини за оптимален ефект</a:t>
            </a:r>
          </a:p>
          <a:p>
            <a:pPr eaLnBrk="1" hangingPunct="1">
              <a:buClr>
                <a:srgbClr val="003419"/>
              </a:buClr>
            </a:pPr>
            <a:r>
              <a:rPr lang="ru-RU" altLang="bg-BG" sz="2000" smtClean="0">
                <a:latin typeface="Roboto" panose="02000000000000000000" pitchFamily="2" charset="0"/>
                <a:cs typeface="Arial" panose="020B0604020202020204" pitchFamily="34" charset="0"/>
              </a:rPr>
              <a:t>Чист източник на ЕПА и ДХА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Омега</a:t>
            </a:r>
            <a:r>
              <a:rPr lang="en-GB" altLang="bg-BG" sz="2000" smtClean="0">
                <a:latin typeface="Roboto" panose="02000000000000000000" pitchFamily="2" charset="0"/>
                <a:cs typeface="Arial" panose="020B0604020202020204" pitchFamily="34" charset="0"/>
              </a:rPr>
              <a:t>-3 </a:t>
            </a:r>
            <a:r>
              <a:rPr lang="bg-BG" altLang="bg-BG" sz="2000" smtClean="0">
                <a:latin typeface="Roboto" panose="02000000000000000000" pitchFamily="2" charset="0"/>
                <a:cs typeface="Arial" panose="020B0604020202020204" pitchFamily="34" charset="0"/>
              </a:rPr>
              <a:t>допринасят за здравето на сърцето </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Подпомагат здравето на очите, мозъка, ставите и нервната система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Спомага за по-добра концентрация и умения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за усвояване на наученото при децата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Две гел-капсули три пъти дневно с храна</a:t>
            </a:r>
            <a:endParaRPr lang="en-GB" altLang="bg-BG" sz="2000" smtClean="0">
              <a:latin typeface="Roboto" panose="02000000000000000000" pitchFamily="2" charset="0"/>
              <a:cs typeface="Arial" panose="020B0604020202020204" pitchFamily="34" charset="0"/>
            </a:endParaRPr>
          </a:p>
        </p:txBody>
      </p:sp>
      <p:sp>
        <p:nvSpPr>
          <p:cNvPr id="552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Арктическо море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734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6400" y="2508250"/>
            <a:ext cx="197802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txBox="1">
            <a:spLocks/>
          </p:cNvSpPr>
          <p:nvPr/>
        </p:nvSpPr>
        <p:spPr bwMode="auto">
          <a:xfrm>
            <a:off x="457200" y="2376488"/>
            <a:ext cx="6202363"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Човешкият организъм не произвежда витамин С и трябва да си го набавя чрез храна, напитки и хранителни добавки</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Съдържа овесени трици, които подпомагат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по-качественото усвояване на витамин С</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Силен антиоксидант, участващ в системата, </a:t>
            </a:r>
            <a:br>
              <a:rPr lang="bg-BG" altLang="bg-BG" sz="2000">
                <a:latin typeface="Roboto" panose="02000000000000000000" pitchFamily="2" charset="0"/>
                <a:cs typeface="Arial" panose="020B0604020202020204" pitchFamily="34" charset="0"/>
              </a:rPr>
            </a:br>
            <a:r>
              <a:rPr lang="bg-BG" altLang="bg-BG" sz="2000">
                <a:latin typeface="Roboto" panose="02000000000000000000" pitchFamily="2" charset="0"/>
                <a:cs typeface="Arial" panose="020B0604020202020204" pitchFamily="34" charset="0"/>
              </a:rPr>
              <a:t>която защитава организма от свободни радикали</a:t>
            </a:r>
            <a:endParaRPr lang="en-GB" altLang="bg-BG" sz="2000">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Поддържа здрава дихателната система</a:t>
            </a: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Подкрепя кожата и ставите</a:t>
            </a:r>
            <a:endParaRPr lang="en-GB" altLang="bg-BG" sz="2000">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Сдъвквайте по една таблетка три пъти дневно</a:t>
            </a:r>
            <a:endParaRPr lang="en-GB" altLang="bg-BG" sz="2000">
              <a:latin typeface="Roboto" panose="02000000000000000000" pitchFamily="2" charset="0"/>
              <a:cs typeface="Arial" panose="020B0604020202020204" pitchFamily="34" charset="0"/>
            </a:endParaRPr>
          </a:p>
        </p:txBody>
      </p:sp>
      <p:sp>
        <p:nvSpPr>
          <p:cNvPr id="5632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err="1" smtClean="0">
                <a:solidFill>
                  <a:schemeClr val="bg1"/>
                </a:solidFill>
                <a:latin typeface="Roboto" panose="02000000000000000000" pitchFamily="2" charset="0"/>
                <a:ea typeface="+mj-ea"/>
                <a:cs typeface="Arial Bold" panose="020B0704020202020204" pitchFamily="34" charset="0"/>
              </a:rPr>
              <a:t>Абсорбент</a:t>
            </a:r>
            <a:r>
              <a:rPr lang="bg-BG" altLang="bg-BG" sz="2800" cap="small" dirty="0" smtClean="0">
                <a:solidFill>
                  <a:schemeClr val="bg1"/>
                </a:solidFill>
                <a:latin typeface="Roboto" panose="02000000000000000000" pitchFamily="2" charset="0"/>
                <a:ea typeface="+mj-ea"/>
                <a:cs typeface="Arial Bold" panose="020B0704020202020204" pitchFamily="34" charset="0"/>
              </a:rPr>
              <a:t>-С</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837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94500" y="2581275"/>
            <a:ext cx="1703388"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txBox="1">
            <a:spLocks/>
          </p:cNvSpPr>
          <p:nvPr/>
        </p:nvSpPr>
        <p:spPr bwMode="auto">
          <a:xfrm>
            <a:off x="457200" y="2435225"/>
            <a:ext cx="61309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Два силни антиоксиданта</a:t>
            </a:r>
            <a:r>
              <a:rPr lang="en-US" altLang="bg-BG" sz="2000">
                <a:solidFill>
                  <a:srgbClr val="000000"/>
                </a:solidFill>
                <a:latin typeface="Roboto" panose="02000000000000000000" pitchFamily="2" charset="0"/>
                <a:cs typeface="Arial" panose="020B0604020202020204" pitchFamily="34" charset="0"/>
              </a:rPr>
              <a:t> </a:t>
            </a:r>
            <a:r>
              <a:rPr lang="bg-BG" altLang="bg-BG" sz="2000">
                <a:solidFill>
                  <a:srgbClr val="000000"/>
                </a:solidFill>
                <a:latin typeface="Roboto" panose="02000000000000000000" pitchFamily="2" charset="0"/>
                <a:cs typeface="Arial" panose="020B0604020202020204" pitchFamily="34" charset="0"/>
              </a:rPr>
              <a:t>в капсули без аромат, които подкрепят доброто здраве и спомагат за понижаване на холестерола</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Допринася за преобразуване на мазнините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в енергия и защитава тялото от свободни радикали</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Поддържа здрава дихателната система</a:t>
            </a:r>
            <a:endParaRPr lang="en-GB" altLang="bg-BG" sz="2000">
              <a:latin typeface="Roboto" panose="02000000000000000000" pitchFamily="2" charset="0"/>
              <a:cs typeface="Arial" panose="020B0604020202020204" pitchFamily="34" charset="0"/>
            </a:endParaRPr>
          </a:p>
          <a:p>
            <a:pPr eaLnBrk="1" hangingPunct="1">
              <a:spcBef>
                <a:spcPct val="20000"/>
              </a:spcBef>
              <a:buFont typeface="Arial" panose="020B0604020202020204" pitchFamily="34" charset="0"/>
              <a:buChar char="•"/>
            </a:pPr>
            <a:r>
              <a:rPr lang="bg-BG" altLang="bg-BG" sz="2000">
                <a:latin typeface="Roboto" panose="02000000000000000000" pitchFamily="2" charset="0"/>
                <a:cs typeface="Arial" panose="020B0604020202020204" pitchFamily="34" charset="0"/>
              </a:rPr>
              <a:t>Съдържа алисин </a:t>
            </a:r>
            <a:r>
              <a:rPr lang="en-GB" altLang="bg-BG" sz="2000">
                <a:latin typeface="Roboto" panose="02000000000000000000" pitchFamily="2" charset="0"/>
                <a:cs typeface="Arial" panose="020B0604020202020204" pitchFamily="34" charset="0"/>
              </a:rPr>
              <a:t>– </a:t>
            </a:r>
            <a:r>
              <a:rPr lang="bg-BG" altLang="bg-BG" sz="2000">
                <a:latin typeface="Roboto" panose="02000000000000000000" pitchFamily="2" charset="0"/>
                <a:cs typeface="Arial" panose="020B0604020202020204" pitchFamily="34" charset="0"/>
              </a:rPr>
              <a:t>мощен антибактериален агент, който прониква в кръвообращението, червата и кожата</a:t>
            </a:r>
          </a:p>
          <a:p>
            <a:pPr eaLnBrk="1" hangingPunct="1">
              <a:spcBef>
                <a:spcPct val="20000"/>
              </a:spcBef>
              <a:buFont typeface="Arial" panose="020B0604020202020204" pitchFamily="34" charset="0"/>
              <a:buChar char="•"/>
            </a:pPr>
            <a:r>
              <a:rPr lang="bg-BG" altLang="bg-BG" sz="2000">
                <a:latin typeface="Roboto" panose="02000000000000000000" pitchFamily="2" charset="0"/>
                <a:cs typeface="Arial" panose="020B0604020202020204" pitchFamily="34" charset="0"/>
              </a:rPr>
              <a:t>Приемайте по една гел капсула с хранене</a:t>
            </a:r>
            <a:endParaRPr lang="en-GB" altLang="bg-BG" sz="2000">
              <a:latin typeface="Roboto" panose="02000000000000000000" pitchFamily="2" charset="0"/>
              <a:cs typeface="Arial" panose="020B0604020202020204" pitchFamily="34" charset="0"/>
            </a:endParaRPr>
          </a:p>
        </p:txBody>
      </p:sp>
      <p:sp>
        <p:nvSpPr>
          <p:cNvPr id="57347" name="Title 1"/>
          <p:cNvSpPr txBox="1">
            <a:spLocks/>
          </p:cNvSpPr>
          <p:nvPr/>
        </p:nvSpPr>
        <p:spPr bwMode="auto">
          <a:xfrm>
            <a:off x="444500" y="792163"/>
            <a:ext cx="59769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Чесън и мащерка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5939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8625" y="2997200"/>
            <a:ext cx="1687513"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p:cNvSpPr>
          <p:nvPr/>
        </p:nvSpPr>
        <p:spPr bwMode="auto">
          <a:xfrm>
            <a:off x="457200" y="765175"/>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cs typeface="Arial Bold" panose="020B0704020202020204" pitchFamily="34" charset="0"/>
              </a:rPr>
              <a:t>Нашите продукти</a:t>
            </a:r>
            <a:endParaRPr lang="en-GB" altLang="bg-BG" sz="2800" cap="small" dirty="0" smtClean="0">
              <a:solidFill>
                <a:schemeClr val="bg1"/>
              </a:solidFill>
              <a:latin typeface="Roboto" panose="02000000000000000000" pitchFamily="2" charset="0"/>
              <a:cs typeface="Arial Bold" panose="020B0704020202020204" pitchFamily="34" charset="0"/>
            </a:endParaRPr>
          </a:p>
        </p:txBody>
      </p:sp>
      <p:sp>
        <p:nvSpPr>
          <p:cNvPr id="40963" name="Content Placeholder 2"/>
          <p:cNvSpPr>
            <a:spLocks noGrp="1"/>
          </p:cNvSpPr>
          <p:nvPr>
            <p:ph idx="1"/>
          </p:nvPr>
        </p:nvSpPr>
        <p:spPr bwMode="auto">
          <a:xfrm>
            <a:off x="428625" y="2709863"/>
            <a:ext cx="3063875" cy="321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Употребявате ли продуктите?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Употребявате ли пет и повече продукта? Кои са те?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Какви са впечатленията ви?</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Кой е любимият ви продукт?</a:t>
            </a:r>
            <a:endParaRPr lang="en-GB" altLang="bg-BG" sz="2000" smtClean="0">
              <a:latin typeface="Roboto" panose="02000000000000000000" pitchFamily="2" charset="0"/>
              <a:cs typeface="Arial" panose="020B0604020202020204" pitchFamily="34" charset="0"/>
            </a:endParaRPr>
          </a:p>
        </p:txBody>
      </p:sp>
      <p:pic>
        <p:nvPicPr>
          <p:cNvPr id="40964" name="Picture 1"/>
          <p:cNvPicPr>
            <a:picLocks noChangeAspect="1"/>
          </p:cNvPicPr>
          <p:nvPr/>
        </p:nvPicPr>
        <p:blipFill>
          <a:blip r:embed="rId2">
            <a:extLst>
              <a:ext uri="{28A0092B-C50C-407E-A947-70E740481C1C}">
                <a14:useLocalDpi xmlns:a14="http://schemas.microsoft.com/office/drawing/2010/main" val="0"/>
              </a:ext>
            </a:extLst>
          </a:blip>
          <a:srcRect l="400" t="803" r="29912" b="18481"/>
          <a:stretch>
            <a:fillRect/>
          </a:stretch>
        </p:blipFill>
        <p:spPr bwMode="auto">
          <a:xfrm>
            <a:off x="4221163" y="2387600"/>
            <a:ext cx="492283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2"/>
          <p:cNvSpPr txBox="1">
            <a:spLocks/>
          </p:cNvSpPr>
          <p:nvPr/>
        </p:nvSpPr>
        <p:spPr bwMode="auto">
          <a:xfrm>
            <a:off x="457200" y="2376488"/>
            <a:ext cx="54102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Мулти-витамини и мулти-минерали,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които осигуряват полезните съставки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на зелените храни в две таблетки дневно</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Съчетава зелен ечемик, стръкове млада пшеница, люцерна и лют червен пипер за подпомагане на кръвообращението и обмяната на веществата</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Мощен антиоксидант</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По една таблетка два пъти дневно</a:t>
            </a:r>
            <a:endParaRPr lang="en-GB" altLang="bg-BG" sz="2000">
              <a:latin typeface="Roboto" panose="02000000000000000000" pitchFamily="2" charset="0"/>
              <a:cs typeface="Arial" panose="020B0604020202020204" pitchFamily="34" charset="0"/>
            </a:endParaRPr>
          </a:p>
        </p:txBody>
      </p:sp>
      <p:sp>
        <p:nvSpPr>
          <p:cNvPr id="58371" name="Title 1"/>
          <p:cNvSpPr txBox="1">
            <a:spLocks/>
          </p:cNvSpPr>
          <p:nvPr/>
        </p:nvSpPr>
        <p:spPr bwMode="auto">
          <a:xfrm>
            <a:off x="450850" y="806450"/>
            <a:ext cx="76612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Зелени поля</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604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59575" y="2905125"/>
            <a:ext cx="168751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txBox="1">
            <a:spLocks/>
          </p:cNvSpPr>
          <p:nvPr/>
        </p:nvSpPr>
        <p:spPr bwMode="auto">
          <a:xfrm>
            <a:off x="539750" y="2276475"/>
            <a:ext cx="57610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Лициум плюс е източник на мощни антиоксиданти, биофлавоноиди и други полезни фитонутриенти</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Лициумът, известен и като годжи бери, расте в Китай и от векове се ползва като натурален лек</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Съчетан с флавоноиден екстракт</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от сладък корен</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Подобрява цвета на кожата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и здравето на очите</a:t>
            </a:r>
            <a:endParaRPr lang="en-GB"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Подхранва черния дроб и бъбреците</a:t>
            </a:r>
            <a:endParaRPr lang="en-GB" altLang="bg-BG" sz="2000">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По една таблетка три пъти дневно</a:t>
            </a:r>
            <a:endParaRPr lang="en-GB" altLang="bg-BG" sz="2000">
              <a:latin typeface="Roboto" panose="02000000000000000000" pitchFamily="2" charset="0"/>
              <a:cs typeface="Arial" panose="020B0604020202020204" pitchFamily="34" charset="0"/>
            </a:endParaRPr>
          </a:p>
        </p:txBody>
      </p:sp>
      <p:sp>
        <p:nvSpPr>
          <p:cNvPr id="60419" name="Title 1"/>
          <p:cNvSpPr txBox="1">
            <a:spLocks/>
          </p:cNvSpPr>
          <p:nvPr/>
        </p:nvSpPr>
        <p:spPr bwMode="auto">
          <a:xfrm>
            <a:off x="457200" y="8048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err="1">
                <a:solidFill>
                  <a:schemeClr val="bg1"/>
                </a:solidFill>
                <a:latin typeface="Roboto" panose="02000000000000000000" pitchFamily="2" charset="0"/>
                <a:ea typeface="+mj-ea"/>
                <a:cs typeface="Arial Bold" panose="020B0704020202020204" pitchFamily="34" charset="0"/>
              </a:rPr>
              <a:t>Лициум</a:t>
            </a:r>
            <a:r>
              <a:rPr lang="bg-BG" altLang="bg-BG" sz="2800" cap="small" dirty="0">
                <a:solidFill>
                  <a:schemeClr val="bg1"/>
                </a:solidFill>
                <a:latin typeface="Roboto" panose="02000000000000000000" pitchFamily="2" charset="0"/>
                <a:ea typeface="+mj-ea"/>
                <a:cs typeface="Arial Bold" panose="020B0704020202020204" pitchFamily="34" charset="0"/>
              </a:rPr>
              <a:t> плюс</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6144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4338" y="2924175"/>
            <a:ext cx="176371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txBox="1">
            <a:spLocks/>
          </p:cNvSpPr>
          <p:nvPr/>
        </p:nvSpPr>
        <p:spPr bwMode="auto">
          <a:xfrm>
            <a:off x="434975" y="2349500"/>
            <a:ext cx="55054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ru-RU" altLang="bg-BG">
                <a:solidFill>
                  <a:srgbClr val="000000"/>
                </a:solidFill>
                <a:latin typeface="Roboto" panose="02000000000000000000" pitchFamily="2" charset="0"/>
                <a:cs typeface="Arial" panose="020B0604020202020204" pitchFamily="34" charset="0"/>
              </a:rPr>
              <a:t>5 г от аминокиселината L-аргинин в една доза</a:t>
            </a:r>
          </a:p>
          <a:p>
            <a:pPr eaLnBrk="1" hangingPunct="1">
              <a:spcBef>
                <a:spcPct val="20000"/>
              </a:spcBef>
              <a:buClr>
                <a:srgbClr val="003419"/>
              </a:buClr>
              <a:buFont typeface="Arial" panose="020B0604020202020204" pitchFamily="34" charset="0"/>
              <a:buChar char="•"/>
            </a:pPr>
            <a:r>
              <a:rPr lang="ru-RU" altLang="bg-BG">
                <a:solidFill>
                  <a:srgbClr val="000000"/>
                </a:solidFill>
                <a:latin typeface="Roboto" panose="02000000000000000000" pitchFamily="2" charset="0"/>
                <a:cs typeface="Arial" panose="020B0604020202020204" pitchFamily="34" charset="0"/>
              </a:rPr>
              <a:t>Наричат </a:t>
            </a:r>
            <a:r>
              <a:rPr lang="cs-CZ" altLang="bg-BG">
                <a:solidFill>
                  <a:srgbClr val="000000"/>
                </a:solidFill>
                <a:latin typeface="Roboto" panose="02000000000000000000" pitchFamily="2" charset="0"/>
                <a:cs typeface="Arial" panose="020B0604020202020204" pitchFamily="34" charset="0"/>
              </a:rPr>
              <a:t>L</a:t>
            </a:r>
            <a:r>
              <a:rPr lang="bg-BG" altLang="bg-BG">
                <a:solidFill>
                  <a:srgbClr val="000000"/>
                </a:solidFill>
                <a:latin typeface="Roboto" panose="02000000000000000000" pitchFamily="2" charset="0"/>
                <a:cs typeface="Arial" panose="020B0604020202020204" pitchFamily="34" charset="0"/>
              </a:rPr>
              <a:t>-аргинина „чудодейна молекула“, защото д</a:t>
            </a:r>
            <a:r>
              <a:rPr lang="ru-RU" altLang="bg-BG">
                <a:solidFill>
                  <a:srgbClr val="000000"/>
                </a:solidFill>
                <a:latin typeface="Roboto" panose="02000000000000000000" pitchFamily="2" charset="0"/>
                <a:cs typeface="Arial" panose="020B0604020202020204" pitchFamily="34" charset="0"/>
              </a:rPr>
              <a:t>опринася за производството на азотен оксид, който подобрява кръвообращението</a:t>
            </a:r>
          </a:p>
          <a:p>
            <a:pPr eaLnBrk="1" hangingPunct="1">
              <a:spcBef>
                <a:spcPct val="20000"/>
              </a:spcBef>
              <a:buClr>
                <a:srgbClr val="003419"/>
              </a:buClr>
              <a:buFont typeface="Arial" panose="020B0604020202020204" pitchFamily="34" charset="0"/>
              <a:buChar char="•"/>
            </a:pPr>
            <a:r>
              <a:rPr lang="ru-RU" altLang="bg-BG">
                <a:solidFill>
                  <a:srgbClr val="000000"/>
                </a:solidFill>
                <a:latin typeface="Roboto" panose="02000000000000000000" pitchFamily="2" charset="0"/>
                <a:cs typeface="Arial" panose="020B0604020202020204" pitchFamily="34" charset="0"/>
              </a:rPr>
              <a:t>Дава енергия, регулира кръвното налягане, подкрепя органите, имунитета, мускулите, костите, тъканите и храносмилането</a:t>
            </a:r>
          </a:p>
          <a:p>
            <a:pPr eaLnBrk="1" hangingPunct="1">
              <a:spcBef>
                <a:spcPct val="20000"/>
              </a:spcBef>
              <a:buClr>
                <a:srgbClr val="003419"/>
              </a:buClr>
              <a:buFont typeface="Arial" panose="020B0604020202020204" pitchFamily="34" charset="0"/>
              <a:buChar char="•"/>
            </a:pPr>
            <a:r>
              <a:rPr lang="ru-RU" altLang="bg-BG">
                <a:latin typeface="Roboto" panose="02000000000000000000" pitchFamily="2" charset="0"/>
                <a:cs typeface="Arial" panose="020B0604020202020204" pitchFamily="34" charset="0"/>
              </a:rPr>
              <a:t>Плюс катализиращ комплекс от витамини и патентован плодов микс, богат на антиоксиданти</a:t>
            </a:r>
          </a:p>
          <a:p>
            <a:pPr eaLnBrk="1" hangingPunct="1">
              <a:spcBef>
                <a:spcPct val="20000"/>
              </a:spcBef>
              <a:buClr>
                <a:srgbClr val="003419"/>
              </a:buClr>
              <a:buFont typeface="Arial" panose="020B0604020202020204" pitchFamily="34" charset="0"/>
              <a:buChar char="•"/>
            </a:pPr>
            <a:r>
              <a:rPr lang="ru-RU" altLang="bg-BG">
                <a:latin typeface="Roboto" panose="02000000000000000000" pitchFamily="2" charset="0"/>
                <a:cs typeface="Arial" panose="020B0604020202020204" pitchFamily="34" charset="0"/>
              </a:rPr>
              <a:t>По една мерителна лъжица в чаша вода </a:t>
            </a:r>
            <a:br>
              <a:rPr lang="ru-RU" altLang="bg-BG">
                <a:latin typeface="Roboto" panose="02000000000000000000" pitchFamily="2" charset="0"/>
                <a:cs typeface="Arial" panose="020B0604020202020204" pitchFamily="34" charset="0"/>
              </a:rPr>
            </a:br>
            <a:r>
              <a:rPr lang="ru-RU" altLang="bg-BG">
                <a:latin typeface="Roboto" panose="02000000000000000000" pitchFamily="2" charset="0"/>
                <a:cs typeface="Arial" panose="020B0604020202020204" pitchFamily="34" charset="0"/>
              </a:rPr>
              <a:t>или гел от алое вера</a:t>
            </a:r>
            <a:endParaRPr lang="en-GB" altLang="bg-BG">
              <a:latin typeface="Roboto" panose="02000000000000000000" pitchFamily="2"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err="1" smtClean="0">
                <a:solidFill>
                  <a:schemeClr val="bg1"/>
                </a:solidFill>
                <a:latin typeface="Roboto" panose="02000000000000000000" pitchFamily="2" charset="0"/>
                <a:ea typeface="+mj-ea"/>
                <a:cs typeface="Arial Bold" panose="020B0704020202020204" pitchFamily="34" charset="0"/>
              </a:rPr>
              <a:t>Арги</a:t>
            </a:r>
            <a:r>
              <a:rPr lang="bg-BG" altLang="bg-BG" sz="2800" cap="small" dirty="0" smtClean="0">
                <a:solidFill>
                  <a:schemeClr val="bg1"/>
                </a:solidFill>
                <a:latin typeface="Roboto" panose="02000000000000000000" pitchFamily="2" charset="0"/>
                <a:ea typeface="+mj-ea"/>
                <a:cs typeface="Arial Bold" panose="020B0704020202020204" pitchFamily="34" charset="0"/>
              </a:rPr>
              <a:t>+</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62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2636838"/>
            <a:ext cx="2784475"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txBox="1">
            <a:spLocks/>
          </p:cNvSpPr>
          <p:nvPr/>
        </p:nvSpPr>
        <p:spPr bwMode="auto">
          <a:xfrm>
            <a:off x="457200" y="2636838"/>
            <a:ext cx="62023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79388" indent="-179388" eaLnBrk="1" hangingPunct="1">
              <a:spcBef>
                <a:spcPct val="20000"/>
              </a:spcBef>
              <a:buClr>
                <a:srgbClr val="003419"/>
              </a:buClr>
              <a:buFont typeface="Arial" panose="020B0604020202020204" pitchFamily="34" charset="0"/>
              <a:buChar char="•"/>
              <a:defRPr/>
            </a:pPr>
            <a:r>
              <a:rPr lang="ru-RU" altLang="bg-BG" dirty="0" smtClean="0">
                <a:solidFill>
                  <a:srgbClr val="000000"/>
                </a:solidFill>
                <a:latin typeface="Roboto" panose="02000000000000000000" pitchFamily="2" charset="0"/>
                <a:cs typeface="Arial" panose="020B0604020202020204" pitchFamily="34" charset="0"/>
              </a:rPr>
              <a:t>Минералите трябва да се набавят с храната, </a:t>
            </a:r>
            <a:br>
              <a:rPr lang="ru-RU" altLang="bg-BG" dirty="0" smtClean="0">
                <a:solidFill>
                  <a:srgbClr val="000000"/>
                </a:solidFill>
                <a:latin typeface="Roboto" panose="02000000000000000000" pitchFamily="2" charset="0"/>
                <a:cs typeface="Arial" panose="020B0604020202020204" pitchFamily="34" charset="0"/>
              </a:rPr>
            </a:br>
            <a:r>
              <a:rPr lang="ru-RU" altLang="bg-BG" dirty="0" smtClean="0">
                <a:solidFill>
                  <a:srgbClr val="000000"/>
                </a:solidFill>
                <a:latin typeface="Roboto" panose="02000000000000000000" pitchFamily="2" charset="0"/>
                <a:cs typeface="Arial" panose="020B0604020202020204" pitchFamily="34" charset="0"/>
              </a:rPr>
              <a:t>но тя е все по-бедна на тези незаменими елементи</a:t>
            </a:r>
          </a:p>
          <a:p>
            <a:pPr marL="179388" indent="-179388" eaLnBrk="1" hangingPunct="1">
              <a:spcBef>
                <a:spcPct val="20000"/>
              </a:spcBef>
              <a:buClr>
                <a:srgbClr val="003419"/>
              </a:buClr>
              <a:buFont typeface="Arial" panose="020B0604020202020204" pitchFamily="34" charset="0"/>
              <a:buChar char="•"/>
              <a:defRPr/>
            </a:pPr>
            <a:r>
              <a:rPr lang="ru-RU" altLang="bg-BG" dirty="0" smtClean="0">
                <a:solidFill>
                  <a:srgbClr val="000000"/>
                </a:solidFill>
                <a:latin typeface="Roboto" panose="02000000000000000000" pitchFamily="2" charset="0"/>
                <a:cs typeface="Arial" panose="020B0604020202020204" pitchFamily="34" charset="0"/>
              </a:rPr>
              <a:t>Важни са за човешкия организъм – регулират баланса </a:t>
            </a:r>
            <a:br>
              <a:rPr lang="ru-RU" altLang="bg-BG" dirty="0" smtClean="0">
                <a:solidFill>
                  <a:srgbClr val="000000"/>
                </a:solidFill>
                <a:latin typeface="Roboto" panose="02000000000000000000" pitchFamily="2" charset="0"/>
                <a:cs typeface="Arial" panose="020B0604020202020204" pitchFamily="34" charset="0"/>
              </a:rPr>
            </a:br>
            <a:r>
              <a:rPr lang="ru-RU" altLang="bg-BG" dirty="0" smtClean="0">
                <a:solidFill>
                  <a:srgbClr val="000000"/>
                </a:solidFill>
                <a:latin typeface="Roboto" panose="02000000000000000000" pitchFamily="2" charset="0"/>
                <a:cs typeface="Arial" panose="020B0604020202020204" pitchFamily="34" charset="0"/>
              </a:rPr>
              <a:t>на течностите, изграждат костите и зъбите, активират гените и хормоните и участват в много процеси в тялото</a:t>
            </a:r>
          </a:p>
          <a:p>
            <a:pPr marL="179388" indent="-179388" eaLnBrk="1" hangingPunct="1">
              <a:spcBef>
                <a:spcPct val="20000"/>
              </a:spcBef>
              <a:buClr>
                <a:srgbClr val="003419"/>
              </a:buClr>
              <a:buFont typeface="Arial" panose="020B0604020202020204" pitchFamily="34" charset="0"/>
              <a:buChar char="•"/>
              <a:defRPr/>
            </a:pPr>
            <a:r>
              <a:rPr lang="ru-RU" altLang="bg-BG" dirty="0" smtClean="0">
                <a:solidFill>
                  <a:srgbClr val="000000"/>
                </a:solidFill>
                <a:latin typeface="Roboto" panose="02000000000000000000" pitchFamily="2" charset="0"/>
                <a:cs typeface="Arial" panose="020B0604020202020204" pitchFamily="34" charset="0"/>
              </a:rPr>
              <a:t>Оптимално усвоими хелатни форми </a:t>
            </a:r>
            <a:br>
              <a:rPr lang="ru-RU" altLang="bg-BG" dirty="0" smtClean="0">
                <a:solidFill>
                  <a:srgbClr val="000000"/>
                </a:solidFill>
                <a:latin typeface="Roboto" panose="02000000000000000000" pitchFamily="2" charset="0"/>
                <a:cs typeface="Arial" panose="020B0604020202020204" pitchFamily="34" charset="0"/>
              </a:rPr>
            </a:br>
            <a:r>
              <a:rPr lang="ru-RU" altLang="bg-BG" dirty="0" smtClean="0">
                <a:solidFill>
                  <a:srgbClr val="000000"/>
                </a:solidFill>
                <a:latin typeface="Roboto" panose="02000000000000000000" pitchFamily="2" charset="0"/>
                <a:cs typeface="Arial" panose="020B0604020202020204" pitchFamily="34" charset="0"/>
              </a:rPr>
              <a:t>в естествена утайка от морското дъно</a:t>
            </a:r>
          </a:p>
          <a:p>
            <a:pPr marL="179388" indent="-179388" eaLnBrk="1" hangingPunct="1">
              <a:spcBef>
                <a:spcPct val="20000"/>
              </a:spcBef>
              <a:buClr>
                <a:srgbClr val="003419"/>
              </a:buClr>
              <a:buFont typeface="Arial" panose="020B0604020202020204" pitchFamily="34" charset="0"/>
              <a:buChar char="•"/>
              <a:defRPr/>
            </a:pPr>
            <a:r>
              <a:rPr lang="ru-RU" altLang="bg-BG" dirty="0" smtClean="0">
                <a:solidFill>
                  <a:srgbClr val="000000"/>
                </a:solidFill>
                <a:latin typeface="Roboto" panose="02000000000000000000" pitchFamily="2" charset="0"/>
                <a:cs typeface="Arial" panose="020B0604020202020204" pitchFamily="34" charset="0"/>
              </a:rPr>
              <a:t>Перфектно балансирани макро- и микроелементи </a:t>
            </a:r>
            <a:br>
              <a:rPr lang="ru-RU" altLang="bg-BG" dirty="0" smtClean="0">
                <a:solidFill>
                  <a:srgbClr val="000000"/>
                </a:solidFill>
                <a:latin typeface="Roboto" panose="02000000000000000000" pitchFamily="2" charset="0"/>
                <a:cs typeface="Arial" panose="020B0604020202020204" pitchFamily="34" charset="0"/>
              </a:rPr>
            </a:br>
            <a:r>
              <a:rPr lang="ru-RU" altLang="bg-BG" dirty="0" smtClean="0">
                <a:solidFill>
                  <a:srgbClr val="000000"/>
                </a:solidFill>
                <a:latin typeface="Roboto" panose="02000000000000000000" pitchFamily="2" charset="0"/>
                <a:cs typeface="Arial" panose="020B0604020202020204" pitchFamily="34" charset="0"/>
              </a:rPr>
              <a:t>във всяка таблетка</a:t>
            </a:r>
          </a:p>
          <a:p>
            <a:pPr marL="179388" indent="-179388" eaLnBrk="1" hangingPunct="1">
              <a:spcBef>
                <a:spcPct val="20000"/>
              </a:spcBef>
              <a:buClr>
                <a:srgbClr val="003419"/>
              </a:buClr>
              <a:buFont typeface="Arial" panose="020B0604020202020204" pitchFamily="34" charset="0"/>
              <a:buChar char="•"/>
              <a:defRPr/>
            </a:pPr>
            <a:r>
              <a:rPr lang="ru-RU" altLang="bg-BG" dirty="0" smtClean="0">
                <a:solidFill>
                  <a:srgbClr val="000000"/>
                </a:solidFill>
                <a:latin typeface="Roboto" panose="02000000000000000000" pitchFamily="2" charset="0"/>
                <a:cs typeface="Arial" panose="020B0604020202020204" pitchFamily="34" charset="0"/>
              </a:rPr>
              <a:t>По една таблетка два пъти дневно</a:t>
            </a:r>
          </a:p>
          <a:p>
            <a:pPr eaLnBrk="1" hangingPunct="1">
              <a:spcBef>
                <a:spcPct val="20000"/>
              </a:spcBef>
              <a:buClr>
                <a:srgbClr val="003419"/>
              </a:buClr>
              <a:buFont typeface="Arial" panose="020B0604020202020204" pitchFamily="34" charset="0"/>
              <a:buChar char="•"/>
              <a:defRPr/>
            </a:pPr>
            <a:endParaRPr lang="en-GB" altLang="bg-BG" sz="2000" dirty="0" smtClean="0">
              <a:latin typeface="Roboto Condensed" panose="02000000000000000000" pitchFamily="2"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err="1" smtClean="0">
                <a:solidFill>
                  <a:schemeClr val="bg1"/>
                </a:solidFill>
                <a:latin typeface="Roboto" panose="02000000000000000000" pitchFamily="2" charset="0"/>
                <a:ea typeface="+mj-ea"/>
                <a:cs typeface="Arial Bold" panose="020B0704020202020204" pitchFamily="34" charset="0"/>
              </a:rPr>
              <a:t>Нейчър</a:t>
            </a:r>
            <a:r>
              <a:rPr lang="bg-BG" altLang="bg-BG" sz="2800" cap="small" dirty="0" smtClean="0">
                <a:solidFill>
                  <a:schemeClr val="bg1"/>
                </a:solidFill>
                <a:latin typeface="Roboto" panose="02000000000000000000" pitchFamily="2" charset="0"/>
                <a:ea typeface="+mj-ea"/>
                <a:cs typeface="Arial Bold" panose="020B0704020202020204" pitchFamily="34" charset="0"/>
              </a:rPr>
              <a:t>-мин</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6349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2508250"/>
            <a:ext cx="1890712"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txBox="1">
            <a:spLocks/>
          </p:cNvSpPr>
          <p:nvPr/>
        </p:nvSpPr>
        <p:spPr bwMode="auto">
          <a:xfrm>
            <a:off x="457200" y="2636838"/>
            <a:ext cx="58435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Натурална комбинация от антиоксидантни плодове, билки, витамини и минерали за жизнеността на жените </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Подкрепя здравето на пикочната система</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Допринася за добро състояние на репродуктивните органи</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Осигурява нутриенти за хормонален баланс</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Подпомага защитата от свободни радикали</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По две таблетки два пъти дневно</a:t>
            </a:r>
            <a:endParaRPr lang="en-GB" altLang="bg-BG" sz="2000">
              <a:latin typeface="Roboto" panose="02000000000000000000" pitchFamily="2"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err="1" smtClean="0">
                <a:solidFill>
                  <a:schemeClr val="bg1"/>
                </a:solidFill>
                <a:latin typeface="Roboto" panose="02000000000000000000" pitchFamily="2" charset="0"/>
                <a:ea typeface="+mj-ea"/>
                <a:cs typeface="Arial Bold" panose="020B0704020202020204" pitchFamily="34" charset="0"/>
              </a:rPr>
              <a:t>Вит♀лайз</a:t>
            </a:r>
            <a:r>
              <a:rPr lang="bg-BG" altLang="bg-BG" sz="2800" cap="small" dirty="0" smtClean="0">
                <a:solidFill>
                  <a:schemeClr val="bg1"/>
                </a:solidFill>
                <a:latin typeface="Roboto" panose="02000000000000000000" pitchFamily="2" charset="0"/>
                <a:ea typeface="+mj-ea"/>
                <a:cs typeface="Arial Bold" panose="020B0704020202020204" pitchFamily="34" charset="0"/>
              </a:rPr>
              <a:t> за нея</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6554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936875"/>
            <a:ext cx="1724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txBox="1">
            <a:spLocks/>
          </p:cNvSpPr>
          <p:nvPr/>
        </p:nvSpPr>
        <p:spPr bwMode="auto">
          <a:xfrm>
            <a:off x="457200" y="2349500"/>
            <a:ext cx="613092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Патентована комбинация от съставки за мъжко здраве, които трудно се набавят чрез храната в нужните количества и съотношение</a:t>
            </a: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Оптимален баланс за цялостна подкрепа на простатата</a:t>
            </a:r>
          </a:p>
          <a:p>
            <a:pPr eaLnBrk="1" hangingPunct="1">
              <a:spcBef>
                <a:spcPct val="20000"/>
              </a:spcBef>
              <a:buClr>
                <a:srgbClr val="003419"/>
              </a:buClr>
              <a:buFont typeface="Arial" panose="020B0604020202020204" pitchFamily="34" charset="0"/>
              <a:buChar char="•"/>
            </a:pPr>
            <a:r>
              <a:rPr lang="ru-RU" altLang="bg-BG" sz="2000">
                <a:solidFill>
                  <a:srgbClr val="000000"/>
                </a:solidFill>
                <a:latin typeface="Roboto" panose="02000000000000000000" pitchFamily="2" charset="0"/>
                <a:cs typeface="Arial" panose="020B0604020202020204" pitchFamily="34" charset="0"/>
              </a:rPr>
              <a:t>Съчетана със здравословно хранене и достатъчно движение, предлага природно решение за поддържане на жизнеността на мъжа</a:t>
            </a:r>
            <a:endParaRPr lang="bg-BG" altLang="bg-BG" sz="2000">
              <a:solidFill>
                <a:srgbClr val="000000"/>
              </a:solidFill>
              <a:latin typeface="Roboto" panose="02000000000000000000" pitchFamily="2"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Доставя полифеноли, равняващи се на цял нар</a:t>
            </a:r>
          </a:p>
          <a:p>
            <a:pPr eaLnBrk="1" hangingPunct="1">
              <a:spcBef>
                <a:spcPct val="20000"/>
              </a:spcBef>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По две гел капсули дневно като хранителна добавка</a:t>
            </a: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Хранителни добавки</a:t>
            </a:r>
            <a:r>
              <a:rPr lang="en-GB" altLang="bg-BG" sz="2800" cap="small" dirty="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err="1" smtClean="0">
                <a:solidFill>
                  <a:schemeClr val="bg1"/>
                </a:solidFill>
                <a:latin typeface="Roboto" panose="02000000000000000000" pitchFamily="2" charset="0"/>
                <a:ea typeface="+mj-ea"/>
                <a:cs typeface="Arial Bold" panose="020B0704020202020204" pitchFamily="34" charset="0"/>
              </a:rPr>
              <a:t>Вит♂лайз</a:t>
            </a:r>
            <a:r>
              <a:rPr lang="bg-BG" altLang="bg-BG" sz="2800" cap="small" dirty="0" smtClean="0">
                <a:solidFill>
                  <a:schemeClr val="bg1"/>
                </a:solidFill>
                <a:latin typeface="Roboto" panose="02000000000000000000" pitchFamily="2" charset="0"/>
                <a:ea typeface="+mj-ea"/>
                <a:cs typeface="Arial Bold" panose="020B0704020202020204" pitchFamily="34" charset="0"/>
              </a:rPr>
              <a:t> за него</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6656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0850" y="2959100"/>
            <a:ext cx="165417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bwMode="auto">
          <a:xfrm>
            <a:off x="457200" y="2592388"/>
            <a:ext cx="4835525"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Форевър предлага 100% натурални пчелно млечице, прашец, мед и прополис от най-високо качество</a:t>
            </a:r>
          </a:p>
          <a:p>
            <a:pPr eaLnBrk="1" hangingPunct="1">
              <a:buClr>
                <a:srgbClr val="003419"/>
              </a:buClr>
            </a:pPr>
            <a:r>
              <a:rPr lang="bg-BG" altLang="bg-BG" sz="2000" smtClean="0">
                <a:latin typeface="Roboto" panose="02000000000000000000" pitchFamily="2" charset="0"/>
                <a:cs typeface="Arial" panose="020B0604020202020204" pitchFamily="34" charset="0"/>
              </a:rPr>
              <a:t>Добиват се в чиста среда без химични замърсители като пестициди и хербициди</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Всички наши продукти от кошера</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са натурални и богати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на хранителни вещества</a:t>
            </a:r>
            <a:endParaRPr lang="en-GB" altLang="bg-BG" sz="2000" smtClean="0">
              <a:latin typeface="Roboto" panose="02000000000000000000" pitchFamily="2" charset="0"/>
              <a:cs typeface="Arial" panose="020B0604020202020204" pitchFamily="34" charset="0"/>
            </a:endParaRPr>
          </a:p>
        </p:txBody>
      </p:sp>
      <p:sp>
        <p:nvSpPr>
          <p:cNvPr id="6144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Пчелни продукти</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675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7788" y="2141538"/>
            <a:ext cx="2176462"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3860800"/>
            <a:ext cx="1066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2038" y="4076700"/>
            <a:ext cx="10937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3375" y="4076700"/>
            <a:ext cx="108267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bwMode="auto">
          <a:xfrm>
            <a:off x="457200" y="2663825"/>
            <a:ext cx="6130925" cy="4221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5000-годишна история </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Прополисът е лепкава смола, събирана от пчелите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за поддържане на кошерите чисти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en-GB" altLang="bg-BG" sz="1800" smtClean="0">
                <a:latin typeface="Roboto" panose="02000000000000000000" pitchFamily="2" charset="0"/>
                <a:cs typeface="Arial" panose="020B0604020202020204" pitchFamily="34" charset="0"/>
              </a:rPr>
              <a:t>100% </a:t>
            </a:r>
            <a:r>
              <a:rPr lang="bg-BG" altLang="bg-BG" sz="1800" smtClean="0">
                <a:latin typeface="Roboto" panose="02000000000000000000" pitchFamily="2" charset="0"/>
                <a:cs typeface="Arial" panose="020B0604020202020204" pitchFamily="34" charset="0"/>
              </a:rPr>
              <a:t>натурален, без консерванти и оцветители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Съставки, богати на витамини, минерали, ензими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и аминокиселини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Подсилен с пчелно млечице</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Подпомага естествените защитни сили на организма</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Поддържа здрава дихателната система</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Една таблетка два пъти дневно</a:t>
            </a:r>
            <a:endParaRPr lang="en-GB" altLang="bg-BG" sz="1800" smtClean="0">
              <a:latin typeface="Roboto" panose="02000000000000000000" pitchFamily="2" charset="0"/>
              <a:cs typeface="Arial" panose="020B0604020202020204" pitchFamily="34" charset="0"/>
            </a:endParaRPr>
          </a:p>
        </p:txBody>
      </p:sp>
      <p:sp>
        <p:nvSpPr>
          <p:cNvPr id="62467" name="Title 1"/>
          <p:cNvSpPr txBox="1">
            <a:spLocks/>
          </p:cNvSpPr>
          <p:nvPr/>
        </p:nvSpPr>
        <p:spPr bwMode="auto">
          <a:xfrm>
            <a:off x="457200" y="792163"/>
            <a:ext cx="8686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Пчелни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Пчелен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прополис</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686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2840038"/>
            <a:ext cx="1812925"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p:cNvSpPr>
            <a:spLocks noGrp="1"/>
          </p:cNvSpPr>
          <p:nvPr>
            <p:ph idx="4294967295"/>
          </p:nvPr>
        </p:nvSpPr>
        <p:spPr bwMode="auto">
          <a:xfrm>
            <a:off x="457200" y="2376488"/>
            <a:ext cx="569912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Натурална „суперхрана“</a:t>
            </a:r>
          </a:p>
          <a:p>
            <a:pPr eaLnBrk="1" hangingPunct="1">
              <a:buClr>
                <a:srgbClr val="003419"/>
              </a:buClr>
            </a:pPr>
            <a:r>
              <a:rPr lang="bg-BG" altLang="bg-BG" sz="2000" smtClean="0">
                <a:latin typeface="Roboto" panose="02000000000000000000" pitchFamily="2" charset="0"/>
                <a:cs typeface="Arial" panose="020B0604020202020204" pitchFamily="34" charset="0"/>
              </a:rPr>
              <a:t>Осигурява широк спектър от важни хранителни вещества и минерали</a:t>
            </a:r>
          </a:p>
          <a:p>
            <a:pPr eaLnBrk="1" hangingPunct="1">
              <a:buClr>
                <a:srgbClr val="003419"/>
              </a:buClr>
            </a:pPr>
            <a:r>
              <a:rPr lang="bg-BG" altLang="bg-BG" sz="2000" smtClean="0">
                <a:latin typeface="Roboto" panose="02000000000000000000" pitchFamily="2" charset="0"/>
                <a:cs typeface="Arial" panose="020B0604020202020204" pitchFamily="34" charset="0"/>
              </a:rPr>
              <a:t>Съдържа протеини и 22 аминокиселини, включително всички 8 незаменими,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които организмът не произвежда сам </a:t>
            </a:r>
          </a:p>
          <a:p>
            <a:pPr eaLnBrk="1" hangingPunct="1">
              <a:buClr>
                <a:srgbClr val="003419"/>
              </a:buClr>
            </a:pPr>
            <a:r>
              <a:rPr lang="bg-BG" altLang="bg-BG" sz="2000" smtClean="0">
                <a:latin typeface="Roboto" panose="02000000000000000000" pitchFamily="2" charset="0"/>
                <a:cs typeface="Arial" panose="020B0604020202020204" pitchFamily="34" charset="0"/>
              </a:rPr>
              <a:t>Допринася за поддържане на добро кръвообращение, подпомага храносмилането</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укрепва имунната и нервната система </a:t>
            </a:r>
          </a:p>
          <a:p>
            <a:pPr eaLnBrk="1" hangingPunct="1">
              <a:buClr>
                <a:srgbClr val="003419"/>
              </a:buClr>
            </a:pPr>
            <a:r>
              <a:rPr lang="bg-BG" altLang="bg-BG" sz="2000" smtClean="0">
                <a:latin typeface="Roboto" panose="02000000000000000000" pitchFamily="2" charset="0"/>
                <a:cs typeface="Arial" panose="020B0604020202020204" pitchFamily="34" charset="0"/>
              </a:rPr>
              <a:t>Приемайте по една таблетка три пъти дневно</a:t>
            </a:r>
          </a:p>
        </p:txBody>
      </p:sp>
      <p:sp>
        <p:nvSpPr>
          <p:cNvPr id="6349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Пчелни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Пчелен прашец</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6963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32588" y="2800350"/>
            <a:ext cx="1765300"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noGrp="1"/>
          </p:cNvSpPr>
          <p:nvPr>
            <p:ph idx="4294967295"/>
          </p:nvPr>
        </p:nvSpPr>
        <p:spPr bwMode="auto">
          <a:xfrm>
            <a:off x="457200" y="2449513"/>
            <a:ext cx="6380163" cy="350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Специална смес от ензими,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с която се храни пчелата майка</a:t>
            </a:r>
          </a:p>
          <a:p>
            <a:pPr eaLnBrk="1" hangingPunct="1">
              <a:buClr>
                <a:srgbClr val="003419"/>
              </a:buClr>
            </a:pPr>
            <a:r>
              <a:rPr lang="bg-BG" altLang="bg-BG" sz="2000" smtClean="0">
                <a:latin typeface="Roboto" panose="02000000000000000000" pitchFamily="2" charset="0"/>
                <a:cs typeface="Arial" panose="020B0604020202020204" pitchFamily="34" charset="0"/>
              </a:rPr>
              <a:t>Съдържа протеини, минерали,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витамини </a:t>
            </a:r>
            <a:r>
              <a:rPr lang="en-GB" altLang="bg-BG" sz="2000" smtClean="0">
                <a:latin typeface="Roboto" panose="02000000000000000000" pitchFamily="2" charset="0"/>
                <a:cs typeface="Arial" panose="020B0604020202020204" pitchFamily="34" charset="0"/>
              </a:rPr>
              <a:t>A,</a:t>
            </a:r>
            <a:r>
              <a:rPr lang="bg-BG" altLang="bg-BG" sz="2000" smtClean="0">
                <a:latin typeface="Roboto" panose="02000000000000000000" pitchFamily="2" charset="0"/>
                <a:cs typeface="Arial" panose="020B0604020202020204" pitchFamily="34" charset="0"/>
              </a:rPr>
              <a:t> </a:t>
            </a:r>
            <a:r>
              <a:rPr lang="en-GB" altLang="bg-BG" sz="2000" smtClean="0">
                <a:latin typeface="Roboto" panose="02000000000000000000" pitchFamily="2" charset="0"/>
                <a:cs typeface="Arial" panose="020B0604020202020204" pitchFamily="34" charset="0"/>
              </a:rPr>
              <a:t>C,</a:t>
            </a:r>
            <a:r>
              <a:rPr lang="bg-BG" altLang="bg-BG" sz="2000" smtClean="0">
                <a:latin typeface="Roboto" panose="02000000000000000000" pitchFamily="2" charset="0"/>
                <a:cs typeface="Arial" panose="020B0604020202020204" pitchFamily="34" charset="0"/>
              </a:rPr>
              <a:t> </a:t>
            </a:r>
            <a:r>
              <a:rPr lang="en-GB" altLang="bg-BG" sz="2000" smtClean="0">
                <a:latin typeface="Roboto" panose="02000000000000000000" pitchFamily="2" charset="0"/>
                <a:cs typeface="Arial" panose="020B0604020202020204" pitchFamily="34" charset="0"/>
              </a:rPr>
              <a:t>D,</a:t>
            </a:r>
            <a:r>
              <a:rPr lang="bg-BG" altLang="bg-BG" sz="2000" smtClean="0">
                <a:latin typeface="Roboto" panose="02000000000000000000" pitchFamily="2" charset="0"/>
                <a:cs typeface="Arial" panose="020B0604020202020204" pitchFamily="34" charset="0"/>
              </a:rPr>
              <a:t> </a:t>
            </a:r>
            <a:r>
              <a:rPr lang="en-GB" altLang="bg-BG" sz="2000" smtClean="0">
                <a:latin typeface="Roboto" panose="02000000000000000000" pitchFamily="2" charset="0"/>
                <a:cs typeface="Arial" panose="020B0604020202020204" pitchFamily="34" charset="0"/>
              </a:rPr>
              <a:t>E </a:t>
            </a:r>
            <a:r>
              <a:rPr lang="bg-BG" altLang="bg-BG" sz="2000" smtClean="0">
                <a:latin typeface="Roboto" panose="02000000000000000000" pitchFamily="2" charset="0"/>
                <a:cs typeface="Arial" panose="020B0604020202020204" pitchFamily="34" charset="0"/>
              </a:rPr>
              <a:t>и</a:t>
            </a:r>
            <a:r>
              <a:rPr lang="en-GB" altLang="bg-BG" sz="2000" smtClean="0">
                <a:latin typeface="Roboto" panose="02000000000000000000" pitchFamily="2" charset="0"/>
                <a:cs typeface="Arial" panose="020B0604020202020204" pitchFamily="34" charset="0"/>
              </a:rPr>
              <a:t> B-</a:t>
            </a:r>
            <a:r>
              <a:rPr lang="bg-BG" altLang="bg-BG" sz="2000" smtClean="0">
                <a:latin typeface="Roboto" panose="02000000000000000000" pitchFamily="2" charset="0"/>
                <a:cs typeface="Arial" panose="020B0604020202020204" pitchFamily="34" charset="0"/>
              </a:rPr>
              <a:t>комплекс,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както и всички 8 незаменими аминокиселини</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Стимулира обмяната на веществата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спомага за елиминиране на умората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Поддържа кожата здрава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Особено подходящо при борба със стреса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Една таблетка три пъти дневно</a:t>
            </a:r>
            <a:endParaRPr lang="en-GB" altLang="bg-BG" sz="2000" smtClean="0">
              <a:latin typeface="Roboto" panose="02000000000000000000" pitchFamily="2" charset="0"/>
              <a:cs typeface="Arial" panose="020B0604020202020204" pitchFamily="34" charset="0"/>
            </a:endParaRPr>
          </a:p>
        </p:txBody>
      </p:sp>
      <p:sp>
        <p:nvSpPr>
          <p:cNvPr id="6451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Пчелни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Пчелно млечице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2708275"/>
            <a:ext cx="1947863"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792163"/>
            <a:ext cx="8229600" cy="1314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eaLnBrk="1" hangingPunct="1">
              <a:defRPr/>
            </a:pPr>
            <a:r>
              <a:rPr lang="bg-BG" altLang="bg-BG" sz="3200" cap="small" dirty="0" smtClean="0">
                <a:solidFill>
                  <a:schemeClr val="bg1"/>
                </a:solidFill>
                <a:latin typeface="Roboto" panose="02000000000000000000" pitchFamily="2" charset="0"/>
                <a:cs typeface="Arial Bold" panose="020B0704020202020204" pitchFamily="34" charset="0"/>
              </a:rPr>
              <a:t>Форевър - компанията</a:t>
            </a:r>
            <a:r>
              <a:rPr lang="en-GB" altLang="bg-BG" sz="3200" cap="small" dirty="0" smtClean="0">
                <a:solidFill>
                  <a:schemeClr val="bg1"/>
                </a:solidFill>
                <a:latin typeface="Roboto" panose="02000000000000000000" pitchFamily="2" charset="0"/>
                <a:cs typeface="Arial Bold" panose="020B0704020202020204" pitchFamily="34" charset="0"/>
              </a:rPr>
              <a:t> </a:t>
            </a:r>
          </a:p>
        </p:txBody>
      </p:sp>
      <p:sp>
        <p:nvSpPr>
          <p:cNvPr id="41987" name="Content Placeholder 2"/>
          <p:cNvSpPr>
            <a:spLocks noGrp="1"/>
          </p:cNvSpPr>
          <p:nvPr>
            <p:ph idx="1"/>
          </p:nvPr>
        </p:nvSpPr>
        <p:spPr bwMode="auto">
          <a:xfrm>
            <a:off x="434975" y="2459038"/>
            <a:ext cx="4065588" cy="4005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Световен лидер в натуралните продукти за здраве, грижа за кожата, лична хигиена и красота</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Компаниите от семейството на Форевър са най-големият производител, преработвател и разпространител на алое вера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в света</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Годишни продажби за над </a:t>
            </a:r>
            <a:r>
              <a:rPr lang="en-US" altLang="bg-BG" sz="1800" smtClean="0">
                <a:latin typeface="Roboto" panose="02000000000000000000" pitchFamily="2" charset="0"/>
                <a:cs typeface="Arial" panose="020B0604020202020204" pitchFamily="34" charset="0"/>
              </a:rPr>
              <a:t>$2</a:t>
            </a:r>
            <a:r>
              <a:rPr lang="bg-BG" altLang="bg-BG" sz="1800" smtClean="0">
                <a:latin typeface="Roboto" panose="02000000000000000000" pitchFamily="2" charset="0"/>
                <a:cs typeface="Arial" panose="020B0604020202020204" pitchFamily="34" charset="0"/>
              </a:rPr>
              <a:t>,6 млрд. в повече от 160 държави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Активи за над </a:t>
            </a:r>
            <a:r>
              <a:rPr lang="en-GB" altLang="bg-BG" sz="1800" smtClean="0">
                <a:latin typeface="Roboto" panose="02000000000000000000" pitchFamily="2" charset="0"/>
                <a:cs typeface="Arial" panose="020B0604020202020204" pitchFamily="34" charset="0"/>
              </a:rPr>
              <a:t>$1</a:t>
            </a:r>
            <a:r>
              <a:rPr lang="bg-BG" altLang="bg-BG" sz="1800" smtClean="0">
                <a:latin typeface="Roboto" panose="02000000000000000000" pitchFamily="2" charset="0"/>
                <a:cs typeface="Arial" panose="020B0604020202020204" pitchFamily="34" charset="0"/>
              </a:rPr>
              <a:t>,</a:t>
            </a:r>
            <a:r>
              <a:rPr lang="en-GB" altLang="bg-BG" sz="1800" smtClean="0">
                <a:latin typeface="Roboto" panose="02000000000000000000" pitchFamily="2" charset="0"/>
                <a:cs typeface="Arial" panose="020B0604020202020204" pitchFamily="34" charset="0"/>
              </a:rPr>
              <a:t>5 </a:t>
            </a:r>
            <a:r>
              <a:rPr lang="bg-BG" altLang="bg-BG" sz="1800" smtClean="0">
                <a:latin typeface="Roboto" panose="02000000000000000000" pitchFamily="2" charset="0"/>
                <a:cs typeface="Arial" panose="020B0604020202020204" pitchFamily="34" charset="0"/>
              </a:rPr>
              <a:t>млрд.</a:t>
            </a:r>
            <a:r>
              <a:rPr lang="en-GB" altLang="bg-BG" sz="1800" smtClean="0">
                <a:latin typeface="Roboto" panose="02000000000000000000" pitchFamily="2" charset="0"/>
                <a:cs typeface="Arial" panose="020B0604020202020204" pitchFamily="34" charset="0"/>
              </a:rPr>
              <a:t>, </a:t>
            </a:r>
            <a:r>
              <a:rPr lang="bg-BG" altLang="bg-BG" sz="1800" smtClean="0">
                <a:latin typeface="Roboto" panose="02000000000000000000" pitchFamily="2" charset="0"/>
                <a:cs typeface="Arial" panose="020B0604020202020204" pitchFamily="34" charset="0"/>
              </a:rPr>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богата компания без задължения</a:t>
            </a:r>
            <a:endParaRPr lang="en-GB" altLang="bg-BG" sz="1800" smtClean="0">
              <a:latin typeface="Roboto" panose="02000000000000000000" pitchFamily="2" charset="0"/>
              <a:cs typeface="Arial" panose="020B0604020202020204" pitchFamily="34" charset="0"/>
            </a:endParaRPr>
          </a:p>
        </p:txBody>
      </p:sp>
      <p:pic>
        <p:nvPicPr>
          <p:cNvPr id="419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65663" y="2459038"/>
            <a:ext cx="4478337"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itle 1"/>
          <p:cNvSpPr txBox="1">
            <a:spLocks/>
          </p:cNvSpPr>
          <p:nvPr/>
        </p:nvSpPr>
        <p:spPr bwMode="auto">
          <a:xfrm>
            <a:off x="457200" y="765175"/>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168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92838" y="3130550"/>
            <a:ext cx="14398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3665538"/>
            <a:ext cx="1033463"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4363" y="3689350"/>
            <a:ext cx="1023937"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7038" y="3957638"/>
            <a:ext cx="1100137"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31163" y="2276475"/>
            <a:ext cx="10636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45350" y="2357438"/>
            <a:ext cx="102711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5450" y="5100638"/>
            <a:ext cx="1531938"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3713" y="5842000"/>
            <a:ext cx="13970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Content Placeholder 2"/>
          <p:cNvSpPr>
            <a:spLocks noGrp="1"/>
          </p:cNvSpPr>
          <p:nvPr>
            <p:ph idx="4294967295"/>
          </p:nvPr>
        </p:nvSpPr>
        <p:spPr bwMode="auto">
          <a:xfrm>
            <a:off x="457200" y="2349500"/>
            <a:ext cx="5410200" cy="30686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defRPr/>
            </a:pPr>
            <a:r>
              <a:rPr lang="bg-BG" altLang="bg-BG" sz="2000" dirty="0" smtClean="0">
                <a:latin typeface="Roboto" panose="02000000000000000000" pitchFamily="2" charset="0"/>
                <a:cs typeface="Arial" panose="020B0604020202020204" pitchFamily="34" charset="0"/>
              </a:rPr>
              <a:t>Нашата гама от продукти за лична хигиена с алое вера е подходяща </a:t>
            </a:r>
            <a:br>
              <a:rPr lang="bg-BG" altLang="bg-BG" sz="2000" dirty="0" smtClean="0">
                <a:latin typeface="Roboto" panose="02000000000000000000" pitchFamily="2" charset="0"/>
                <a:cs typeface="Arial" panose="020B0604020202020204" pitchFamily="34" charset="0"/>
              </a:rPr>
            </a:br>
            <a:r>
              <a:rPr lang="bg-BG" altLang="bg-BG" sz="2000" dirty="0" smtClean="0">
                <a:latin typeface="Roboto" panose="02000000000000000000" pitchFamily="2" charset="0"/>
                <a:cs typeface="Arial" panose="020B0604020202020204" pitchFamily="34" charset="0"/>
              </a:rPr>
              <a:t>за цялото семейство</a:t>
            </a:r>
            <a:endParaRPr lang="en-GB" altLang="bg-BG" sz="2000" dirty="0" smtClean="0">
              <a:latin typeface="Roboto" panose="02000000000000000000" pitchFamily="2" charset="0"/>
              <a:cs typeface="Arial" panose="020B0604020202020204" pitchFamily="34" charset="0"/>
            </a:endParaRPr>
          </a:p>
          <a:p>
            <a:pPr marL="179388" indent="-179388" eaLnBrk="1" hangingPunct="1">
              <a:buClr>
                <a:srgbClr val="003419"/>
              </a:buClr>
              <a:defRPr/>
            </a:pPr>
            <a:r>
              <a:rPr lang="bg-BG" altLang="bg-BG" sz="2000" dirty="0" smtClean="0">
                <a:latin typeface="Roboto" panose="02000000000000000000" pitchFamily="2" charset="0"/>
                <a:cs typeface="Arial" panose="020B0604020202020204" pitchFamily="34" charset="0"/>
              </a:rPr>
              <a:t>Използвани са само </a:t>
            </a:r>
            <a:br>
              <a:rPr lang="bg-BG" altLang="bg-BG" sz="2000" dirty="0" smtClean="0">
                <a:latin typeface="Roboto" panose="02000000000000000000" pitchFamily="2" charset="0"/>
                <a:cs typeface="Arial" panose="020B0604020202020204" pitchFamily="34" charset="0"/>
              </a:rPr>
            </a:br>
            <a:r>
              <a:rPr lang="bg-BG" altLang="bg-BG" sz="2000" dirty="0" smtClean="0">
                <a:latin typeface="Roboto" panose="02000000000000000000" pitchFamily="2" charset="0"/>
                <a:cs typeface="Arial" panose="020B0604020202020204" pitchFamily="34" charset="0"/>
              </a:rPr>
              <a:t>най-качествени съставки</a:t>
            </a:r>
            <a:r>
              <a:rPr lang="en-GB" altLang="bg-BG" sz="2000" dirty="0" smtClean="0">
                <a:latin typeface="Roboto" panose="02000000000000000000" pitchFamily="2" charset="0"/>
                <a:cs typeface="Arial" panose="020B0604020202020204" pitchFamily="34" charset="0"/>
              </a:rPr>
              <a:t> </a:t>
            </a:r>
          </a:p>
          <a:p>
            <a:pPr marL="179388" indent="-179388" eaLnBrk="1" hangingPunct="1">
              <a:buClr>
                <a:srgbClr val="003419"/>
              </a:buClr>
              <a:defRPr/>
            </a:pPr>
            <a:r>
              <a:rPr lang="bg-BG" altLang="bg-BG" sz="2000" dirty="0" smtClean="0">
                <a:latin typeface="Roboto" panose="02000000000000000000" pitchFamily="2" charset="0"/>
                <a:cs typeface="Arial" panose="020B0604020202020204" pitchFamily="34" charset="0"/>
              </a:rPr>
              <a:t>Нежни и подходящи за </a:t>
            </a:r>
            <a:br>
              <a:rPr lang="bg-BG" altLang="bg-BG" sz="2000" dirty="0" smtClean="0">
                <a:latin typeface="Roboto" panose="02000000000000000000" pitchFamily="2" charset="0"/>
                <a:cs typeface="Arial" panose="020B0604020202020204" pitchFamily="34" charset="0"/>
              </a:rPr>
            </a:br>
            <a:r>
              <a:rPr lang="bg-BG" altLang="bg-BG" sz="2000" dirty="0" smtClean="0">
                <a:latin typeface="Roboto" panose="02000000000000000000" pitchFamily="2" charset="0"/>
                <a:cs typeface="Arial" panose="020B0604020202020204" pitchFamily="34" charset="0"/>
              </a:rPr>
              <a:t>особено чувствителна кожа</a:t>
            </a:r>
            <a:endParaRPr lang="en-GB" altLang="bg-BG" sz="2000" dirty="0" smtClean="0">
              <a:latin typeface="Roboto" panose="02000000000000000000" pitchFamily="2" charset="0"/>
              <a:cs typeface="Arial" panose="020B0604020202020204" pitchFamily="34" charset="0"/>
            </a:endParaRPr>
          </a:p>
          <a:p>
            <a:pPr eaLnBrk="1" hangingPunct="1">
              <a:buClr>
                <a:srgbClr val="003419"/>
              </a:buClr>
              <a:defRPr/>
            </a:pPr>
            <a:endParaRPr lang="en-GB" altLang="bg-BG" sz="2000" dirty="0" smtClean="0">
              <a:latin typeface="Roboto" panose="02000000000000000000" pitchFamily="2"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4294967295"/>
          </p:nvPr>
        </p:nvSpPr>
        <p:spPr bwMode="auto">
          <a:xfrm>
            <a:off x="457200" y="2376488"/>
            <a:ext cx="6202363" cy="3716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spcBef>
                <a:spcPct val="15000"/>
              </a:spcBef>
              <a:buClr>
                <a:srgbClr val="003419"/>
              </a:buClr>
            </a:pPr>
            <a:r>
              <a:rPr lang="ru-RU" altLang="bg-BG" sz="2000" smtClean="0">
                <a:latin typeface="Roboto" panose="02000000000000000000" pitchFamily="2" charset="0"/>
                <a:cs typeface="Arial" panose="020B0604020202020204" pitchFamily="34" charset="0"/>
              </a:rPr>
              <a:t>Натурална нежна основа от 100% стабилизиран гел от алое вера и глицерин</a:t>
            </a:r>
          </a:p>
          <a:p>
            <a:pPr marL="179388" indent="-179388" eaLnBrk="1" hangingPunct="1">
              <a:spcBef>
                <a:spcPct val="15000"/>
              </a:spcBef>
              <a:buClr>
                <a:srgbClr val="003419"/>
              </a:buClr>
            </a:pPr>
            <a:r>
              <a:rPr lang="bg-BG" altLang="bg-BG" sz="2000" smtClean="0">
                <a:latin typeface="Roboto" panose="02000000000000000000" pitchFamily="2" charset="0"/>
                <a:cs typeface="Arial" panose="020B0604020202020204" pitchFamily="34" charset="0"/>
              </a:rPr>
              <a:t>Гъста, перлена консистенция с </a:t>
            </a:r>
            <a:r>
              <a:rPr lang="ru-RU" altLang="bg-BG" sz="2000" smtClean="0">
                <a:latin typeface="Roboto" panose="02000000000000000000" pitchFamily="2" charset="0"/>
                <a:cs typeface="Arial" panose="020B0604020202020204" pitchFamily="34" charset="0"/>
              </a:rPr>
              <a:t>екстракт от краставица, масло от лимонови кори и зехтин за интензивно хидратиране</a:t>
            </a:r>
            <a:endParaRPr lang="bg-BG" altLang="bg-BG" sz="2000" smtClean="0">
              <a:latin typeface="Roboto" panose="02000000000000000000" pitchFamily="2" charset="0"/>
              <a:cs typeface="Arial" panose="020B0604020202020204" pitchFamily="34" charset="0"/>
            </a:endParaRPr>
          </a:p>
          <a:p>
            <a:pPr marL="179388" indent="-179388" eaLnBrk="1" hangingPunct="1">
              <a:spcBef>
                <a:spcPct val="15000"/>
              </a:spcBef>
              <a:buClr>
                <a:srgbClr val="003419"/>
              </a:buClr>
            </a:pPr>
            <a:r>
              <a:rPr lang="ru-RU" altLang="bg-BG" sz="2000" smtClean="0">
                <a:latin typeface="Roboto" panose="02000000000000000000" pitchFamily="2" charset="0"/>
                <a:cs typeface="Arial" panose="020B0604020202020204" pitchFamily="34" charset="0"/>
              </a:rPr>
              <a:t>Измиващи средства, натурално извлечени от кокос за нежно и меко почистване</a:t>
            </a:r>
          </a:p>
          <a:p>
            <a:pPr marL="179388" indent="-179388" eaLnBrk="1" hangingPunct="1">
              <a:spcBef>
                <a:spcPct val="15000"/>
              </a:spcBef>
              <a:buClr>
                <a:srgbClr val="003419"/>
              </a:buClr>
            </a:pPr>
            <a:r>
              <a:rPr lang="bg-BG" altLang="bg-BG" sz="2000" smtClean="0">
                <a:latin typeface="Roboto" panose="02000000000000000000" pitchFamily="2" charset="0"/>
                <a:cs typeface="Arial" panose="020B0604020202020204" pitchFamily="34" charset="0"/>
              </a:rPr>
              <a:t>Нежен аромат на лайка</a:t>
            </a:r>
          </a:p>
          <a:p>
            <a:pPr marL="179388" indent="-179388" eaLnBrk="1" hangingPunct="1">
              <a:spcBef>
                <a:spcPct val="15000"/>
              </a:spcBef>
              <a:buClr>
                <a:srgbClr val="003419"/>
              </a:buClr>
            </a:pPr>
            <a:r>
              <a:rPr lang="bg-BG" altLang="bg-BG" sz="2000" smtClean="0">
                <a:latin typeface="Roboto" panose="02000000000000000000" pitchFamily="2" charset="0"/>
                <a:cs typeface="Arial" panose="020B0604020202020204" pitchFamily="34" charset="0"/>
              </a:rPr>
              <a:t>Омекотяваща формула без парабени</a:t>
            </a:r>
          </a:p>
          <a:p>
            <a:pPr marL="179388" indent="-179388" eaLnBrk="1" hangingPunct="1">
              <a:spcBef>
                <a:spcPct val="15000"/>
              </a:spcBef>
              <a:buClr>
                <a:srgbClr val="003419"/>
              </a:buClr>
            </a:pPr>
            <a:r>
              <a:rPr lang="bg-BG" altLang="bg-BG" sz="2000" smtClean="0">
                <a:latin typeface="Roboto" panose="02000000000000000000" pitchFamily="2" charset="0"/>
                <a:cs typeface="Arial" panose="020B0604020202020204" pitchFamily="34" charset="0"/>
              </a:rPr>
              <a:t>Удобен и лесен за използване дозатор</a:t>
            </a:r>
          </a:p>
        </p:txBody>
      </p:sp>
      <p:sp>
        <p:nvSpPr>
          <p:cNvPr id="6656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сапун за ръце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27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2247900"/>
            <a:ext cx="188277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Сапун за лице и тяло с авокадо</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373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284538"/>
            <a:ext cx="277653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Content Placeholder 2"/>
          <p:cNvSpPr>
            <a:spLocks noGrp="1"/>
          </p:cNvSpPr>
          <p:nvPr>
            <p:ph idx="4294967295"/>
          </p:nvPr>
        </p:nvSpPr>
        <p:spPr bwMode="auto">
          <a:xfrm>
            <a:off x="457200" y="2349500"/>
            <a:ext cx="5554663"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Съдържа 100% чисто масло от авокадо –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богат източник на витамини A, B, D и E</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Антиоксиданти за неутрализиране на</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свободните радикали</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Едновременно почиства и овлажнява кожата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Авокадото е подходящо за всички типове кожа – нежно измива по-мазната, успокоява и подхранва сухата и чувствителната </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Действието му продължава дълго след като сте се изкъпали</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bwMode="auto">
          <a:xfrm>
            <a:off x="457200" y="2376488"/>
            <a:ext cx="5715000"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Нежна формула, без флуор, която съдържа алое вера и пчелен прополис</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Почиства, заздравява и предпазва зъбите и венците, като се бори с плаката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Има избелващ ефект без агресивни съставки</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Има антибактериално действие</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Неабразивна формула </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Свеж ментов аромат</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Зелен цвят – интересен за децата</a:t>
            </a:r>
          </a:p>
        </p:txBody>
      </p:sp>
      <p:sp>
        <p:nvSpPr>
          <p:cNvPr id="6963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Гел за зъби Форевър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брайт</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475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3388" y="2235200"/>
            <a:ext cx="15621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p:cNvSpPr>
            <a:spLocks noGrp="1"/>
          </p:cNvSpPr>
          <p:nvPr>
            <p:ph idx="4294967295"/>
          </p:nvPr>
        </p:nvSpPr>
        <p:spPr bwMode="auto">
          <a:xfrm>
            <a:off x="457200" y="2592388"/>
            <a:ext cx="4762500" cy="350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Овлажняваща формула с алое вера и масло от жожоба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Осигурява защита при ниски и високи температури</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Омекотява и овлажнява устните</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Подходящ за всички части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на тялото за успокояване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на раздразнена кожа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Компактен размер</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Подходящ на ски или на плажа</a:t>
            </a:r>
          </a:p>
        </p:txBody>
      </p:sp>
      <p:sp>
        <p:nvSpPr>
          <p:cNvPr id="7065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липс</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5780" name="Picture 3"/>
          <p:cNvPicPr>
            <a:picLocks noChangeAspect="1"/>
          </p:cNvPicPr>
          <p:nvPr/>
        </p:nvPicPr>
        <p:blipFill>
          <a:blip r:embed="rId2">
            <a:extLst>
              <a:ext uri="{28A0092B-C50C-407E-A947-70E740481C1C}">
                <a14:useLocalDpi xmlns:a14="http://schemas.microsoft.com/office/drawing/2010/main" val="0"/>
              </a:ext>
            </a:extLst>
          </a:blip>
          <a:srcRect l="-4095" t="-12" r="25845" b="5240"/>
          <a:stretch>
            <a:fillRect/>
          </a:stretch>
        </p:blipFill>
        <p:spPr bwMode="auto">
          <a:xfrm>
            <a:off x="5219700" y="2349500"/>
            <a:ext cx="3627438"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4294967295"/>
          </p:nvPr>
        </p:nvSpPr>
        <p:spPr bwMode="auto">
          <a:xfrm>
            <a:off x="457200" y="2520950"/>
            <a:ext cx="5562600" cy="3284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Безвредна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ефективна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дълготрайна защита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Не съдържа алуминиеви соли</a:t>
            </a:r>
          </a:p>
          <a:p>
            <a:pPr eaLnBrk="1" hangingPunct="1">
              <a:buClr>
                <a:srgbClr val="003419"/>
              </a:buClr>
            </a:pPr>
            <a:r>
              <a:rPr lang="bg-BG" altLang="bg-BG" sz="2000" smtClean="0">
                <a:latin typeface="Roboto" panose="02000000000000000000" pitchFamily="2" charset="0"/>
                <a:cs typeface="Arial" panose="020B0604020202020204" pitchFamily="34" charset="0"/>
              </a:rPr>
              <a:t>Свеж аромат на чисто</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Може да се използва веднага след бръснене или кола маска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Не оставя следи по дрехите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Удобна опаковка</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Икономичен</a:t>
            </a:r>
            <a:r>
              <a:rPr lang="en-GB" altLang="bg-BG" sz="2000" smtClean="0">
                <a:latin typeface="Roboto" panose="02000000000000000000" pitchFamily="2" charset="0"/>
                <a:cs typeface="Arial" panose="020B0604020202020204" pitchFamily="34" charset="0"/>
              </a:rPr>
              <a:t> – </a:t>
            </a:r>
            <a:r>
              <a:rPr lang="bg-BG" altLang="bg-BG" sz="2000" smtClean="0">
                <a:latin typeface="Roboto" panose="02000000000000000000" pitchFamily="2" charset="0"/>
                <a:cs typeface="Arial" panose="020B0604020202020204" pitchFamily="34" charset="0"/>
              </a:rPr>
              <a:t>ще го използвате с месеци</a:t>
            </a:r>
            <a:endParaRPr lang="en-GB" altLang="bg-BG" sz="2000" smtClean="0">
              <a:latin typeface="Roboto" panose="02000000000000000000" pitchFamily="2" charset="0"/>
              <a:cs typeface="Arial" panose="020B0604020202020204" pitchFamily="34" charset="0"/>
            </a:endParaRPr>
          </a:p>
        </p:txBody>
      </p:sp>
      <p:sp>
        <p:nvSpPr>
          <p:cNvPr id="71683" name="Title 1"/>
          <p:cNvSpPr txBox="1">
            <a:spLocks/>
          </p:cNvSpPr>
          <p:nvPr/>
        </p:nvSpPr>
        <p:spPr bwMode="auto">
          <a:xfrm>
            <a:off x="434975" y="792163"/>
            <a:ext cx="78184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Сух алое дезодорант</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680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2155825"/>
            <a:ext cx="1897063"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4294967295"/>
          </p:nvPr>
        </p:nvSpPr>
        <p:spPr bwMode="auto">
          <a:xfrm>
            <a:off x="457200" y="2592388"/>
            <a:ext cx="5483225" cy="3140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bg-BG" sz="2000" smtClean="0">
                <a:latin typeface="Roboto" panose="02000000000000000000" pitchFamily="2" charset="0"/>
                <a:cs typeface="Arial" panose="020B0604020202020204" pitchFamily="34" charset="0"/>
              </a:rPr>
              <a:t>Формула без спирт, включваща омекотяващи и овлажняващи съставки за нежна, защитена и възстановена кожа</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Алое вера успокоява раздразнената след бръснене кожа</a:t>
            </a:r>
            <a:r>
              <a:rPr lang="en-GB" altLang="bg-BG" sz="2000" smtClean="0">
                <a:latin typeface="Roboto" panose="02000000000000000000" pitchFamily="2" charset="0"/>
                <a:cs typeface="Arial" panose="020B0604020202020204" pitchFamily="34" charset="0"/>
              </a:rPr>
              <a:t> </a:t>
            </a:r>
            <a:endParaRPr lang="bg-BG"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Приятен аромат</a:t>
            </a:r>
            <a:endParaRPr lang="en-GB" altLang="bg-BG" sz="2000" smtClean="0">
              <a:latin typeface="Roboto" panose="02000000000000000000" pitchFamily="2" charset="0"/>
              <a:cs typeface="Arial" panose="020B0604020202020204" pitchFamily="34" charset="0"/>
            </a:endParaRPr>
          </a:p>
          <a:p>
            <a:pPr eaLnBrk="1" hangingPunct="1"/>
            <a:r>
              <a:rPr lang="bg-BG" altLang="bg-BG" sz="2000" smtClean="0">
                <a:latin typeface="Roboto" panose="02000000000000000000" pitchFamily="2" charset="0"/>
                <a:cs typeface="Arial" panose="020B0604020202020204" pitchFamily="34" charset="0"/>
              </a:rPr>
              <a:t>Съдържа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хиалуронова киселина,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за да съхранява младия вид на кожата</a:t>
            </a:r>
            <a:endParaRPr lang="en-GB" altLang="bg-BG" sz="2000" smtClean="0">
              <a:latin typeface="Roboto" panose="02000000000000000000" pitchFamily="2" charset="0"/>
              <a:cs typeface="Arial" panose="020B0604020202020204" pitchFamily="34" charset="0"/>
            </a:endParaRPr>
          </a:p>
        </p:txBody>
      </p:sp>
      <p:sp>
        <p:nvSpPr>
          <p:cNvPr id="72707"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Балсам за след бръснене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782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2235200"/>
            <a:ext cx="18415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4294967295"/>
          </p:nvPr>
        </p:nvSpPr>
        <p:spPr bwMode="auto">
          <a:xfrm>
            <a:off x="457200" y="2349500"/>
            <a:ext cx="6346825" cy="3716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Формула, базирана на чист гел от алое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за бляскава, мека и лесна за оформяне коса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Стабилизираният гел от алое вера има благодатно въздействие върху косата и скалпа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Почиства нежно и най-мазната коса,</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успокоява кожата на главата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с три натурални масла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Концентрирана формула с балансирано </a:t>
            </a:r>
            <a:r>
              <a:rPr lang="en-GB" altLang="bg-BG" sz="2000" smtClean="0">
                <a:latin typeface="Roboto" panose="02000000000000000000" pitchFamily="2" charset="0"/>
                <a:cs typeface="Arial" panose="020B0604020202020204" pitchFamily="34" charset="0"/>
              </a:rPr>
              <a:t>pH</a:t>
            </a:r>
            <a:r>
              <a:rPr lang="bg-BG" altLang="bg-BG" sz="2000" smtClean="0">
                <a:latin typeface="Roboto" panose="02000000000000000000" pitchFamily="2" charset="0"/>
                <a:cs typeface="Arial" panose="020B0604020202020204" pitchFamily="34" charset="0"/>
              </a:rPr>
              <a:t> </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използвайте икономично</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Без сулфати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Подходящ за всички типове коса</a:t>
            </a:r>
            <a:endParaRPr lang="en-GB" altLang="bg-BG" sz="2000" smtClean="0">
              <a:latin typeface="Roboto" panose="02000000000000000000" pitchFamily="2" charset="0"/>
              <a:cs typeface="Arial" panose="020B0604020202020204" pitchFamily="34" charset="0"/>
            </a:endParaRPr>
          </a:p>
        </p:txBody>
      </p:sp>
      <p:sp>
        <p:nvSpPr>
          <p:cNvPr id="73731" name="Title 1"/>
          <p:cNvSpPr txBox="1">
            <a:spLocks/>
          </p:cNvSpPr>
          <p:nvPr/>
        </p:nvSpPr>
        <p:spPr bwMode="auto">
          <a:xfrm>
            <a:off x="457200" y="792163"/>
            <a:ext cx="6043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Шампоан от алое и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жожоба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4388" y="2205038"/>
            <a:ext cx="1108075"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2"/>
          <p:cNvSpPr>
            <a:spLocks noGrp="1"/>
          </p:cNvSpPr>
          <p:nvPr>
            <p:ph idx="4294967295"/>
          </p:nvPr>
        </p:nvSpPr>
        <p:spPr bwMode="auto">
          <a:xfrm>
            <a:off x="457200" y="2376488"/>
            <a:ext cx="6130925" cy="3716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Формула, базирана на чист гел от алое за блестяща и лесна за оформяне коса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Лека формула с балансирано рН</a:t>
            </a:r>
          </a:p>
          <a:p>
            <a:pPr marL="179388" indent="-179388" eaLnBrk="1" hangingPunct="1">
              <a:buClr>
                <a:srgbClr val="003419"/>
              </a:buClr>
            </a:pPr>
            <a:r>
              <a:rPr lang="ru-RU" altLang="bg-BG" sz="2000" smtClean="0">
                <a:latin typeface="Roboto" panose="02000000000000000000" pitchFamily="2" charset="0"/>
                <a:cs typeface="Arial" panose="020B0604020202020204" pitchFamily="34" charset="0"/>
              </a:rPr>
              <a:t>Съдържа четири масла – от жожоба, макадамия, слънчоглед и лавандула</a:t>
            </a:r>
            <a:endParaRPr lang="bg-BG"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Стабилизираният гел от алое вера има благодатно въздействие върху косата и скалпа </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Концентрирана формула с балансирано pH – използвайте икономично. За най-добри резултати, използвайте след измиване с шампоан с алое и жожоба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Подходящ за всички типове коса</a:t>
            </a:r>
          </a:p>
        </p:txBody>
      </p:sp>
      <p:sp>
        <p:nvSpPr>
          <p:cNvPr id="74755" name="Title 1"/>
          <p:cNvSpPr txBox="1">
            <a:spLocks/>
          </p:cNvSpPr>
          <p:nvPr/>
        </p:nvSpPr>
        <p:spPr bwMode="auto">
          <a:xfrm>
            <a:off x="28575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Лична хигиена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Балсам с алое и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жожоба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798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2205038"/>
            <a:ext cx="1033463"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4294967295"/>
          </p:nvPr>
        </p:nvSpPr>
        <p:spPr bwMode="auto">
          <a:xfrm>
            <a:off x="457200" y="2232025"/>
            <a:ext cx="5194300" cy="4005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Кожата е най-големият човешки орган, тя предпазва тялото и поддържа неговата влажност</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Кожата също играе</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изключително важна роля за добрия външен вид и самочувствието</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Ежедневната грижа за кожата 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от първостепенно значение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за нейната защита и възобновяване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Нашите разнообразни козметични продукти са създадени да защитават кожата от стареене и да я омекотяват и подмладяват</a:t>
            </a:r>
            <a:endParaRPr lang="en-GB" altLang="bg-BG" sz="2000" smtClean="0">
              <a:latin typeface="Roboto" panose="02000000000000000000" pitchFamily="2" charset="0"/>
              <a:cs typeface="Arial" panose="020B0604020202020204" pitchFamily="34" charset="0"/>
            </a:endParaRPr>
          </a:p>
        </p:txBody>
      </p:sp>
      <p:sp>
        <p:nvSpPr>
          <p:cNvPr id="7577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0900" name="Picture 1"/>
          <p:cNvPicPr>
            <a:picLocks noChangeAspect="1"/>
          </p:cNvPicPr>
          <p:nvPr/>
        </p:nvPicPr>
        <p:blipFill>
          <a:blip r:embed="rId2">
            <a:extLst>
              <a:ext uri="{28A0092B-C50C-407E-A947-70E740481C1C}">
                <a14:useLocalDpi xmlns:a14="http://schemas.microsoft.com/office/drawing/2010/main" val="0"/>
              </a:ext>
            </a:extLst>
          </a:blip>
          <a:srcRect l="35202"/>
          <a:stretch>
            <a:fillRect/>
          </a:stretch>
        </p:blipFill>
        <p:spPr bwMode="auto">
          <a:xfrm>
            <a:off x="5686425" y="2349500"/>
            <a:ext cx="34671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bwMode="auto">
          <a:xfrm>
            <a:off x="438150" y="2387600"/>
            <a:ext cx="8094663"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През 1862 г. Георг Еберс пръв открива древни свидетелства за неговата употреба в египетски папирус от 1552 г. пр.н.е.</a:t>
            </a:r>
            <a:r>
              <a:rPr lang="en-GB" altLang="bg-BG" sz="2000" smtClean="0">
                <a:latin typeface="Roboto" panose="02000000000000000000" pitchFamily="2" charset="0"/>
                <a:cs typeface="Arial" panose="020B0604020202020204" pitchFamily="34" charset="0"/>
              </a:rPr>
              <a:t> </a:t>
            </a:r>
            <a:endParaRPr lang="bg-BG"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Други изследвания показват, че е било ползвано и от китайската и индийската древни култури</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Древногръцки и римски лекари като Диоскорид и Плиний Стари</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са се възползвали от чудесните му качества. Легендите разказват, че Аристотел  убедил Александър Велики през 333 г. пр.н.е. да превземе остров Сокотра, където се отглеждало алое, за да може да лекува ранените си войници </a:t>
            </a:r>
          </a:p>
          <a:p>
            <a:pPr eaLnBrk="1" hangingPunct="1">
              <a:buClr>
                <a:srgbClr val="003419"/>
              </a:buClr>
            </a:pPr>
            <a:r>
              <a:rPr lang="bg-BG" altLang="bg-BG" sz="2000" smtClean="0">
                <a:latin typeface="Roboto" panose="02000000000000000000" pitchFamily="2" charset="0"/>
                <a:cs typeface="Arial" panose="020B0604020202020204" pitchFamily="34" charset="0"/>
              </a:rPr>
              <a:t>Растението е използвано от египетските царици Нефертити и Клеопатра за съхраняване на легендарната им красота</a:t>
            </a:r>
            <a:endParaRPr lang="en-GB" altLang="bg-BG" sz="2000" smtClean="0">
              <a:latin typeface="Roboto" panose="02000000000000000000" pitchFamily="2" charset="0"/>
              <a:cs typeface="Arial" panose="020B0604020202020204" pitchFamily="34" charset="0"/>
            </a:endParaRPr>
          </a:p>
        </p:txBody>
      </p:sp>
      <p:sp>
        <p:nvSpPr>
          <p:cNvPr id="4" name="Title 1"/>
          <p:cNvSpPr txBox="1">
            <a:spLocks/>
          </p:cNvSpPr>
          <p:nvPr/>
        </p:nvSpPr>
        <p:spPr>
          <a:xfrm>
            <a:off x="422275" y="801688"/>
            <a:ext cx="8229600" cy="1314450"/>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latin typeface="Roboto" panose="02000000000000000000" pitchFamily="2" charset="0"/>
                <a:ea typeface="+mj-ea"/>
                <a:cs typeface="Arial Bold" panose="020B0704020202020204" pitchFamily="34" charset="0"/>
              </a:rPr>
              <a:t>Защо алое? Историята</a:t>
            </a:r>
            <a:endParaRPr lang="en-GB" altLang="bg-BG" sz="3200" cap="small" dirty="0">
              <a:solidFill>
                <a:schemeClr val="bg1"/>
              </a:solidFill>
              <a:latin typeface="Roboto" panose="02000000000000000000" pitchFamily="2" charset="0"/>
              <a:ea typeface="+mj-ea"/>
              <a:cs typeface="Arial Bold" panose="020B07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4294967295"/>
          </p:nvPr>
        </p:nvSpPr>
        <p:spPr bwMode="auto">
          <a:xfrm>
            <a:off x="457200" y="2360613"/>
            <a:ext cx="5554663" cy="386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Основна съставка – стабилизиран гел от алое вера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Съдържа колаген и еластин за гладка, мека и еластична кожа, като същевременно запазва 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естествения pH-баланс</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Възстановява загубената влага</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Отличен крем за лице, ръце и тяло</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Богата консистенция</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Не съдържа ланолин</a:t>
            </a:r>
          </a:p>
        </p:txBody>
      </p:sp>
      <p:sp>
        <p:nvSpPr>
          <p:cNvPr id="7680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Овлажняващ алое лосион</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192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5138" y="2193925"/>
            <a:ext cx="152717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Content Placeholder 2"/>
          <p:cNvSpPr>
            <a:spLocks noGrp="1"/>
          </p:cNvSpPr>
          <p:nvPr>
            <p:ph idx="4294967295"/>
          </p:nvPr>
        </p:nvSpPr>
        <p:spPr bwMode="auto">
          <a:xfrm>
            <a:off x="439738" y="2349500"/>
            <a:ext cx="6003925" cy="374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Основна съставка – стабилизиран алое вера гел</a:t>
            </a:r>
            <a:r>
              <a:rPr lang="en-GB" altLang="bg-BG" sz="2000" smtClean="0">
                <a:latin typeface="Roboto" panose="02000000000000000000" pitchFamily="2" charset="0"/>
                <a:cs typeface="Arial" panose="020B0604020202020204" pitchFamily="34" charset="0"/>
              </a:rPr>
              <a:t> </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Съдържа още масло от жожоба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витамин</a:t>
            </a:r>
            <a:r>
              <a:rPr lang="en-GB" altLang="bg-BG" sz="2000" smtClean="0">
                <a:latin typeface="Roboto" panose="02000000000000000000" pitchFamily="2" charset="0"/>
                <a:cs typeface="Arial" panose="020B0604020202020204" pitchFamily="34" charset="0"/>
              </a:rPr>
              <a:t> E, </a:t>
            </a:r>
            <a:r>
              <a:rPr lang="bg-BG" altLang="bg-BG" sz="2000" smtClean="0">
                <a:latin typeface="Roboto" panose="02000000000000000000" pitchFamily="2" charset="0"/>
                <a:cs typeface="Arial" panose="020B0604020202020204" pitchFamily="34" charset="0"/>
              </a:rPr>
              <a:t>колаген и еластин, за мека и овлажнена кожа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Подходящ за суха, протрита или раздразнена кожа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Отличен хидратант за лице, ръце и тяло</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По-фина консистенция от овлажняващия лосион</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Чудесно овлажнява след слънце</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Отлично успокояващо средство</a:t>
            </a:r>
            <a:endParaRPr lang="en-GB" altLang="bg-BG" sz="2000" smtClean="0">
              <a:latin typeface="Roboto" panose="02000000000000000000" pitchFamily="2" charset="0"/>
              <a:cs typeface="Arial" panose="020B0604020202020204" pitchFamily="34" charset="0"/>
            </a:endParaRPr>
          </a:p>
        </p:txBody>
      </p:sp>
      <p:sp>
        <p:nvSpPr>
          <p:cNvPr id="77827" name="Title 1"/>
          <p:cNvSpPr txBox="1">
            <a:spLocks/>
          </p:cNvSpPr>
          <p:nvPr/>
        </p:nvSpPr>
        <p:spPr bwMode="auto">
          <a:xfrm>
            <a:off x="457200" y="792163"/>
            <a:ext cx="59864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лосион</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294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92900" y="2171700"/>
            <a:ext cx="17287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2"/>
          <p:cNvSpPr>
            <a:spLocks noGrp="1"/>
          </p:cNvSpPr>
          <p:nvPr>
            <p:ph idx="4294967295"/>
          </p:nvPr>
        </p:nvSpPr>
        <p:spPr bwMode="auto">
          <a:xfrm>
            <a:off x="457200" y="2276475"/>
            <a:ext cx="5627688" cy="3960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Основна съставка – стабилизиран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алое вера гел</a:t>
            </a:r>
            <a:r>
              <a:rPr lang="en-GB" altLang="bg-BG" sz="2000" smtClean="0">
                <a:latin typeface="Roboto" panose="02000000000000000000" pitchFamily="2" charset="0"/>
                <a:cs typeface="Arial" panose="020B0604020202020204" pitchFamily="34" charset="0"/>
              </a:rPr>
              <a:t> </a:t>
            </a: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Уникално съчетание от алое вера гел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пчелен прополис</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Съдържа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лайка и витамини</a:t>
            </a:r>
            <a:r>
              <a:rPr lang="en-GB" altLang="bg-BG" sz="2000" smtClean="0">
                <a:latin typeface="Roboto" panose="02000000000000000000" pitchFamily="2" charset="0"/>
                <a:cs typeface="Arial" panose="020B0604020202020204" pitchFamily="34" charset="0"/>
              </a:rPr>
              <a:t> A </a:t>
            </a:r>
            <a:r>
              <a:rPr lang="bg-BG" altLang="bg-BG" sz="2000" smtClean="0">
                <a:latin typeface="Roboto" panose="02000000000000000000" pitchFamily="2" charset="0"/>
                <a:cs typeface="Arial" panose="020B0604020202020204" pitchFamily="34" charset="0"/>
              </a:rPr>
              <a:t>и</a:t>
            </a:r>
            <a:r>
              <a:rPr lang="en-GB" altLang="bg-BG" sz="2000" smtClean="0">
                <a:latin typeface="Roboto" panose="02000000000000000000" pitchFamily="2" charset="0"/>
                <a:cs typeface="Arial" panose="020B0604020202020204" pitchFamily="34" charset="0"/>
              </a:rPr>
              <a:t> E</a:t>
            </a:r>
            <a:r>
              <a:rPr lang="bg-BG" altLang="bg-BG" sz="2000" smtClean="0">
                <a:latin typeface="Roboto" panose="02000000000000000000" pitchFamily="2" charset="0"/>
                <a:cs typeface="Arial" panose="020B0604020202020204" pitchFamily="34" charset="0"/>
              </a:rPr>
              <a:t>, признати заради естественото си успокояващо действие върху кожата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Допринася за поддържане и укрепване на структурата на кожата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Има силно успокояващо и овлажняващо действие</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Създава защитна бариера</a:t>
            </a:r>
            <a:endParaRPr lang="en-GB" altLang="bg-BG" sz="2000" smtClean="0">
              <a:latin typeface="Roboto" panose="02000000000000000000" pitchFamily="2" charset="0"/>
              <a:cs typeface="Arial" panose="020B0604020202020204" pitchFamily="34" charset="0"/>
            </a:endParaRPr>
          </a:p>
        </p:txBody>
      </p:sp>
      <p:sp>
        <p:nvSpPr>
          <p:cNvPr id="78851" name="Title 1"/>
          <p:cNvSpPr txBox="1">
            <a:spLocks/>
          </p:cNvSpPr>
          <p:nvPr/>
        </p:nvSpPr>
        <p:spPr bwMode="auto">
          <a:xfrm>
            <a:off x="457200" y="792163"/>
            <a:ext cx="6248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прополис</a:t>
            </a:r>
            <a:r>
              <a:rPr lang="bg-BG" altLang="bg-BG" sz="2800" cap="small" dirty="0" smtClean="0">
                <a:solidFill>
                  <a:schemeClr val="bg1"/>
                </a:solidFill>
                <a:latin typeface="Roboto" panose="02000000000000000000" pitchFamily="2" charset="0"/>
                <a:ea typeface="+mj-ea"/>
                <a:cs typeface="Arial Bold" panose="020B0704020202020204" pitchFamily="34" charset="0"/>
              </a:rPr>
              <a:t> крем</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3972"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251075"/>
            <a:ext cx="154305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4294967295"/>
          </p:nvPr>
        </p:nvSpPr>
        <p:spPr bwMode="auto">
          <a:xfrm>
            <a:off x="457200" y="2376488"/>
            <a:ext cx="6778625" cy="3932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 същността си идентичен с гела във вътрешността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на листата на растението</a:t>
            </a:r>
          </a:p>
          <a:p>
            <a:pPr marL="179388" indent="-179388" eaLnBrk="1" hangingPunct="1">
              <a:buClr>
                <a:srgbClr val="003419"/>
              </a:buClr>
            </a:pPr>
            <a:r>
              <a:rPr lang="en-GB" altLang="bg-BG" sz="2000" smtClean="0">
                <a:latin typeface="Roboto" panose="02000000000000000000" pitchFamily="2" charset="0"/>
                <a:cs typeface="Arial" panose="020B0604020202020204" pitchFamily="34" charset="0"/>
              </a:rPr>
              <a:t>100% </a:t>
            </a:r>
            <a:r>
              <a:rPr lang="bg-BG" altLang="bg-BG" sz="2000" smtClean="0">
                <a:latin typeface="Roboto" panose="02000000000000000000" pitchFamily="2" charset="0"/>
                <a:cs typeface="Arial" panose="020B0604020202020204" pitchFamily="34" charset="0"/>
              </a:rPr>
              <a:t>стабилизираният гел от алое вера успокоява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чувствителната кожа напълно безопасно</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Специално разработен за локална употреба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Прозрачният гел съдържа</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успокояващи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хидратиращи съставки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Лесно и изцяло попива в кожата</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Облекчава леки кожни раздразнения 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чувствителна кожа</a:t>
            </a:r>
            <a:endParaRPr lang="en-GB" altLang="bg-BG" sz="2000" smtClean="0">
              <a:latin typeface="Roboto" panose="02000000000000000000" pitchFamily="2" charset="0"/>
              <a:cs typeface="Arial" panose="020B0604020202020204" pitchFamily="34" charset="0"/>
            </a:endParaRPr>
          </a:p>
        </p:txBody>
      </p:sp>
      <p:sp>
        <p:nvSpPr>
          <p:cNvPr id="7987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вера гел</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499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6425" y="2260600"/>
            <a:ext cx="1706563"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4294967295"/>
          </p:nvPr>
        </p:nvSpPr>
        <p:spPr bwMode="auto">
          <a:xfrm>
            <a:off x="457200" y="2376488"/>
            <a:ext cx="6122988" cy="3789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Основна съставка е стабилизиран гел от алое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Прониква дълбоко, загрява и успокоява сковани мускули и сухожилия</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С балансирано </a:t>
            </a:r>
            <a:r>
              <a:rPr lang="en-US" altLang="bg-BG" sz="2000" smtClean="0">
                <a:latin typeface="Roboto" panose="02000000000000000000" pitchFamily="2" charset="0"/>
                <a:cs typeface="Arial" panose="020B0604020202020204" pitchFamily="34" charset="0"/>
              </a:rPr>
              <a:t>pH</a:t>
            </a:r>
            <a:r>
              <a:rPr lang="en-GB" altLang="bg-BG" sz="2000" smtClean="0">
                <a:latin typeface="Roboto" panose="02000000000000000000" pitchFamily="2" charset="0"/>
                <a:cs typeface="Arial" panose="020B0604020202020204" pitchFamily="34" charset="0"/>
              </a:rPr>
              <a:t>, </a:t>
            </a:r>
            <a:r>
              <a:rPr lang="bg-BG" altLang="bg-BG" sz="2000" smtClean="0">
                <a:latin typeface="Roboto" panose="02000000000000000000" pitchFamily="2" charset="0"/>
                <a:cs typeface="Arial" panose="020B0604020202020204" pitchFamily="34" charset="0"/>
              </a:rPr>
              <a:t>разработен да облекчава напрежението и да отпуска мускулите</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Идеален масажен лосион</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Успокоява след тежко физическо натоварване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всякакъв вид спорт</a:t>
            </a:r>
            <a:endParaRPr lang="en-GB" altLang="bg-BG" sz="2000" smtClean="0">
              <a:latin typeface="Roboto" panose="02000000000000000000" pitchFamily="2" charset="0"/>
              <a:cs typeface="Arial" panose="020B0604020202020204" pitchFamily="34" charset="0"/>
            </a:endParaRPr>
          </a:p>
          <a:p>
            <a:pPr eaLnBrk="1" hangingPunct="1">
              <a:buClr>
                <a:srgbClr val="003419"/>
              </a:buClr>
            </a:pPr>
            <a:r>
              <a:rPr lang="bg-BG" altLang="bg-BG" sz="2000" smtClean="0">
                <a:latin typeface="Roboto" panose="02000000000000000000" pitchFamily="2" charset="0"/>
                <a:cs typeface="Arial" panose="020B0604020202020204" pitchFamily="34" charset="0"/>
              </a:rPr>
              <a:t>Подходящ за деца и възрастни</a:t>
            </a:r>
            <a:endParaRPr lang="en-GB" altLang="bg-BG" sz="2000" smtClean="0">
              <a:latin typeface="Roboto" panose="02000000000000000000" pitchFamily="2" charset="0"/>
              <a:cs typeface="Arial" panose="020B0604020202020204" pitchFamily="34" charset="0"/>
            </a:endParaRPr>
          </a:p>
        </p:txBody>
      </p:sp>
      <p:sp>
        <p:nvSpPr>
          <p:cNvPr id="808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Загряващ лосион с алое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6020"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2276475"/>
            <a:ext cx="15113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4294967295"/>
          </p:nvPr>
        </p:nvSpPr>
        <p:spPr bwMode="auto">
          <a:xfrm>
            <a:off x="179388" y="2420938"/>
            <a:ext cx="6913562" cy="386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Основна съставка – стабилизиран алое вера гел</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Съдържа МСМ и билкови екстракти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МСМ е естествен източник на органична сяра – ключов компонент на съединителната тъкан и ставите, допринасящ за поддържане на хрущялите в добро състояние</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Лигнинът е</a:t>
            </a:r>
            <a:r>
              <a:rPr lang="en-GB" altLang="bg-BG" sz="1800" smtClean="0">
                <a:latin typeface="Roboto" panose="02000000000000000000" pitchFamily="2" charset="0"/>
                <a:cs typeface="Arial" panose="020B0604020202020204" pitchFamily="34" charset="0"/>
              </a:rPr>
              <a:t> </a:t>
            </a:r>
            <a:r>
              <a:rPr lang="bg-BG" altLang="bg-BG" sz="1800" smtClean="0">
                <a:latin typeface="Roboto" panose="02000000000000000000" pitchFamily="2" charset="0"/>
                <a:cs typeface="Arial" panose="020B0604020202020204" pitchFamily="34" charset="0"/>
              </a:rPr>
              <a:t>компонент на стабилизирания гел от алое</a:t>
            </a:r>
            <a:r>
              <a:rPr lang="en-GB" altLang="bg-BG" sz="1800" smtClean="0">
                <a:latin typeface="Roboto" panose="02000000000000000000" pitchFamily="2" charset="0"/>
                <a:cs typeface="Arial" panose="020B0604020202020204" pitchFamily="34" charset="0"/>
              </a:rPr>
              <a:t> </a:t>
            </a:r>
            <a:r>
              <a:rPr lang="bg-BG" altLang="bg-BG" sz="1800" smtClean="0">
                <a:latin typeface="Roboto" panose="02000000000000000000" pitchFamily="2" charset="0"/>
                <a:cs typeface="Arial" panose="020B0604020202020204" pitchFamily="34" charset="0"/>
              </a:rPr>
              <a:t>вера, който прониква дълбоко в кожата, пренасяйки МСМ</a:t>
            </a:r>
            <a:r>
              <a:rPr lang="en-GB" altLang="bg-BG" sz="1800" smtClean="0">
                <a:latin typeface="Roboto" panose="02000000000000000000" pitchFamily="2" charset="0"/>
                <a:cs typeface="Arial" panose="020B0604020202020204" pitchFamily="34" charset="0"/>
              </a:rPr>
              <a:t> </a:t>
            </a:r>
            <a:r>
              <a:rPr lang="bg-BG" altLang="bg-BG" sz="1800" smtClean="0">
                <a:latin typeface="Roboto" panose="02000000000000000000" pitchFamily="2" charset="0"/>
                <a:cs typeface="Arial" panose="020B0604020202020204" pitchFamily="34" charset="0"/>
              </a:rPr>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до засегнатите тъкани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Успокоява дискомфорт в ставите и мускулите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и всякакви навяхвания или изкълчвания </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Идеален за употреба в съчетание с Форевър фрийдъм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за подвижни стави</a:t>
            </a:r>
            <a:endParaRPr lang="en-GB" altLang="bg-BG" sz="1800" smtClean="0">
              <a:latin typeface="Roboto" panose="02000000000000000000" pitchFamily="2" charset="0"/>
              <a:cs typeface="Arial" panose="020B0604020202020204" pitchFamily="34" charset="0"/>
            </a:endParaRPr>
          </a:p>
        </p:txBody>
      </p:sp>
      <p:sp>
        <p:nvSpPr>
          <p:cNvPr id="8192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r>
              <a:rPr lang="en-GB" altLang="bg-BG" sz="2800"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Гел с алое вера и МСМ</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704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2289175"/>
            <a:ext cx="15113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4294967295"/>
          </p:nvPr>
        </p:nvSpPr>
        <p:spPr bwMode="auto">
          <a:xfrm>
            <a:off x="457200" y="2376488"/>
            <a:ext cx="625792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smtClean="0">
                <a:latin typeface="Roboto" panose="02000000000000000000" pitchFamily="2" charset="0"/>
                <a:cs typeface="Arial" panose="020B0604020202020204" pitchFamily="34" charset="0"/>
              </a:rPr>
              <a:t>Основна съставка – стабилизиран гел от алое вера, съчетан с пчелен прополис, алантоин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11 внимателно подбрани билки</a:t>
            </a:r>
          </a:p>
          <a:p>
            <a:pPr eaLnBrk="1" hangingPunct="1">
              <a:buClr>
                <a:srgbClr val="003419"/>
              </a:buClr>
            </a:pPr>
            <a:r>
              <a:rPr lang="bg-BG" altLang="bg-BG" sz="2000" smtClean="0">
                <a:latin typeface="Roboto" panose="02000000000000000000" pitchFamily="2" charset="0"/>
                <a:cs typeface="Arial" panose="020B0604020202020204" pitchFamily="34" charset="0"/>
              </a:rPr>
              <a:t>Спрей с балансирано pH и успокояващо въздействие дори върху най-чувствителната кожа</a:t>
            </a:r>
          </a:p>
          <a:p>
            <a:pPr eaLnBrk="1" hangingPunct="1">
              <a:buClr>
                <a:srgbClr val="003419"/>
              </a:buClr>
            </a:pPr>
            <a:r>
              <a:rPr lang="bg-BG" altLang="bg-BG" sz="2000" smtClean="0">
                <a:latin typeface="Roboto" panose="02000000000000000000" pitchFamily="2" charset="0"/>
                <a:cs typeface="Arial" panose="020B0604020202020204" pitchFamily="34" charset="0"/>
              </a:rPr>
              <a:t>Чудесен за употреба след излагане на слънце</a:t>
            </a:r>
          </a:p>
          <a:p>
            <a:pPr eaLnBrk="1" hangingPunct="1">
              <a:buClr>
                <a:srgbClr val="003419"/>
              </a:buClr>
            </a:pPr>
            <a:r>
              <a:rPr lang="bg-BG" altLang="bg-BG" sz="2000" smtClean="0">
                <a:latin typeface="Roboto" panose="02000000000000000000" pitchFamily="2" charset="0"/>
                <a:cs typeface="Arial" panose="020B0604020202020204" pitchFamily="34" charset="0"/>
              </a:rPr>
              <a:t>Предпазва косата от ултравиолетовите лъчи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 от хлорни увреждания </a:t>
            </a:r>
          </a:p>
          <a:p>
            <a:pPr eaLnBrk="1" hangingPunct="1">
              <a:buClr>
                <a:srgbClr val="003419"/>
              </a:buClr>
            </a:pPr>
            <a:r>
              <a:rPr lang="bg-BG" altLang="bg-BG" sz="2000" smtClean="0">
                <a:latin typeface="Roboto" panose="02000000000000000000" pitchFamily="2" charset="0"/>
                <a:cs typeface="Arial" panose="020B0604020202020204" pitchFamily="34" charset="0"/>
              </a:rPr>
              <a:t>Подходящ и за деца</a:t>
            </a:r>
          </a:p>
        </p:txBody>
      </p:sp>
      <p:sp>
        <p:nvSpPr>
          <p:cNvPr id="82947" name="Title 1"/>
          <p:cNvSpPr txBox="1">
            <a:spLocks/>
          </p:cNvSpPr>
          <p:nvPr/>
        </p:nvSpPr>
        <p:spPr bwMode="auto">
          <a:xfrm>
            <a:off x="417513" y="765175"/>
            <a:ext cx="78692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кожата</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Успокояващ спрей с алое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806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9900" y="2284413"/>
            <a:ext cx="14081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Етерични масла</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89091" name="Picture 7"/>
          <p:cNvPicPr>
            <a:picLocks noChangeAspect="1"/>
          </p:cNvPicPr>
          <p:nvPr/>
        </p:nvPicPr>
        <p:blipFill>
          <a:blip r:embed="rId2" cstate="print">
            <a:extLst>
              <a:ext uri="{28A0092B-C50C-407E-A947-70E740481C1C}">
                <a14:useLocalDpi xmlns:a14="http://schemas.microsoft.com/office/drawing/2010/main" val="0"/>
              </a:ext>
            </a:extLst>
          </a:blip>
          <a:srcRect t="15762" b="17693"/>
          <a:stretch>
            <a:fillRect/>
          </a:stretch>
        </p:blipFill>
        <p:spPr bwMode="auto">
          <a:xfrm>
            <a:off x="3175" y="2106613"/>
            <a:ext cx="9144000"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4294967295"/>
          </p:nvPr>
        </p:nvSpPr>
        <p:spPr bwMode="auto">
          <a:xfrm>
            <a:off x="234950" y="2265363"/>
            <a:ext cx="8091488" cy="4148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Контролът на теглото е един от най-бързо развиващите се пазари</a:t>
            </a:r>
          </a:p>
          <a:p>
            <a:pPr eaLnBrk="1" hangingPunct="1">
              <a:buClr>
                <a:srgbClr val="003419"/>
              </a:buClr>
            </a:pPr>
            <a:r>
              <a:rPr lang="bg-BG" altLang="bg-BG" sz="1800" smtClean="0">
                <a:latin typeface="Roboto" panose="02000000000000000000" pitchFamily="2" charset="0"/>
                <a:cs typeface="Arial" panose="020B0604020202020204" pitchFamily="34" charset="0"/>
              </a:rPr>
              <a:t>Българското население е на незавидното четвърто място по затлъстяване в Европа. Според данните 60% от българите над 18-годишна възраст са със свръх тегло, а 20% от тях са затлъстели </a:t>
            </a:r>
          </a:p>
          <a:p>
            <a:pPr eaLnBrk="1" hangingPunct="1">
              <a:buClr>
                <a:srgbClr val="003419"/>
              </a:buClr>
            </a:pPr>
            <a:r>
              <a:rPr lang="bg-BG" altLang="bg-BG" sz="1800" smtClean="0">
                <a:latin typeface="Roboto" panose="02000000000000000000" pitchFamily="2" charset="0"/>
                <a:cs typeface="Arial" panose="020B0604020202020204" pitchFamily="34" charset="0"/>
              </a:rPr>
              <a:t>Програма </a:t>
            </a:r>
            <a:r>
              <a:rPr lang="ru-RU" altLang="bg-BG" sz="1800" smtClean="0">
                <a:latin typeface="Roboto" panose="02000000000000000000" pitchFamily="2" charset="0"/>
                <a:cs typeface="Arial" panose="020B0604020202020204" pitchFamily="34" charset="0"/>
              </a:rPr>
              <a:t>Форевър Ф.И.Т. Е съставена от три ефикасни пакета –Клийн 9, F15 и Витал 5</a:t>
            </a:r>
          </a:p>
          <a:p>
            <a:pPr eaLnBrk="1" hangingPunct="1">
              <a:buClr>
                <a:srgbClr val="003419"/>
              </a:buClr>
            </a:pPr>
            <a:r>
              <a:rPr lang="ru-RU" altLang="bg-BG" sz="1800" smtClean="0">
                <a:latin typeface="Roboto" panose="02000000000000000000" pitchFamily="2" charset="0"/>
                <a:cs typeface="Arial" panose="020B0604020202020204" pitchFamily="34" charset="0"/>
              </a:rPr>
              <a:t>Форевър Ф.И.Т. ви дава всичко </a:t>
            </a:r>
            <a:br>
              <a:rPr lang="ru-RU" altLang="bg-BG" sz="1800" smtClean="0">
                <a:latin typeface="Roboto" panose="02000000000000000000" pitchFamily="2" charset="0"/>
                <a:cs typeface="Arial" panose="020B0604020202020204" pitchFamily="34" charset="0"/>
              </a:rPr>
            </a:br>
            <a:r>
              <a:rPr lang="ru-RU" altLang="bg-BG" sz="1800" smtClean="0">
                <a:latin typeface="Roboto" panose="02000000000000000000" pitchFamily="2" charset="0"/>
                <a:cs typeface="Arial" panose="020B0604020202020204" pitchFamily="34" charset="0"/>
              </a:rPr>
              <a:t>необходимо, за да изглеждате </a:t>
            </a:r>
            <a:br>
              <a:rPr lang="ru-RU" altLang="bg-BG" sz="1800" smtClean="0">
                <a:latin typeface="Roboto" panose="02000000000000000000" pitchFamily="2" charset="0"/>
                <a:cs typeface="Arial" panose="020B0604020202020204" pitchFamily="34" charset="0"/>
              </a:rPr>
            </a:br>
            <a:r>
              <a:rPr lang="ru-RU" altLang="bg-BG" sz="1800" smtClean="0">
                <a:latin typeface="Roboto" panose="02000000000000000000" pitchFamily="2" charset="0"/>
                <a:cs typeface="Arial" panose="020B0604020202020204" pitchFamily="34" charset="0"/>
              </a:rPr>
              <a:t>и да се чувствате по-добре.</a:t>
            </a:r>
          </a:p>
          <a:p>
            <a:pPr eaLnBrk="1" hangingPunct="1">
              <a:buClr>
                <a:srgbClr val="003419"/>
              </a:buClr>
            </a:pPr>
            <a:r>
              <a:rPr lang="bg-BG" altLang="bg-BG" sz="1800" smtClean="0">
                <a:latin typeface="Roboto" panose="02000000000000000000" pitchFamily="2" charset="0"/>
                <a:cs typeface="Arial" panose="020B0604020202020204" pitchFamily="34" charset="0"/>
              </a:rPr>
              <a:t>Повече подробности за </a:t>
            </a:r>
            <a:r>
              <a:rPr lang="en-US" altLang="bg-BG" sz="1800" smtClean="0">
                <a:latin typeface="Roboto" panose="02000000000000000000" pitchFamily="2" charset="0"/>
                <a:cs typeface="Arial" panose="020B0604020202020204" pitchFamily="34" charset="0"/>
              </a:rPr>
              <a:t/>
            </a:r>
            <a:br>
              <a:rPr lang="en-US"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програма Форевър Ф.И.Т.</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ще откриете на </a:t>
            </a:r>
            <a:r>
              <a:rPr lang="en-US" altLang="bg-BG" sz="1800" smtClean="0">
                <a:latin typeface="Roboto" panose="02000000000000000000" pitchFamily="2" charset="0"/>
                <a:cs typeface="Arial" panose="020B0604020202020204" pitchFamily="34" charset="0"/>
                <a:hlinkClick r:id="rId2"/>
              </a:rPr>
              <a:t>foreverliving.com</a:t>
            </a:r>
            <a:r>
              <a:rPr lang="en-US" altLang="bg-BG" sz="1800" smtClean="0">
                <a:latin typeface="Roboto" panose="02000000000000000000" pitchFamily="2" charset="0"/>
                <a:cs typeface="Arial" panose="020B0604020202020204" pitchFamily="34" charset="0"/>
              </a:rPr>
              <a:t> </a:t>
            </a:r>
            <a:br>
              <a:rPr lang="en-US"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и </a:t>
            </a:r>
            <a:r>
              <a:rPr lang="en-US" altLang="bg-BG" sz="1800" smtClean="0">
                <a:latin typeface="Roboto" panose="02000000000000000000" pitchFamily="2" charset="0"/>
                <a:cs typeface="Arial" panose="020B0604020202020204" pitchFamily="34" charset="0"/>
                <a:hlinkClick r:id="rId3"/>
              </a:rPr>
              <a:t>www.flp.bg</a:t>
            </a:r>
            <a:r>
              <a:rPr lang="bg-BG" altLang="bg-BG" sz="1800" smtClean="0">
                <a:latin typeface="Roboto" panose="02000000000000000000" pitchFamily="2" charset="0"/>
                <a:cs typeface="Arial" panose="020B0604020202020204" pitchFamily="34" charset="0"/>
                <a:hlinkClick r:id="rId3"/>
              </a:rPr>
              <a:t>/</a:t>
            </a:r>
            <a:r>
              <a:rPr lang="cs-CZ" altLang="bg-BG" sz="1800" smtClean="0">
                <a:latin typeface="Roboto" panose="02000000000000000000" pitchFamily="2" charset="0"/>
                <a:cs typeface="Arial" panose="020B0604020202020204" pitchFamily="34" charset="0"/>
                <a:hlinkClick r:id="rId3"/>
              </a:rPr>
              <a:t>fit15</a:t>
            </a:r>
            <a:endParaRPr lang="bg-BG" altLang="bg-BG" sz="1800" smtClean="0">
              <a:latin typeface="Roboto" panose="02000000000000000000" pitchFamily="2" charset="0"/>
              <a:cs typeface="Arial" panose="020B0604020202020204" pitchFamily="34" charset="0"/>
            </a:endParaRPr>
          </a:p>
        </p:txBody>
      </p:sp>
      <p:sp>
        <p:nvSpPr>
          <p:cNvPr id="84995" name="Title 1"/>
          <p:cNvSpPr txBox="1">
            <a:spLocks/>
          </p:cNvSpPr>
          <p:nvPr/>
        </p:nvSpPr>
        <p:spPr bwMode="auto">
          <a:xfrm>
            <a:off x="457200" y="792163"/>
            <a:ext cx="60594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a:t>
            </a:r>
            <a:r>
              <a:rPr lang="en-GB" altLang="bg-BG" sz="2800" cap="small" dirty="0" smtClean="0">
                <a:solidFill>
                  <a:schemeClr val="bg1"/>
                </a:solidFill>
                <a:latin typeface="Roboto" panose="02000000000000000000" pitchFamily="2" charset="0"/>
                <a:ea typeface="+mj-ea"/>
                <a:cs typeface="Arial Bold" panose="020B0704020202020204" pitchFamily="34" charset="0"/>
              </a:rPr>
              <a:t/>
            </a:r>
            <a:br>
              <a:rPr lang="en-GB"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Контрол на теглото</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9011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565525"/>
            <a:ext cx="304482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159250"/>
            <a:ext cx="33496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289175"/>
            <a:ext cx="363696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Content Placeholder 2"/>
          <p:cNvSpPr>
            <a:spLocks noGrp="1"/>
          </p:cNvSpPr>
          <p:nvPr>
            <p:ph idx="4294967295"/>
          </p:nvPr>
        </p:nvSpPr>
        <p:spPr bwMode="auto">
          <a:xfrm>
            <a:off x="457200" y="2376488"/>
            <a:ext cx="5338763" cy="4148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9388" indent="-179388" eaLnBrk="1" hangingPunct="1">
              <a:buClr>
                <a:srgbClr val="003419"/>
              </a:buClr>
            </a:pPr>
            <a:r>
              <a:rPr lang="ru-RU" altLang="en-US" sz="1800" smtClean="0">
                <a:latin typeface="Roboto" panose="02000000000000000000" pitchFamily="2" charset="0"/>
                <a:ea typeface="Roboto" panose="02000000000000000000" pitchFamily="2" charset="0"/>
                <a:cs typeface="Roboto" panose="02000000000000000000" pitchFamily="2" charset="0"/>
              </a:rPr>
              <a:t>Жизненоважните пет продукта на форевър</a:t>
            </a:r>
          </a:p>
          <a:p>
            <a:pPr marL="179388" indent="-179388" eaLnBrk="1" hangingPunct="1">
              <a:buClr>
                <a:srgbClr val="003419"/>
              </a:buClr>
            </a:pPr>
            <a:r>
              <a:rPr lang="ru-RU" altLang="en-US" sz="1800" smtClean="0">
                <a:latin typeface="Roboto" panose="02000000000000000000" pitchFamily="2" charset="0"/>
                <a:ea typeface="Roboto" panose="02000000000000000000" pitchFamily="2" charset="0"/>
                <a:cs typeface="Roboto" panose="02000000000000000000" pitchFamily="2" charset="0"/>
              </a:rPr>
              <a:t>Vital</a:t>
            </a:r>
            <a:r>
              <a:rPr lang="ru-RU" altLang="en-US" sz="1800" baseline="30000" smtClean="0">
                <a:latin typeface="Roboto" panose="02000000000000000000" pitchFamily="2" charset="0"/>
                <a:ea typeface="Roboto" panose="02000000000000000000" pitchFamily="2" charset="0"/>
                <a:cs typeface="Roboto" panose="02000000000000000000" pitchFamily="2" charset="0"/>
              </a:rPr>
              <a:t>5</a:t>
            </a:r>
            <a:r>
              <a:rPr lang="ru-RU" altLang="en-US" sz="1800" smtClean="0">
                <a:latin typeface="Roboto" panose="02000000000000000000" pitchFamily="2" charset="0"/>
                <a:ea typeface="Roboto" panose="02000000000000000000" pitchFamily="2" charset="0"/>
                <a:cs typeface="Roboto" panose="02000000000000000000" pitchFamily="2" charset="0"/>
              </a:rPr>
              <a:t> – нашето решение за пълноценно хранене в един удобен пакет </a:t>
            </a:r>
          </a:p>
          <a:p>
            <a:pPr marL="179388" indent="-179388" eaLnBrk="1" hangingPunct="1">
              <a:buClr>
                <a:srgbClr val="003419"/>
              </a:buClr>
            </a:pPr>
            <a:r>
              <a:rPr lang="ru-RU" altLang="en-US" sz="1800" smtClean="0">
                <a:latin typeface="Roboto" panose="02000000000000000000" pitchFamily="2" charset="0"/>
                <a:ea typeface="Roboto" panose="02000000000000000000" pitchFamily="2" charset="0"/>
                <a:cs typeface="Roboto" panose="02000000000000000000" pitchFamily="2" charset="0"/>
              </a:rPr>
              <a:t>Във Vital</a:t>
            </a:r>
            <a:r>
              <a:rPr lang="ru-RU" altLang="en-US" sz="1800" baseline="30000" smtClean="0">
                <a:latin typeface="Roboto" panose="02000000000000000000" pitchFamily="2" charset="0"/>
                <a:ea typeface="Roboto" panose="02000000000000000000" pitchFamily="2" charset="0"/>
                <a:cs typeface="Roboto" panose="02000000000000000000" pitchFamily="2" charset="0"/>
              </a:rPr>
              <a:t>5</a:t>
            </a:r>
            <a:r>
              <a:rPr lang="ru-RU" altLang="en-US" sz="1800" smtClean="0">
                <a:latin typeface="Roboto" panose="02000000000000000000" pitchFamily="2" charset="0"/>
                <a:ea typeface="Roboto" panose="02000000000000000000" pitchFamily="2" charset="0"/>
                <a:cs typeface="Roboto" panose="02000000000000000000" pitchFamily="2" charset="0"/>
              </a:rPr>
              <a:t> ще откриете гел от алое вера, Форевър дейли, Актив ПРО-Б, Арктическо море и АРГИ+ </a:t>
            </a:r>
          </a:p>
          <a:p>
            <a:pPr marL="179388" indent="-179388" eaLnBrk="1" hangingPunct="1">
              <a:buClr>
                <a:srgbClr val="003419"/>
              </a:buClr>
            </a:pPr>
            <a:r>
              <a:rPr lang="ru-RU" altLang="en-US" sz="1800" smtClean="0">
                <a:latin typeface="Roboto" panose="02000000000000000000" pitchFamily="2" charset="0"/>
                <a:ea typeface="Roboto" panose="02000000000000000000" pitchFamily="2" charset="0"/>
                <a:cs typeface="Roboto" panose="02000000000000000000" pitchFamily="2" charset="0"/>
              </a:rPr>
              <a:t>Заедно тези пет продукта създават основа от мощни хранителни вещества, които поддържат хранителната магистрала в тялото на всеки един от нас.</a:t>
            </a:r>
            <a:br>
              <a:rPr lang="ru-RU" altLang="en-US" sz="1800" smtClean="0">
                <a:latin typeface="Roboto" panose="02000000000000000000" pitchFamily="2" charset="0"/>
                <a:ea typeface="Roboto" panose="02000000000000000000" pitchFamily="2" charset="0"/>
                <a:cs typeface="Roboto" panose="02000000000000000000" pitchFamily="2" charset="0"/>
              </a:rPr>
            </a:br>
            <a:r>
              <a:rPr lang="ru-RU" altLang="en-US" sz="1800" smtClean="0">
                <a:latin typeface="Roboto" panose="02000000000000000000" pitchFamily="2" charset="0"/>
                <a:ea typeface="Roboto" panose="02000000000000000000" pitchFamily="2" charset="0"/>
                <a:cs typeface="Roboto" panose="02000000000000000000" pitchFamily="2" charset="0"/>
              </a:rPr>
              <a:t>Тази скоростна магистрала осигурява транспортирането на нутриенти из цялото тяло до всички органи, тъкани и клетки.</a:t>
            </a:r>
            <a:endParaRPr lang="bg-BG" altLang="bg-BG" sz="1800" smtClean="0">
              <a:latin typeface="Roboto" panose="02000000000000000000" pitchFamily="2" charset="0"/>
              <a:ea typeface="Roboto" panose="02000000000000000000" pitchFamily="2" charset="0"/>
              <a:cs typeface="Arial" panose="020B0604020202020204" pitchFamily="34" charset="0"/>
            </a:endParaRPr>
          </a:p>
        </p:txBody>
      </p:sp>
      <p:sp>
        <p:nvSpPr>
          <p:cNvPr id="84995" name="Title 1"/>
          <p:cNvSpPr txBox="1">
            <a:spLocks/>
          </p:cNvSpPr>
          <p:nvPr/>
        </p:nvSpPr>
        <p:spPr bwMode="auto">
          <a:xfrm>
            <a:off x="457200" y="792163"/>
            <a:ext cx="60594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bg-BG" sz="2800" b="1" cap="small" dirty="0" smtClean="0">
                <a:solidFill>
                  <a:schemeClr val="bg1"/>
                </a:solidFill>
                <a:latin typeface="Roboto" panose="02000000000000000000" pitchFamily="2" charset="0"/>
                <a:ea typeface="+mj-ea"/>
                <a:cs typeface="Arial Bold" panose="020B0704020202020204" pitchFamily="34" charset="0"/>
              </a:rPr>
              <a:t>Vital</a:t>
            </a:r>
            <a:r>
              <a:rPr lang="en-US" altLang="bg-BG" sz="2400" b="1" cap="small" baseline="50000" dirty="0" smtClean="0">
                <a:solidFill>
                  <a:schemeClr val="bg1"/>
                </a:solidFill>
                <a:latin typeface="Roboto" panose="02000000000000000000" pitchFamily="2" charset="0"/>
                <a:ea typeface="+mj-ea"/>
                <a:cs typeface="Arial Bold" panose="020B0704020202020204" pitchFamily="34" charset="0"/>
              </a:rPr>
              <a:t>5</a:t>
            </a:r>
            <a:r>
              <a:rPr lang="en-US" altLang="bg-BG" sz="2800" b="1" cap="small" dirty="0" smtClean="0">
                <a:solidFill>
                  <a:schemeClr val="bg1"/>
                </a:solidFill>
                <a:latin typeface="Roboto" panose="02000000000000000000" pitchFamily="2" charset="0"/>
                <a:ea typeface="+mj-ea"/>
                <a:cs typeface="Arial Bold" panose="020B0704020202020204" pitchFamily="34" charset="0"/>
              </a:rPr>
              <a:t> </a:t>
            </a:r>
            <a:endParaRPr lang="bg-BG" altLang="bg-BG" sz="2800" b="1" cap="small" dirty="0" smtClean="0">
              <a:solidFill>
                <a:schemeClr val="bg1"/>
              </a:solidFill>
              <a:latin typeface="Roboto" panose="02000000000000000000" pitchFamily="2" charset="0"/>
              <a:ea typeface="+mj-ea"/>
              <a:cs typeface="Arial Bold" panose="020B0704020202020204" pitchFamily="34" charset="0"/>
            </a:endParaRPr>
          </a:p>
          <a:p>
            <a:pPr eaLnBrk="1" hangingPunct="1">
              <a:defRPr/>
            </a:pPr>
            <a:r>
              <a:rPr lang="bg-BG" altLang="bg-BG" sz="2600" cap="small" dirty="0" smtClean="0">
                <a:solidFill>
                  <a:schemeClr val="bg1"/>
                </a:solidFill>
                <a:latin typeface="Roboto" panose="02000000000000000000" pitchFamily="2" charset="0"/>
                <a:ea typeface="+mj-ea"/>
                <a:cs typeface="Arial Bold" panose="020B0704020202020204" pitchFamily="34" charset="0"/>
              </a:rPr>
              <a:t>комплексно решение за всеки ден</a:t>
            </a:r>
            <a:endParaRPr lang="en-GB" altLang="bg-BG" sz="26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9114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29238" y="3829050"/>
            <a:ext cx="3959225"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bwMode="auto">
          <a:xfrm>
            <a:off x="6443663" y="3302000"/>
            <a:ext cx="2700337"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None/>
            </a:pPr>
            <a:r>
              <a:rPr lang="bg-BG" altLang="bg-BG" sz="1400" smtClean="0">
                <a:solidFill>
                  <a:srgbClr val="003419"/>
                </a:solidFill>
                <a:latin typeface="Roboto" panose="02000000000000000000" pitchFamily="2" charset="0"/>
                <a:cs typeface="Arial" panose="020B0604020202020204" pitchFamily="34" charset="0"/>
              </a:rPr>
              <a:t>Почиства по естествен път</a:t>
            </a:r>
            <a:endParaRPr lang="en-GB" altLang="bg-BG" sz="1400" smtClean="0">
              <a:solidFill>
                <a:srgbClr val="003419"/>
              </a:solidFill>
              <a:latin typeface="Roboto" panose="02000000000000000000" pitchFamily="2" charset="0"/>
              <a:cs typeface="Arial" panose="020B0604020202020204" pitchFamily="34" charset="0"/>
            </a:endParaRPr>
          </a:p>
          <a:p>
            <a:pPr eaLnBrk="1" hangingPunct="1">
              <a:buFont typeface="Arial" panose="020B0604020202020204" pitchFamily="34" charset="0"/>
              <a:buNone/>
            </a:pPr>
            <a:r>
              <a:rPr lang="bg-BG" altLang="bg-BG" sz="1400" smtClean="0">
                <a:solidFill>
                  <a:srgbClr val="76AB46"/>
                </a:solidFill>
                <a:latin typeface="Roboto" panose="02000000000000000000" pitchFamily="2" charset="0"/>
                <a:cs typeface="Arial" panose="020B0604020202020204" pitchFamily="34" charset="0"/>
              </a:rPr>
              <a:t>Прониква дълбоко в кожата и я овлажнява</a:t>
            </a:r>
            <a:endParaRPr lang="en-GB" altLang="bg-BG" sz="1400" smtClean="0">
              <a:solidFill>
                <a:srgbClr val="003419"/>
              </a:solidFill>
              <a:latin typeface="Roboto" panose="02000000000000000000" pitchFamily="2" charset="0"/>
              <a:cs typeface="Arial" panose="020B0604020202020204" pitchFamily="34" charset="0"/>
            </a:endParaRPr>
          </a:p>
          <a:p>
            <a:pPr eaLnBrk="1" hangingPunct="1">
              <a:buFont typeface="Arial" panose="020B0604020202020204" pitchFamily="34" charset="0"/>
              <a:buNone/>
            </a:pPr>
            <a:endParaRPr lang="en-GB" altLang="bg-BG" sz="1400" smtClean="0">
              <a:latin typeface="Roboto" panose="02000000000000000000" pitchFamily="2" charset="0"/>
              <a:cs typeface="Arial" panose="020B0604020202020204" pitchFamily="34" charset="0"/>
            </a:endParaRPr>
          </a:p>
        </p:txBody>
      </p:sp>
      <p:sp>
        <p:nvSpPr>
          <p:cNvPr id="44035" name="TextBox 6"/>
          <p:cNvSpPr txBox="1">
            <a:spLocks noChangeArrowheads="1"/>
          </p:cNvSpPr>
          <p:nvPr/>
        </p:nvSpPr>
        <p:spPr bwMode="auto">
          <a:xfrm>
            <a:off x="0" y="2830513"/>
            <a:ext cx="2843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1400">
                <a:solidFill>
                  <a:srgbClr val="003419"/>
                </a:solidFill>
                <a:latin typeface="Roboto" panose="02000000000000000000" pitchFamily="2" charset="0"/>
                <a:cs typeface="Arial" panose="020B0604020202020204" pitchFamily="34" charset="0"/>
              </a:rPr>
              <a:t>Антисептично</a:t>
            </a:r>
            <a:r>
              <a:rPr lang="en-GB" altLang="bg-BG" sz="1400">
                <a:solidFill>
                  <a:srgbClr val="003419"/>
                </a:solidFill>
                <a:latin typeface="Roboto" panose="02000000000000000000" pitchFamily="2" charset="0"/>
                <a:cs typeface="Arial" panose="020B0604020202020204" pitchFamily="34" charset="0"/>
              </a:rPr>
              <a:t> </a:t>
            </a:r>
          </a:p>
          <a:p>
            <a:pPr algn="r" eaLnBrk="1" hangingPunct="1"/>
            <a:r>
              <a:rPr lang="bg-BG" altLang="bg-BG" sz="1400">
                <a:solidFill>
                  <a:srgbClr val="76AB46"/>
                </a:solidFill>
                <a:latin typeface="Roboto" panose="02000000000000000000" pitchFamily="2" charset="0"/>
                <a:cs typeface="Arial" panose="020B0604020202020204" pitchFamily="34" charset="0"/>
              </a:rPr>
              <a:t>Успокоява сърбежи</a:t>
            </a:r>
            <a:endParaRPr lang="en-GB" altLang="bg-BG" sz="1400">
              <a:solidFill>
                <a:srgbClr val="76AB46"/>
              </a:solidFill>
              <a:latin typeface="Roboto" panose="02000000000000000000" pitchFamily="2" charset="0"/>
              <a:cs typeface="Arial" panose="020B0604020202020204" pitchFamily="34" charset="0"/>
            </a:endParaRPr>
          </a:p>
          <a:p>
            <a:pPr algn="r" eaLnBrk="1" hangingPunct="1"/>
            <a:r>
              <a:rPr lang="bg-BG" altLang="bg-BG" sz="1400">
                <a:solidFill>
                  <a:srgbClr val="003419"/>
                </a:solidFill>
                <a:latin typeface="Roboto" panose="02000000000000000000" pitchFamily="2" charset="0"/>
                <a:cs typeface="Arial" panose="020B0604020202020204" pitchFamily="34" charset="0"/>
              </a:rPr>
              <a:t>Подпомага имунната система</a:t>
            </a:r>
            <a:endParaRPr lang="en-GB" altLang="bg-BG" sz="1400">
              <a:solidFill>
                <a:srgbClr val="003419"/>
              </a:solidFill>
              <a:latin typeface="Roboto" panose="02000000000000000000" pitchFamily="2" charset="0"/>
              <a:cs typeface="Arial" panose="020B0604020202020204" pitchFamily="34" charset="0"/>
            </a:endParaRPr>
          </a:p>
          <a:p>
            <a:pPr algn="r" eaLnBrk="1" hangingPunct="1"/>
            <a:r>
              <a:rPr lang="bg-BG" altLang="bg-BG" sz="1400">
                <a:solidFill>
                  <a:srgbClr val="76AB46"/>
                </a:solidFill>
                <a:latin typeface="Roboto" panose="02000000000000000000" pitchFamily="2" charset="0"/>
                <a:cs typeface="Arial" panose="020B0604020202020204" pitchFamily="34" charset="0"/>
              </a:rPr>
              <a:t>Осигурява здравословно кръвообращение </a:t>
            </a:r>
            <a:endParaRPr lang="en-GB" altLang="bg-BG" sz="1400">
              <a:solidFill>
                <a:srgbClr val="76AB46"/>
              </a:solidFill>
              <a:latin typeface="Roboto" panose="02000000000000000000" pitchFamily="2" charset="0"/>
              <a:cs typeface="Arial" panose="020B0604020202020204" pitchFamily="34" charset="0"/>
            </a:endParaRPr>
          </a:p>
          <a:p>
            <a:pPr algn="r" eaLnBrk="1" hangingPunct="1"/>
            <a:endParaRPr lang="en-US" altLang="bg-BG" sz="1400">
              <a:latin typeface="Roboto" panose="02000000000000000000" pitchFamily="2" charset="0"/>
              <a:cs typeface="Arial" panose="020B0604020202020204" pitchFamily="34" charset="0"/>
            </a:endParaRPr>
          </a:p>
        </p:txBody>
      </p:sp>
      <p:sp>
        <p:nvSpPr>
          <p:cNvPr id="44036" name="TextBox 7"/>
          <p:cNvSpPr txBox="1">
            <a:spLocks noChangeArrowheads="1"/>
          </p:cNvSpPr>
          <p:nvPr/>
        </p:nvSpPr>
        <p:spPr bwMode="auto">
          <a:xfrm>
            <a:off x="0" y="4965700"/>
            <a:ext cx="1763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1400">
                <a:solidFill>
                  <a:srgbClr val="003419"/>
                </a:solidFill>
                <a:latin typeface="Roboto" panose="02000000000000000000" pitchFamily="2" charset="0"/>
                <a:cs typeface="Arial" panose="020B0604020202020204" pitchFamily="34" charset="0"/>
              </a:rPr>
              <a:t>Хранително</a:t>
            </a:r>
            <a:endParaRPr lang="en-GB" altLang="bg-BG" sz="1400">
              <a:solidFill>
                <a:srgbClr val="003419"/>
              </a:solidFill>
              <a:latin typeface="Roboto" panose="02000000000000000000" pitchFamily="2" charset="0"/>
              <a:cs typeface="Arial" panose="020B0604020202020204" pitchFamily="34" charset="0"/>
            </a:endParaRPr>
          </a:p>
          <a:p>
            <a:pPr algn="r" eaLnBrk="1" hangingPunct="1"/>
            <a:r>
              <a:rPr lang="bg-BG" altLang="bg-BG" sz="1400">
                <a:solidFill>
                  <a:srgbClr val="76AB46"/>
                </a:solidFill>
                <a:latin typeface="Roboto" panose="02000000000000000000" pitchFamily="2" charset="0"/>
                <a:cs typeface="Arial" panose="020B0604020202020204" pitchFamily="34" charset="0"/>
              </a:rPr>
              <a:t>Антибактериално</a:t>
            </a:r>
            <a:r>
              <a:rPr lang="en-GB" altLang="bg-BG" sz="1400">
                <a:solidFill>
                  <a:srgbClr val="76AB46"/>
                </a:solidFill>
                <a:latin typeface="Roboto" panose="02000000000000000000" pitchFamily="2" charset="0"/>
                <a:cs typeface="Arial" panose="020B0604020202020204" pitchFamily="34" charset="0"/>
              </a:rPr>
              <a:t>              </a:t>
            </a:r>
          </a:p>
          <a:p>
            <a:pPr algn="r" eaLnBrk="1" hangingPunct="1"/>
            <a:endParaRPr lang="en-US" altLang="bg-BG" sz="1400">
              <a:latin typeface="Roboto" panose="02000000000000000000" pitchFamily="2" charset="0"/>
              <a:cs typeface="Arial" panose="020B0604020202020204" pitchFamily="34" charset="0"/>
            </a:endParaRPr>
          </a:p>
        </p:txBody>
      </p:sp>
      <p:sp>
        <p:nvSpPr>
          <p:cNvPr id="2" name="Title 1"/>
          <p:cNvSpPr txBox="1">
            <a:spLocks/>
          </p:cNvSpPr>
          <p:nvPr/>
        </p:nvSpPr>
        <p:spPr>
          <a:xfrm>
            <a:off x="422275" y="803275"/>
            <a:ext cx="5508625" cy="1314450"/>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latin typeface="Roboto" panose="02000000000000000000" pitchFamily="2" charset="0"/>
                <a:ea typeface="+mj-ea"/>
                <a:cs typeface="Arial Bold" panose="020B0704020202020204" pitchFamily="34" charset="0"/>
              </a:rPr>
              <a:t>Защо алое? Свойства</a:t>
            </a:r>
            <a:endParaRPr lang="en-GB" altLang="bg-BG" sz="3200" cap="small" dirty="0">
              <a:solidFill>
                <a:schemeClr val="bg1"/>
              </a:solidFill>
              <a:latin typeface="Roboto" panose="02000000000000000000" pitchFamily="2" charset="0"/>
              <a:ea typeface="+mj-ea"/>
              <a:cs typeface="Arial Bold" panose="020B0704020202020204" pitchFamily="34" charset="0"/>
            </a:endParaRPr>
          </a:p>
        </p:txBody>
      </p:sp>
      <p:pic>
        <p:nvPicPr>
          <p:cNvPr id="4403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144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Content Placeholder 2"/>
          <p:cNvSpPr txBox="1">
            <a:spLocks/>
          </p:cNvSpPr>
          <p:nvPr/>
        </p:nvSpPr>
        <p:spPr bwMode="auto">
          <a:xfrm>
            <a:off x="6980238" y="3352800"/>
            <a:ext cx="21637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bg-BG" altLang="bg-BG" sz="1400" b="1">
                <a:solidFill>
                  <a:srgbClr val="003419"/>
                </a:solidFill>
                <a:latin typeface="Roboto" panose="02000000000000000000" pitchFamily="2" charset="0"/>
                <a:cs typeface="Arial" panose="020B0604020202020204" pitchFamily="34" charset="0"/>
              </a:rPr>
              <a:t>Естествено почиства</a:t>
            </a:r>
            <a:endParaRPr lang="en-GB" altLang="bg-BG" sz="1400" b="1">
              <a:solidFill>
                <a:srgbClr val="003419"/>
              </a:solidFill>
              <a:latin typeface="Roboto" panose="02000000000000000000" pitchFamily="2" charset="0"/>
              <a:cs typeface="Arial" panose="020B0604020202020204" pitchFamily="34" charset="0"/>
            </a:endParaRPr>
          </a:p>
          <a:p>
            <a:pPr eaLnBrk="1" hangingPunct="1">
              <a:spcBef>
                <a:spcPct val="20000"/>
              </a:spcBef>
              <a:buFont typeface="Arial" panose="020B0604020202020204" pitchFamily="34" charset="0"/>
              <a:buNone/>
            </a:pPr>
            <a:r>
              <a:rPr lang="bg-BG" altLang="bg-BG" sz="1400" b="1">
                <a:solidFill>
                  <a:srgbClr val="76AB46"/>
                </a:solidFill>
                <a:latin typeface="Roboto" panose="02000000000000000000" pitchFamily="2" charset="0"/>
                <a:cs typeface="Arial" panose="020B0604020202020204" pitchFamily="34" charset="0"/>
              </a:rPr>
              <a:t>Прониква дълбоко</a:t>
            </a:r>
          </a:p>
          <a:p>
            <a:pPr eaLnBrk="1" hangingPunct="1">
              <a:spcBef>
                <a:spcPct val="20000"/>
              </a:spcBef>
              <a:buFont typeface="Arial" panose="020B0604020202020204" pitchFamily="34" charset="0"/>
              <a:buNone/>
            </a:pPr>
            <a:r>
              <a:rPr lang="bg-BG" altLang="bg-BG" sz="1400" b="1">
                <a:solidFill>
                  <a:srgbClr val="003419"/>
                </a:solidFill>
                <a:latin typeface="Roboto" panose="02000000000000000000" pitchFamily="2" charset="0"/>
                <a:cs typeface="Arial" panose="020B0604020202020204" pitchFamily="34" charset="0"/>
              </a:rPr>
              <a:t>Овлажнява кожата</a:t>
            </a:r>
            <a:endParaRPr lang="en-GB" altLang="bg-BG" sz="1400" b="1">
              <a:solidFill>
                <a:srgbClr val="003419"/>
              </a:solidFill>
              <a:latin typeface="Roboto" panose="02000000000000000000" pitchFamily="2" charset="0"/>
              <a:cs typeface="Arial" panose="020B0604020202020204" pitchFamily="34" charset="0"/>
            </a:endParaRPr>
          </a:p>
          <a:p>
            <a:pPr eaLnBrk="1" hangingPunct="1">
              <a:spcBef>
                <a:spcPct val="20000"/>
              </a:spcBef>
              <a:buFont typeface="Arial" panose="020B0604020202020204" pitchFamily="34" charset="0"/>
              <a:buNone/>
            </a:pPr>
            <a:endParaRPr lang="en-GB" altLang="bg-BG" sz="1400" b="1">
              <a:latin typeface="Roboto" panose="02000000000000000000" pitchFamily="2" charset="0"/>
              <a:cs typeface="Arial" panose="020B0604020202020204" pitchFamily="34" charset="0"/>
            </a:endParaRPr>
          </a:p>
        </p:txBody>
      </p:sp>
      <p:sp>
        <p:nvSpPr>
          <p:cNvPr id="44040" name="TextBox 6"/>
          <p:cNvSpPr txBox="1">
            <a:spLocks noChangeArrowheads="1"/>
          </p:cNvSpPr>
          <p:nvPr/>
        </p:nvSpPr>
        <p:spPr bwMode="auto">
          <a:xfrm>
            <a:off x="250825" y="2708275"/>
            <a:ext cx="2293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bg-BG" altLang="bg-BG" sz="1400" b="1">
                <a:solidFill>
                  <a:srgbClr val="003419"/>
                </a:solidFill>
                <a:latin typeface="Roboto" panose="02000000000000000000" pitchFamily="2" charset="0"/>
                <a:cs typeface="Arial" panose="020B0604020202020204" pitchFamily="34" charset="0"/>
              </a:rPr>
              <a:t>Антисептично</a:t>
            </a:r>
            <a:r>
              <a:rPr lang="en-GB" altLang="bg-BG" sz="1400" b="1">
                <a:solidFill>
                  <a:srgbClr val="003419"/>
                </a:solidFill>
                <a:latin typeface="Roboto" panose="02000000000000000000" pitchFamily="2" charset="0"/>
                <a:cs typeface="Arial" panose="020B0604020202020204" pitchFamily="34" charset="0"/>
              </a:rPr>
              <a:t> </a:t>
            </a:r>
          </a:p>
          <a:p>
            <a:pPr algn="r"/>
            <a:r>
              <a:rPr lang="bg-BG" altLang="bg-BG" sz="1400" b="1">
                <a:solidFill>
                  <a:srgbClr val="76AB46"/>
                </a:solidFill>
                <a:latin typeface="Roboto" panose="02000000000000000000" pitchFamily="2" charset="0"/>
                <a:cs typeface="Arial" panose="020B0604020202020204" pitchFamily="34" charset="0"/>
              </a:rPr>
              <a:t>Успокоява сърбежи</a:t>
            </a:r>
            <a:endParaRPr lang="en-GB" altLang="bg-BG" sz="1400" b="1">
              <a:solidFill>
                <a:srgbClr val="76AB46"/>
              </a:solidFill>
              <a:latin typeface="Roboto" panose="02000000000000000000" pitchFamily="2" charset="0"/>
              <a:cs typeface="Arial" panose="020B0604020202020204" pitchFamily="34" charset="0"/>
            </a:endParaRPr>
          </a:p>
          <a:p>
            <a:pPr algn="r"/>
            <a:r>
              <a:rPr lang="bg-BG" altLang="bg-BG" sz="1400" b="1">
                <a:solidFill>
                  <a:srgbClr val="003419"/>
                </a:solidFill>
                <a:latin typeface="Roboto" panose="02000000000000000000" pitchFamily="2" charset="0"/>
                <a:cs typeface="Arial" panose="020B0604020202020204" pitchFamily="34" charset="0"/>
              </a:rPr>
              <a:t>Подпомага имунитета</a:t>
            </a:r>
            <a:endParaRPr lang="en-GB" altLang="bg-BG" sz="1400" b="1">
              <a:solidFill>
                <a:srgbClr val="003419"/>
              </a:solidFill>
              <a:latin typeface="Roboto" panose="02000000000000000000" pitchFamily="2" charset="0"/>
              <a:cs typeface="Arial" panose="020B0604020202020204" pitchFamily="34" charset="0"/>
            </a:endParaRPr>
          </a:p>
          <a:p>
            <a:pPr algn="r"/>
            <a:r>
              <a:rPr lang="bg-BG" altLang="bg-BG" sz="1400" b="1">
                <a:solidFill>
                  <a:srgbClr val="76AB46"/>
                </a:solidFill>
                <a:latin typeface="Roboto" panose="02000000000000000000" pitchFamily="2" charset="0"/>
                <a:cs typeface="Arial" panose="020B0604020202020204" pitchFamily="34" charset="0"/>
              </a:rPr>
              <a:t>Допринася за добро кръвообращение </a:t>
            </a:r>
            <a:endParaRPr lang="en-GB" altLang="bg-BG" sz="1400" b="1">
              <a:solidFill>
                <a:srgbClr val="76AB46"/>
              </a:solidFill>
              <a:latin typeface="Roboto" panose="02000000000000000000" pitchFamily="2" charset="0"/>
              <a:cs typeface="Arial" panose="020B0604020202020204" pitchFamily="34" charset="0"/>
            </a:endParaRPr>
          </a:p>
          <a:p>
            <a:pPr algn="r"/>
            <a:endParaRPr lang="en-US" altLang="bg-BG" sz="1400" b="1">
              <a:latin typeface="Roboto" panose="02000000000000000000" pitchFamily="2" charset="0"/>
              <a:cs typeface="Arial" panose="020B0604020202020204" pitchFamily="34" charset="0"/>
            </a:endParaRPr>
          </a:p>
        </p:txBody>
      </p:sp>
      <p:sp>
        <p:nvSpPr>
          <p:cNvPr id="44041" name="TextBox 7"/>
          <p:cNvSpPr txBox="1">
            <a:spLocks noChangeArrowheads="1"/>
          </p:cNvSpPr>
          <p:nvPr/>
        </p:nvSpPr>
        <p:spPr bwMode="auto">
          <a:xfrm>
            <a:off x="23813" y="5043488"/>
            <a:ext cx="17637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bg-BG" altLang="bg-BG" sz="1400" b="1">
                <a:solidFill>
                  <a:srgbClr val="003419"/>
                </a:solidFill>
                <a:latin typeface="Roboto" panose="02000000000000000000" pitchFamily="2" charset="0"/>
                <a:cs typeface="Arial" panose="020B0604020202020204" pitchFamily="34" charset="0"/>
              </a:rPr>
              <a:t>Хранително</a:t>
            </a:r>
            <a:endParaRPr lang="en-GB" altLang="bg-BG" sz="1400" b="1">
              <a:solidFill>
                <a:srgbClr val="003419"/>
              </a:solidFill>
              <a:latin typeface="Roboto" panose="02000000000000000000" pitchFamily="2" charset="0"/>
              <a:cs typeface="Arial" panose="020B0604020202020204" pitchFamily="34" charset="0"/>
            </a:endParaRPr>
          </a:p>
          <a:p>
            <a:pPr algn="r"/>
            <a:r>
              <a:rPr lang="bg-BG" altLang="bg-BG" sz="1400" b="1">
                <a:solidFill>
                  <a:srgbClr val="76AB46"/>
                </a:solidFill>
                <a:latin typeface="Roboto" panose="02000000000000000000" pitchFamily="2" charset="0"/>
                <a:cs typeface="Arial" panose="020B0604020202020204" pitchFamily="34" charset="0"/>
              </a:rPr>
              <a:t>Антибактериално</a:t>
            </a:r>
            <a:r>
              <a:rPr lang="en-GB" altLang="bg-BG" sz="1400" b="1">
                <a:solidFill>
                  <a:srgbClr val="76AB46"/>
                </a:solidFill>
                <a:latin typeface="Roboto" panose="02000000000000000000" pitchFamily="2" charset="0"/>
                <a:cs typeface="Arial" panose="020B0604020202020204" pitchFamily="34" charset="0"/>
              </a:rPr>
              <a:t>              </a:t>
            </a:r>
          </a:p>
          <a:p>
            <a:pPr algn="r"/>
            <a:endParaRPr lang="en-US" altLang="bg-BG" sz="1400" b="1">
              <a:latin typeface="Roboto" panose="02000000000000000000" pitchFamily="2"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71500" y="2058988"/>
            <a:ext cx="5572125" cy="954087"/>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latin typeface="Roboto" panose="02000000000000000000" pitchFamily="2" charset="0"/>
                <a:ea typeface="+mj-ea"/>
                <a:cs typeface="Arial Bold" panose="020B0704020202020204" pitchFamily="34" charset="0"/>
              </a:rPr>
              <a:t>Продажби </a:t>
            </a:r>
            <a:r>
              <a:rPr lang="en-US" altLang="bg-BG" sz="2800" cap="small" dirty="0" smtClean="0">
                <a:latin typeface="Roboto" panose="02000000000000000000" pitchFamily="2" charset="0"/>
                <a:ea typeface="+mj-ea"/>
                <a:cs typeface="Arial Bold" panose="020B0704020202020204" pitchFamily="34" charset="0"/>
              </a:rPr>
              <a:t/>
            </a:r>
            <a:br>
              <a:rPr lang="en-US" altLang="bg-BG" sz="2800" cap="small" dirty="0" smtClean="0">
                <a:latin typeface="Roboto" panose="02000000000000000000" pitchFamily="2" charset="0"/>
                <a:ea typeface="+mj-ea"/>
                <a:cs typeface="Arial Bold" panose="020B0704020202020204" pitchFamily="34" charset="0"/>
              </a:rPr>
            </a:br>
            <a:r>
              <a:rPr lang="bg-BG" altLang="bg-BG" sz="2800" cap="small" dirty="0" smtClean="0">
                <a:latin typeface="Roboto" panose="02000000000000000000" pitchFamily="2" charset="0"/>
                <a:ea typeface="+mj-ea"/>
                <a:cs typeface="Arial Bold" panose="020B0704020202020204" pitchFamily="34" charset="0"/>
              </a:rPr>
              <a:t>и </a:t>
            </a:r>
            <a:r>
              <a:rPr lang="bg-BG" altLang="bg-BG" sz="2800" cap="small" dirty="0">
                <a:latin typeface="Roboto" panose="02000000000000000000" pitchFamily="2" charset="0"/>
                <a:ea typeface="+mj-ea"/>
                <a:cs typeface="Arial Bold" panose="020B0704020202020204" pitchFamily="34" charset="0"/>
              </a:rPr>
              <a:t>грижа за клиентите</a:t>
            </a:r>
            <a:endParaRPr lang="en-GB" altLang="bg-BG" sz="2800" cap="small" dirty="0">
              <a:latin typeface="Roboto" panose="02000000000000000000" pitchFamily="2" charset="0"/>
              <a:ea typeface="+mj-ea"/>
              <a:cs typeface="Arial Bold" panose="020B07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1"/>
          <p:cNvGrpSpPr>
            <a:grpSpLocks/>
          </p:cNvGrpSpPr>
          <p:nvPr/>
        </p:nvGrpSpPr>
        <p:grpSpPr bwMode="auto">
          <a:xfrm>
            <a:off x="3983038" y="1844675"/>
            <a:ext cx="4189412" cy="2573338"/>
            <a:chOff x="4219576" y="2047181"/>
            <a:chExt cx="4189412" cy="2573337"/>
          </a:xfrm>
        </p:grpSpPr>
        <p:pic>
          <p:nvPicPr>
            <p:cNvPr id="9319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4576" y="2234506"/>
              <a:ext cx="515937"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8276" y="2221806"/>
              <a:ext cx="577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5901" y="2118618"/>
              <a:ext cx="9318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Aloe Vera Gel Tetrapak - EU.psd">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6286501" y="2047181"/>
              <a:ext cx="2122487"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Picture 5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31101" y="2901256"/>
              <a:ext cx="42068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Picture 3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7088" y="3072706"/>
              <a:ext cx="40957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3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8388" y="3055243"/>
              <a:ext cx="3556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5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0638" y="3010793"/>
              <a:ext cx="3349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3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19576" y="3406081"/>
              <a:ext cx="349250"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3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91338" y="2834581"/>
              <a:ext cx="4762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4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819651" y="3601343"/>
              <a:ext cx="404812"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4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75251" y="3783906"/>
              <a:ext cx="2936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4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40451" y="2967931"/>
              <a:ext cx="3619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4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106988" y="2926656"/>
              <a:ext cx="16192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4" name="Picture 4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361113" y="3140968"/>
              <a:ext cx="3429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5" name="Picture 4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37338" y="3163193"/>
              <a:ext cx="34925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Picture 46"/>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999288" y="3579118"/>
              <a:ext cx="36671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Picture 47"/>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261226" y="3629918"/>
              <a:ext cx="473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Picture 48"/>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407026" y="3642618"/>
              <a:ext cx="40481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9" name="Picture 49"/>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110288" y="3766443"/>
              <a:ext cx="331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Picture 50"/>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791201" y="3698181"/>
              <a:ext cx="31908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Picture 5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670676" y="3693418"/>
              <a:ext cx="338137"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2" name="Picture 52"/>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6410326" y="3745806"/>
              <a:ext cx="3571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3" name="Picture 54"/>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449763" y="3218756"/>
              <a:ext cx="3857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4" name="Picture 5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235451" y="393471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8066" name="Title 1"/>
          <p:cNvSpPr txBox="1">
            <a:spLocks/>
          </p:cNvSpPr>
          <p:nvPr/>
        </p:nvSpPr>
        <p:spPr bwMode="auto">
          <a:xfrm>
            <a:off x="419100" y="792163"/>
            <a:ext cx="5942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Продажби и </a:t>
            </a:r>
            <a:br>
              <a:rPr lang="bg-BG"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клиентите</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93188" name="Content Placeholder 2"/>
          <p:cNvSpPr>
            <a:spLocks noGrp="1"/>
          </p:cNvSpPr>
          <p:nvPr>
            <p:ph idx="1"/>
          </p:nvPr>
        </p:nvSpPr>
        <p:spPr bwMode="auto">
          <a:xfrm>
            <a:off x="466725" y="2592388"/>
            <a:ext cx="3535363" cy="3789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9388" indent="-179388" eaLnBrk="1" hangingPunct="1">
              <a:spcBef>
                <a:spcPts val="600"/>
              </a:spcBef>
              <a:spcAft>
                <a:spcPts val="600"/>
              </a:spcAft>
              <a:buClr>
                <a:srgbClr val="003419"/>
              </a:buClr>
            </a:pPr>
            <a:r>
              <a:rPr lang="bg-BG" altLang="bg-BG" sz="2000" smtClean="0">
                <a:latin typeface="Roboto" panose="02000000000000000000" pitchFamily="2" charset="0"/>
                <a:cs typeface="Arial" panose="020B0604020202020204" pitchFamily="34" charset="0"/>
              </a:rPr>
              <a:t>Кой е провел домашно парти?</a:t>
            </a:r>
          </a:p>
          <a:p>
            <a:pPr marL="179388" indent="-179388" eaLnBrk="1" hangingPunct="1">
              <a:spcBef>
                <a:spcPts val="600"/>
              </a:spcBef>
              <a:spcAft>
                <a:spcPts val="600"/>
              </a:spcAft>
              <a:buClr>
                <a:srgbClr val="003419"/>
              </a:buClr>
            </a:pPr>
            <a:r>
              <a:rPr lang="bg-BG" altLang="bg-BG" sz="2000" smtClean="0">
                <a:latin typeface="Roboto" panose="02000000000000000000" pitchFamily="2" charset="0"/>
                <a:cs typeface="Arial" panose="020B0604020202020204" pitchFamily="34" charset="0"/>
              </a:rPr>
              <a:t>Кой е раздавал брошури?</a:t>
            </a:r>
          </a:p>
          <a:p>
            <a:pPr marL="179388" indent="-179388" eaLnBrk="1" hangingPunct="1">
              <a:spcBef>
                <a:spcPts val="600"/>
              </a:spcBef>
              <a:spcAft>
                <a:spcPts val="600"/>
              </a:spcAft>
              <a:buClr>
                <a:srgbClr val="003419"/>
              </a:buClr>
            </a:pPr>
            <a:r>
              <a:rPr lang="bg-BG" altLang="bg-BG" sz="2000" smtClean="0">
                <a:latin typeface="Roboto" panose="02000000000000000000" pitchFamily="2" charset="0"/>
                <a:cs typeface="Arial" panose="020B0604020202020204" pitchFamily="34" charset="0"/>
              </a:rPr>
              <a:t>Кой е водил представяне?</a:t>
            </a:r>
          </a:p>
          <a:p>
            <a:pPr marL="179388" indent="-179388" eaLnBrk="1" hangingPunct="1">
              <a:spcBef>
                <a:spcPts val="600"/>
              </a:spcBef>
              <a:spcAft>
                <a:spcPts val="600"/>
              </a:spcAft>
              <a:buClr>
                <a:srgbClr val="003419"/>
              </a:buClr>
            </a:pPr>
            <a:r>
              <a:rPr lang="bg-BG" altLang="bg-BG" sz="2000" smtClean="0">
                <a:latin typeface="Roboto" panose="02000000000000000000" pitchFamily="2" charset="0"/>
                <a:cs typeface="Arial" panose="020B0604020202020204" pitchFamily="34" charset="0"/>
              </a:rPr>
              <a:t>Кой има повторни поръчки?</a:t>
            </a:r>
          </a:p>
          <a:p>
            <a:pPr marL="179388" indent="-179388" eaLnBrk="1" hangingPunct="1">
              <a:spcBef>
                <a:spcPts val="600"/>
              </a:spcBef>
              <a:spcAft>
                <a:spcPts val="600"/>
              </a:spcAft>
              <a:buClr>
                <a:srgbClr val="003419"/>
              </a:buClr>
            </a:pPr>
            <a:r>
              <a:rPr lang="bg-BG" altLang="bg-BG" sz="2000" smtClean="0">
                <a:latin typeface="Roboto" panose="02000000000000000000" pitchFamily="2" charset="0"/>
                <a:cs typeface="Arial" panose="020B0604020202020204" pitchFamily="34" charset="0"/>
              </a:rPr>
              <a:t>Кой има 10 или повече клиенти?</a:t>
            </a:r>
          </a:p>
        </p:txBody>
      </p:sp>
      <p:pic>
        <p:nvPicPr>
          <p:cNvPr id="93189" name="Picture 1"/>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l="11443" t="12756" r="17805" b="36203"/>
          <a:stretch>
            <a:fillRect/>
          </a:stretch>
        </p:blipFill>
        <p:spPr bwMode="auto">
          <a:xfrm>
            <a:off x="6227763" y="3248025"/>
            <a:ext cx="281146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video>
              <p:cMediaNode vol="80000">
                <p:cTn id="2" fill="hold" display="0">
                  <p:stCondLst>
                    <p:cond delay="indefinite"/>
                  </p:stCondLst>
                </p:cTn>
                <p:tgtEl>
                  <p:spTgt spid="3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1"/>
          <p:cNvSpPr txBox="1">
            <a:spLocks/>
          </p:cNvSpPr>
          <p:nvPr/>
        </p:nvSpPr>
        <p:spPr bwMode="auto">
          <a:xfrm>
            <a:off x="428625" y="941388"/>
            <a:ext cx="59039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Защо употребяваме </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94211" name="Subtitle 2"/>
          <p:cNvSpPr txBox="1">
            <a:spLocks/>
          </p:cNvSpPr>
          <p:nvPr/>
        </p:nvSpPr>
        <p:spPr bwMode="auto">
          <a:xfrm>
            <a:off x="428625" y="2686050"/>
            <a:ext cx="4430713"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5425" indent="-22542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бъдем най-добрият си клиент</a:t>
            </a:r>
            <a:endParaRPr lang="en-GB" altLang="bg-BG" sz="2000">
              <a:latin typeface="Roboto" panose="02000000000000000000" pitchFamily="2"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подобрим здравето си</a:t>
            </a:r>
            <a:endParaRPr lang="en-GB" altLang="bg-BG" sz="2000">
              <a:latin typeface="Roboto" panose="02000000000000000000" pitchFamily="2"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добием вяра в продуктите</a:t>
            </a:r>
            <a:endParaRPr lang="en-GB" altLang="bg-BG" sz="2000">
              <a:latin typeface="Roboto" panose="02000000000000000000" pitchFamily="2"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препоръчваме на основа </a:t>
            </a:r>
            <a:br>
              <a:rPr lang="bg-BG" altLang="bg-BG" sz="2000">
                <a:latin typeface="Roboto" panose="02000000000000000000" pitchFamily="2" charset="0"/>
                <a:cs typeface="Arial" panose="020B0604020202020204" pitchFamily="34" charset="0"/>
              </a:rPr>
            </a:br>
            <a:r>
              <a:rPr lang="bg-BG" altLang="bg-BG" sz="2000">
                <a:latin typeface="Roboto" panose="02000000000000000000" pitchFamily="2" charset="0"/>
                <a:cs typeface="Arial" panose="020B0604020202020204" pitchFamily="34" charset="0"/>
              </a:rPr>
              <a:t>на личен опит</a:t>
            </a:r>
            <a:endParaRPr lang="en-GB" altLang="bg-BG" sz="2000">
              <a:latin typeface="Roboto" panose="02000000000000000000" pitchFamily="2"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реализираме </a:t>
            </a:r>
            <a:br>
              <a:rPr lang="bg-BG" altLang="bg-BG" sz="2000">
                <a:latin typeface="Roboto" panose="02000000000000000000" pitchFamily="2" charset="0"/>
                <a:cs typeface="Arial" panose="020B0604020202020204" pitchFamily="34" charset="0"/>
              </a:rPr>
            </a:br>
            <a:r>
              <a:rPr lang="bg-BG" altLang="bg-BG" sz="2000">
                <a:latin typeface="Roboto" panose="02000000000000000000" pitchFamily="2" charset="0"/>
                <a:cs typeface="Arial" panose="020B0604020202020204" pitchFamily="34" charset="0"/>
              </a:rPr>
              <a:t>по 4 б.т. месечно</a:t>
            </a:r>
            <a:endParaRPr lang="en-GB" altLang="bg-BG" sz="2000">
              <a:latin typeface="Roboto" panose="02000000000000000000" pitchFamily="2"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За да водим с личен пример</a:t>
            </a:r>
            <a:endParaRPr lang="en-GB" altLang="bg-BG" sz="2000">
              <a:latin typeface="Roboto" panose="02000000000000000000" pitchFamily="2" charset="0"/>
              <a:cs typeface="Arial" panose="020B0604020202020204" pitchFamily="34" charset="0"/>
            </a:endParaRPr>
          </a:p>
        </p:txBody>
      </p:sp>
      <p:pic>
        <p:nvPicPr>
          <p:cNvPr id="94212" name="Picture 1"/>
          <p:cNvPicPr>
            <a:picLocks noChangeAspect="1"/>
          </p:cNvPicPr>
          <p:nvPr/>
        </p:nvPicPr>
        <p:blipFill>
          <a:blip r:embed="rId2">
            <a:extLst>
              <a:ext uri="{28A0092B-C50C-407E-A947-70E740481C1C}">
                <a14:useLocalDpi xmlns:a14="http://schemas.microsoft.com/office/drawing/2010/main" val="0"/>
              </a:ext>
            </a:extLst>
          </a:blip>
          <a:srcRect r="32172"/>
          <a:stretch>
            <a:fillRect/>
          </a:stretch>
        </p:blipFill>
        <p:spPr bwMode="auto">
          <a:xfrm>
            <a:off x="5364163" y="2349500"/>
            <a:ext cx="3779837"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Content Placeholder 2"/>
          <p:cNvSpPr>
            <a:spLocks noGrp="1"/>
          </p:cNvSpPr>
          <p:nvPr>
            <p:ph idx="1"/>
          </p:nvPr>
        </p:nvSpPr>
        <p:spPr bwMode="auto">
          <a:xfrm>
            <a:off x="457200" y="3024188"/>
            <a:ext cx="3898900" cy="278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Фактите говорят,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историите продават</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Бъдете най-добрият си клиент</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Препоръчвайте,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не продавайте</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Питайте дали се интересуват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от бизнеса</a:t>
            </a:r>
            <a:endParaRPr lang="en-GB" altLang="bg-BG" sz="2000" smtClean="0">
              <a:latin typeface="Roboto" panose="02000000000000000000" pitchFamily="2" charset="0"/>
              <a:cs typeface="Arial" panose="020B0604020202020204" pitchFamily="34" charset="0"/>
            </a:endParaRPr>
          </a:p>
        </p:txBody>
      </p:sp>
      <p:sp>
        <p:nvSpPr>
          <p:cNvPr id="90115" name="Title 1"/>
          <p:cNvSpPr txBox="1">
            <a:spLocks/>
          </p:cNvSpPr>
          <p:nvPr/>
        </p:nvSpPr>
        <p:spPr bwMode="auto">
          <a:xfrm>
            <a:off x="412750" y="792163"/>
            <a:ext cx="58435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defRPr/>
            </a:pPr>
            <a:r>
              <a:rPr lang="bg-BG" altLang="bg-BG" sz="3200" cap="small" dirty="0" smtClean="0">
                <a:solidFill>
                  <a:schemeClr val="bg1"/>
                </a:solidFill>
                <a:latin typeface="Roboto" panose="02000000000000000000" pitchFamily="2" charset="0"/>
                <a:ea typeface="+mj-ea"/>
                <a:cs typeface="Arial Bold" panose="020B0704020202020204" pitchFamily="34" charset="0"/>
              </a:rPr>
              <a:t>Продажби</a:t>
            </a:r>
            <a:endParaRPr lang="en-GB" altLang="bg-BG" sz="32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95236" name="Picture 1"/>
          <p:cNvPicPr>
            <a:picLocks noChangeAspect="1"/>
          </p:cNvPicPr>
          <p:nvPr/>
        </p:nvPicPr>
        <p:blipFill>
          <a:blip r:embed="rId2" cstate="print">
            <a:extLst>
              <a:ext uri="{28A0092B-C50C-407E-A947-70E740481C1C}">
                <a14:useLocalDpi xmlns:a14="http://schemas.microsoft.com/office/drawing/2010/main" val="0"/>
              </a:ext>
            </a:extLst>
          </a:blip>
          <a:srcRect r="12338"/>
          <a:stretch>
            <a:fillRect/>
          </a:stretch>
        </p:blipFill>
        <p:spPr bwMode="auto">
          <a:xfrm>
            <a:off x="3851275" y="2205038"/>
            <a:ext cx="52927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ubtitle 2"/>
          <p:cNvSpPr txBox="1">
            <a:spLocks/>
          </p:cNvSpPr>
          <p:nvPr/>
        </p:nvSpPr>
        <p:spPr bwMode="auto">
          <a:xfrm>
            <a:off x="457200" y="2759075"/>
            <a:ext cx="353853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9388" indent="-179388" defTabSz="457200">
              <a:defRPr>
                <a:solidFill>
                  <a:schemeClr val="tx1"/>
                </a:solidFill>
                <a:latin typeface="Arial" panose="020B0604020202020204" pitchFamily="34" charset="0"/>
              </a:defRPr>
            </a:lvl1pPr>
            <a:lvl2pPr marL="827088" indent="-285750" defTabSz="457200">
              <a:defRPr>
                <a:solidFill>
                  <a:schemeClr val="tx1"/>
                </a:solidFill>
                <a:latin typeface="Arial" panose="020B0604020202020204" pitchFamily="34" charset="0"/>
              </a:defRPr>
            </a:lvl2pPr>
            <a:lvl3pPr marL="1235075" indent="-228600" defTabSz="457200">
              <a:defRPr>
                <a:solidFill>
                  <a:schemeClr val="tx1"/>
                </a:solidFill>
                <a:latin typeface="Arial" panose="020B0604020202020204" pitchFamily="34" charset="0"/>
              </a:defRPr>
            </a:lvl3pPr>
            <a:lvl4pPr marL="1643063"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Гарантира незабавен доход</a:t>
            </a:r>
            <a:endParaRPr lang="en-GB" altLang="bg-BG" sz="2000">
              <a:latin typeface="Roboto" panose="02000000000000000000" pitchFamily="2" charset="0"/>
              <a:cs typeface="Arial" panose="020B0604020202020204" pitchFamily="34" charset="0"/>
            </a:endParaRPr>
          </a:p>
          <a:p>
            <a:pPr eaLnBrk="1" hangingPunct="1">
              <a:spcAft>
                <a:spcPts val="600"/>
              </a:spcAft>
              <a:buClr>
                <a:srgbClr val="003419"/>
              </a:buClr>
              <a:buFont typeface="Arial" panose="020B0604020202020204" pitchFamily="34" charset="0"/>
              <a:buChar char="•"/>
            </a:pPr>
            <a:r>
              <a:rPr lang="bg-BG" altLang="bg-BG" sz="2000">
                <a:latin typeface="Roboto" panose="02000000000000000000" pitchFamily="2" charset="0"/>
                <a:cs typeface="Arial" panose="020B0604020202020204" pitchFamily="34" charset="0"/>
              </a:rPr>
              <a:t>Осигурява средства</a:t>
            </a:r>
            <a:br>
              <a:rPr lang="bg-BG" altLang="bg-BG" sz="2000">
                <a:latin typeface="Roboto" panose="02000000000000000000" pitchFamily="2" charset="0"/>
                <a:cs typeface="Arial" panose="020B0604020202020204" pitchFamily="34" charset="0"/>
              </a:rPr>
            </a:br>
            <a:r>
              <a:rPr lang="bg-BG" altLang="bg-BG" sz="2000">
                <a:latin typeface="Roboto" panose="02000000000000000000" pitchFamily="2" charset="0"/>
                <a:cs typeface="Arial" panose="020B0604020202020204" pitchFamily="34" charset="0"/>
              </a:rPr>
              <a:t>за новия ви бизнес</a:t>
            </a:r>
            <a:r>
              <a:rPr lang="en-GB" altLang="bg-BG" sz="2000">
                <a:latin typeface="Roboto" panose="02000000000000000000" pitchFamily="2" charset="0"/>
                <a:cs typeface="Arial" panose="020B0604020202020204" pitchFamily="34" charset="0"/>
              </a:rPr>
              <a:t>   </a:t>
            </a:r>
          </a:p>
          <a:p>
            <a:pPr eaLnBrk="1" hangingPunct="1">
              <a:spcAft>
                <a:spcPts val="600"/>
              </a:spcAft>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Пари за следващи </a:t>
            </a:r>
            <a:br>
              <a:rPr lang="bg-BG" altLang="bg-BG" sz="2000">
                <a:solidFill>
                  <a:srgbClr val="000000"/>
                </a:solidFill>
                <a:latin typeface="Roboto" panose="02000000000000000000" pitchFamily="2" charset="0"/>
                <a:cs typeface="Arial" panose="020B0604020202020204" pitchFamily="34" charset="0"/>
              </a:rPr>
            </a:br>
            <a:r>
              <a:rPr lang="bg-BG" altLang="bg-BG" sz="2000">
                <a:solidFill>
                  <a:srgbClr val="000000"/>
                </a:solidFill>
                <a:latin typeface="Roboto" panose="02000000000000000000" pitchFamily="2" charset="0"/>
                <a:cs typeface="Arial" panose="020B0604020202020204" pitchFamily="34" charset="0"/>
              </a:rPr>
              <a:t>покупки на продукти</a:t>
            </a:r>
            <a:endParaRPr lang="en-GB" altLang="bg-BG" sz="2000">
              <a:solidFill>
                <a:srgbClr val="000000"/>
              </a:solidFill>
              <a:latin typeface="Roboto" panose="02000000000000000000" pitchFamily="2" charset="0"/>
              <a:cs typeface="Arial" panose="020B0604020202020204" pitchFamily="34" charset="0"/>
            </a:endParaRPr>
          </a:p>
          <a:p>
            <a:pPr eaLnBrk="1" hangingPunct="1">
              <a:spcAft>
                <a:spcPts val="600"/>
              </a:spcAft>
              <a:buClr>
                <a:srgbClr val="003419"/>
              </a:buClr>
              <a:buFont typeface="Arial" panose="020B0604020202020204" pitchFamily="34" charset="0"/>
              <a:buChar char="•"/>
            </a:pPr>
            <a:r>
              <a:rPr lang="bg-BG" altLang="bg-BG" sz="2000">
                <a:solidFill>
                  <a:srgbClr val="000000"/>
                </a:solidFill>
                <a:latin typeface="Roboto" panose="02000000000000000000" pitchFamily="2" charset="0"/>
                <a:cs typeface="Arial" panose="020B0604020202020204" pitchFamily="34" charset="0"/>
              </a:rPr>
              <a:t>Възможност да изпробвате нови продукти</a:t>
            </a:r>
            <a:endParaRPr lang="en-GB" altLang="bg-BG" sz="2000">
              <a:solidFill>
                <a:srgbClr val="000000"/>
              </a:solidFill>
              <a:latin typeface="Roboto" panose="02000000000000000000" pitchFamily="2" charset="0"/>
              <a:cs typeface="Arial" panose="020B0604020202020204" pitchFamily="34" charset="0"/>
            </a:endParaRPr>
          </a:p>
        </p:txBody>
      </p:sp>
      <p:sp>
        <p:nvSpPr>
          <p:cNvPr id="91139" name="Title 1"/>
          <p:cNvSpPr txBox="1">
            <a:spLocks/>
          </p:cNvSpPr>
          <p:nvPr/>
        </p:nvSpPr>
        <p:spPr bwMode="auto">
          <a:xfrm>
            <a:off x="441325" y="1042988"/>
            <a:ext cx="6229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Защо да продаваме продуктите</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96260" name="Picture 1"/>
          <p:cNvPicPr>
            <a:picLocks noChangeAspect="1"/>
          </p:cNvPicPr>
          <p:nvPr/>
        </p:nvPicPr>
        <p:blipFill>
          <a:blip r:embed="rId2" cstate="print">
            <a:extLst>
              <a:ext uri="{28A0092B-C50C-407E-A947-70E740481C1C}">
                <a14:useLocalDpi xmlns:a14="http://schemas.microsoft.com/office/drawing/2010/main" val="0"/>
              </a:ext>
            </a:extLst>
          </a:blip>
          <a:srcRect r="10242"/>
          <a:stretch>
            <a:fillRect/>
          </a:stretch>
        </p:blipFill>
        <p:spPr bwMode="auto">
          <a:xfrm>
            <a:off x="3779838" y="2276475"/>
            <a:ext cx="5364162"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itle 2"/>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bg-BG" altLang="bg-BG" smtClean="0"/>
          </a:p>
        </p:txBody>
      </p:sp>
      <p:sp>
        <p:nvSpPr>
          <p:cNvPr id="4" name="Subtitle 3"/>
          <p:cNvSpPr>
            <a:spLocks noGrp="1"/>
          </p:cNvSpPr>
          <p:nvPr>
            <p:ph type="subTitle" idx="1"/>
          </p:nvPr>
        </p:nvSpPr>
        <p:spPr/>
        <p:txBody>
          <a:bodyPr/>
          <a:lstStyle/>
          <a:p>
            <a:pPr>
              <a:defRPr/>
            </a:pPr>
            <a:endParaRPr lang="bg-BG"/>
          </a:p>
        </p:txBody>
      </p:sp>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ubtitle 2"/>
          <p:cNvSpPr txBox="1">
            <a:spLocks/>
          </p:cNvSpPr>
          <p:nvPr/>
        </p:nvSpPr>
        <p:spPr bwMode="auto">
          <a:xfrm>
            <a:off x="457200" y="2376488"/>
            <a:ext cx="83058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bg-BG" altLang="bg-BG" sz="2000">
                <a:solidFill>
                  <a:srgbClr val="000000"/>
                </a:solidFill>
                <a:latin typeface="Roboto" panose="02000000000000000000" pitchFamily="2" charset="0"/>
                <a:cs typeface="Arial" panose="020B0604020202020204" pitchFamily="34" charset="0"/>
              </a:rPr>
              <a:t>Увеличавайте броя на клиентите си и техните средни покупки</a:t>
            </a:r>
            <a:endParaRPr lang="en-GB" altLang="bg-BG" sz="2000">
              <a:solidFill>
                <a:srgbClr val="000000"/>
              </a:solidFill>
              <a:latin typeface="Roboto" panose="02000000000000000000" pitchFamily="2" charset="0"/>
              <a:cs typeface="Arial" panose="020B0604020202020204" pitchFamily="34" charset="0"/>
            </a:endParaRPr>
          </a:p>
        </p:txBody>
      </p:sp>
      <p:sp>
        <p:nvSpPr>
          <p:cNvPr id="92163" name="Title 1"/>
          <p:cNvSpPr txBox="1">
            <a:spLocks/>
          </p:cNvSpPr>
          <p:nvPr/>
        </p:nvSpPr>
        <p:spPr bwMode="auto">
          <a:xfrm>
            <a:off x="457200" y="1042988"/>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Увеличете печалбите си</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graphicFrame>
        <p:nvGraphicFramePr>
          <p:cNvPr id="95265" name="Group 33"/>
          <p:cNvGraphicFramePr>
            <a:graphicFrameLocks noGrp="1"/>
          </p:cNvGraphicFramePr>
          <p:nvPr/>
        </p:nvGraphicFramePr>
        <p:xfrm>
          <a:off x="565150" y="2997200"/>
          <a:ext cx="4511675" cy="3103563"/>
        </p:xfrm>
        <a:graphic>
          <a:graphicData uri="http://schemas.openxmlformats.org/drawingml/2006/table">
            <a:tbl>
              <a:tblPr/>
              <a:tblGrid>
                <a:gridCol w="1054854"/>
                <a:gridCol w="1152274"/>
                <a:gridCol w="1080257"/>
                <a:gridCol w="1224291"/>
              </a:tblGrid>
              <a:tr h="64005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Брой </a:t>
                      </a:r>
                      <a:b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b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клиенти</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Средни покупки</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err="1" smtClean="0">
                          <a:ln>
                            <a:noFill/>
                          </a:ln>
                          <a:solidFill>
                            <a:srgbClr val="003419"/>
                          </a:solidFill>
                          <a:effectLst/>
                          <a:latin typeface="Roboto" panose="02000000000000000000" pitchFamily="2" charset="0"/>
                          <a:cs typeface="Arial" panose="020B0604020202020204" pitchFamily="34" charset="0"/>
                        </a:rPr>
                        <a:t>б.т</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
                      </a:r>
                      <a:b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b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bg-BG" altLang="bg-BG" sz="1400" b="1" i="0" u="none" strike="noStrike" cap="none" normalizeH="0" baseline="0" dirty="0" err="1" smtClean="0">
                          <a:ln>
                            <a:noFill/>
                          </a:ln>
                          <a:solidFill>
                            <a:srgbClr val="003419"/>
                          </a:solidFill>
                          <a:effectLst/>
                          <a:latin typeface="Roboto" panose="02000000000000000000" pitchFamily="2" charset="0"/>
                          <a:cs typeface="Arial" panose="020B0604020202020204" pitchFamily="34" charset="0"/>
                        </a:rPr>
                        <a:t>прибл</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Печалба</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bg-BG" altLang="bg-BG" sz="1400" b="1" i="0" u="none" strike="noStrike" cap="none" normalizeH="0" baseline="0" dirty="0" err="1" smtClean="0">
                          <a:ln>
                            <a:noFill/>
                          </a:ln>
                          <a:solidFill>
                            <a:srgbClr val="003419"/>
                          </a:solidFill>
                          <a:effectLst/>
                          <a:latin typeface="Roboto" panose="02000000000000000000" pitchFamily="2" charset="0"/>
                          <a:cs typeface="Arial" panose="020B0604020202020204" pitchFamily="34" charset="0"/>
                        </a:rPr>
                        <a:t>прибл</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063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10</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70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90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1.5</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200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r>
                      <a:b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280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22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20</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70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90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3</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4</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400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r>
                      <a:b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480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063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30</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70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90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4.5</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6</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600 лв.</a:t>
                      </a: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
                      </a:r>
                      <a:b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840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73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9688" y="3068638"/>
            <a:ext cx="39735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itle 1"/>
          <p:cNvSpPr txBox="1">
            <a:spLocks/>
          </p:cNvSpPr>
          <p:nvPr/>
        </p:nvSpPr>
        <p:spPr bwMode="auto">
          <a:xfrm>
            <a:off x="423863" y="963613"/>
            <a:ext cx="6580187"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Примерна печалба </a:t>
            </a:r>
            <a:r>
              <a:rPr lang="en-US" altLang="bg-BG" sz="2800" cap="small" dirty="0" smtClean="0">
                <a:solidFill>
                  <a:schemeClr val="bg1"/>
                </a:solidFill>
                <a:latin typeface="Roboto" panose="02000000000000000000" pitchFamily="2" charset="0"/>
                <a:ea typeface="+mj-ea"/>
                <a:cs typeface="Arial Bold" panose="020B0704020202020204" pitchFamily="34" charset="0"/>
              </a:rPr>
              <a:t/>
            </a:r>
            <a:br>
              <a:rPr lang="en-US"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от продажба на продукти</a:t>
            </a:r>
            <a:r>
              <a:rPr lang="en-GB" altLang="bg-BG" sz="2800" dirty="0" smtClean="0">
                <a:solidFill>
                  <a:srgbClr val="FFFFFF"/>
                </a:solidFill>
                <a:latin typeface="Roboto" panose="02000000000000000000" pitchFamily="2" charset="0"/>
                <a:cs typeface="Arial Bold" panose="020B0704020202020204" pitchFamily="34" charset="0"/>
              </a:rPr>
              <a:t/>
            </a:r>
            <a:br>
              <a:rPr lang="en-GB" altLang="bg-BG" sz="2800" dirty="0" smtClean="0">
                <a:solidFill>
                  <a:srgbClr val="FFFFFF"/>
                </a:solidFill>
                <a:latin typeface="Roboto" panose="02000000000000000000" pitchFamily="2" charset="0"/>
                <a:cs typeface="Arial Bold" panose="020B0704020202020204" pitchFamily="34" charset="0"/>
              </a:rPr>
            </a:br>
            <a:endParaRPr lang="en-US" altLang="bg-BG" sz="2800" dirty="0" smtClean="0">
              <a:solidFill>
                <a:srgbClr val="FFFFFF"/>
              </a:solidFill>
              <a:latin typeface="Roboto" panose="02000000000000000000" pitchFamily="2" charset="0"/>
              <a:cs typeface="Arial Bold" panose="020B0704020202020204" pitchFamily="34" charset="0"/>
            </a:endParaRPr>
          </a:p>
        </p:txBody>
      </p:sp>
      <p:graphicFrame>
        <p:nvGraphicFramePr>
          <p:cNvPr id="96306" name="Group 50"/>
          <p:cNvGraphicFramePr>
            <a:graphicFrameLocks noGrp="1"/>
          </p:cNvGraphicFramePr>
          <p:nvPr/>
        </p:nvGraphicFramePr>
        <p:xfrm>
          <a:off x="552450" y="2446338"/>
          <a:ext cx="7764463" cy="3703637"/>
        </p:xfrm>
        <a:graphic>
          <a:graphicData uri="http://schemas.openxmlformats.org/drawingml/2006/table">
            <a:tbl>
              <a:tblPr/>
              <a:tblGrid>
                <a:gridCol w="1453066"/>
                <a:gridCol w="1218277"/>
                <a:gridCol w="1297087"/>
                <a:gridCol w="1293804"/>
                <a:gridCol w="1293804"/>
                <a:gridCol w="1208426"/>
              </a:tblGrid>
              <a:tr h="82311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bg-BG" altLang="bg-BG" sz="1200" b="1"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Гел от </a:t>
                      </a:r>
                      <a:b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b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алое вера</a:t>
                      </a: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Гел</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за зъби</a:t>
                      </a:r>
                      <a:endParaRPr kumimoji="0" lang="en-US"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Шампоан от алое и </a:t>
                      </a:r>
                      <a:r>
                        <a:rPr kumimoji="0" lang="bg-BG" altLang="bg-BG" sz="1200" b="1" i="0" u="none" strike="noStrike" cap="none" normalizeH="0" baseline="0" dirty="0" err="1" smtClean="0">
                          <a:ln>
                            <a:noFill/>
                          </a:ln>
                          <a:solidFill>
                            <a:srgbClr val="003419"/>
                          </a:solidFill>
                          <a:effectLst/>
                          <a:latin typeface="Roboto" panose="02000000000000000000" pitchFamily="2" charset="0"/>
                          <a:cs typeface="Arial" panose="020B0604020202020204" pitchFamily="34" charset="0"/>
                        </a:rPr>
                        <a:t>жожоба</a:t>
                      </a:r>
                      <a:endParaRPr kumimoji="0" lang="en-US"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Алое дезодорант</a:t>
                      </a:r>
                      <a:endParaRPr kumimoji="0" lang="en-US"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Течен сапун</a:t>
                      </a:r>
                      <a:endParaRPr kumimoji="0" lang="en-US"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13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Асистент</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Супервайзор</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до</a:t>
                      </a:r>
                      <a:b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en-GB"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a:t>
                      </a: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7,40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до</a:t>
                      </a:r>
                      <a:b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5,34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до</a:t>
                      </a:r>
                      <a:b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12,05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до</a:t>
                      </a:r>
                      <a:b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b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5,00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до</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9,12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13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Супервайзор</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18,67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5,73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12,93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5,36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9,79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13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Асистент</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Мениджър</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20,80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6,38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14,40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5,97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10,90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13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Мениджър</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22,92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7,03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15,87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6,58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rPr>
                        <a:t>12,02 лв.</a:t>
                      </a:r>
                      <a:endParaRPr kumimoji="0" lang="en-US" altLang="bg-BG" sz="1400" b="0" i="0" u="none" strike="noStrike" cap="none" normalizeH="0" baseline="0" dirty="0" smtClean="0">
                        <a:ln>
                          <a:noFill/>
                        </a:ln>
                        <a:solidFill>
                          <a:schemeClr val="tx1"/>
                        </a:solidFill>
                        <a:effectLst/>
                        <a:latin typeface="Roboto" panose="02000000000000000000" pitchFamily="2"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Title 1"/>
          <p:cNvSpPr txBox="1">
            <a:spLocks/>
          </p:cNvSpPr>
          <p:nvPr/>
        </p:nvSpPr>
        <p:spPr bwMode="auto">
          <a:xfrm>
            <a:off x="428625" y="820738"/>
            <a:ext cx="5976938"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Печалба от примерни поръчки на клиенти</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graphicFrame>
        <p:nvGraphicFramePr>
          <p:cNvPr id="97327" name="Group 47"/>
          <p:cNvGraphicFramePr>
            <a:graphicFrameLocks noGrp="1"/>
          </p:cNvGraphicFramePr>
          <p:nvPr/>
        </p:nvGraphicFramePr>
        <p:xfrm>
          <a:off x="588963" y="3078163"/>
          <a:ext cx="3527425" cy="2667000"/>
        </p:xfrm>
        <a:graphic>
          <a:graphicData uri="http://schemas.openxmlformats.org/drawingml/2006/table">
            <a:tbl>
              <a:tblPr/>
              <a:tblGrid>
                <a:gridCol w="1644574"/>
                <a:gridCol w="1882851"/>
              </a:tblGrid>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Алое вера гел</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2 </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на месец</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Гел за зъби</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на месец</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Дезодорант</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на 2 месеца</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Шампоан</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на 2 месеца</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Течен сапун</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a:t>
                      </a:r>
                      <a:r>
                        <a:rPr kumimoji="0" lang="bg-BG"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на месец</a:t>
                      </a:r>
                      <a:endParaRPr kumimoji="0" lang="en-US" altLang="bg-BG" sz="14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7347" name="Group 67"/>
          <p:cNvGraphicFramePr>
            <a:graphicFrameLocks noGrp="1"/>
          </p:cNvGraphicFramePr>
          <p:nvPr/>
        </p:nvGraphicFramePr>
        <p:xfrm>
          <a:off x="4683125" y="3078163"/>
          <a:ext cx="4102100" cy="2667000"/>
        </p:xfrm>
        <a:graphic>
          <a:graphicData uri="http://schemas.openxmlformats.org/drawingml/2006/table">
            <a:tbl>
              <a:tblPr/>
              <a:tblGrid>
                <a:gridCol w="1522263"/>
                <a:gridCol w="1512168"/>
                <a:gridCol w="1067669"/>
              </a:tblGrid>
              <a:tr h="6683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Асистент</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Супервайзор</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1 100,00 лв.</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bg-BG" sz="18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6</a:t>
                      </a:r>
                      <a:r>
                        <a:rPr kumimoji="0" lang="bg-BG" altLang="bg-BG" sz="18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r>
                        <a:rPr kumimoji="0" lang="en-US" altLang="bg-BG" sz="18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7 </a:t>
                      </a:r>
                      <a:r>
                        <a:rPr kumimoji="0" lang="bg-BG" altLang="bg-BG" sz="1800" b="1" i="0" u="none" strike="noStrike" cap="none" normalizeH="0" baseline="0" dirty="0" err="1" smtClean="0">
                          <a:ln>
                            <a:noFill/>
                          </a:ln>
                          <a:solidFill>
                            <a:srgbClr val="003419"/>
                          </a:solidFill>
                          <a:effectLst/>
                          <a:latin typeface="Roboto" panose="02000000000000000000" pitchFamily="2" charset="0"/>
                          <a:cs typeface="Arial" panose="020B0604020202020204" pitchFamily="34" charset="0"/>
                        </a:rPr>
                        <a:t>б.т</a:t>
                      </a:r>
                      <a:r>
                        <a:rPr kumimoji="0" lang="bg-BG" altLang="bg-BG" sz="18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a:t>
                      </a:r>
                      <a:endParaRPr kumimoji="0" lang="en-US" altLang="bg-BG" sz="1200" b="1"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6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Супервайзор</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1 181,00 лв.</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tr>
              <a:tr h="6651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Асистент</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Мениджър</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1 314,00 лв.</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tr>
              <a:tr h="666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Мениджър</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1</a:t>
                      </a: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 </a:t>
                      </a:r>
                      <a:r>
                        <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447.00 </a:t>
                      </a:r>
                      <a:r>
                        <a:rPr kumimoji="0" lang="bg-BG"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rPr>
                        <a:t>лв.</a:t>
                      </a:r>
                      <a:endParaRPr kumimoji="0" lang="en-US" altLang="bg-BG" sz="1400" b="0" i="0" u="none" strike="noStrike" cap="none" normalizeH="0" baseline="0" dirty="0" smtClean="0">
                        <a:ln>
                          <a:noFill/>
                        </a:ln>
                        <a:solidFill>
                          <a:srgbClr val="003419"/>
                        </a:solidFill>
                        <a:effectLst/>
                        <a:latin typeface="Roboto" panose="02000000000000000000" pitchFamily="2"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tr>
            </a:tbl>
          </a:graphicData>
        </a:graphic>
      </p:graphicFrame>
      <p:sp>
        <p:nvSpPr>
          <p:cNvPr id="99370" name="TextBox 8"/>
          <p:cNvSpPr txBox="1">
            <a:spLocks noChangeArrowheads="1"/>
          </p:cNvSpPr>
          <p:nvPr/>
        </p:nvSpPr>
        <p:spPr bwMode="auto">
          <a:xfrm>
            <a:off x="4667250" y="2444750"/>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bg-BG">
                <a:solidFill>
                  <a:srgbClr val="003419"/>
                </a:solidFill>
                <a:latin typeface="Roboto" panose="02000000000000000000" pitchFamily="2" charset="0"/>
                <a:cs typeface="Arial" panose="020B0604020202020204" pitchFamily="34" charset="0"/>
              </a:rPr>
              <a:t>20 </a:t>
            </a:r>
            <a:r>
              <a:rPr lang="bg-BG" altLang="bg-BG">
                <a:solidFill>
                  <a:srgbClr val="003419"/>
                </a:solidFill>
                <a:latin typeface="Roboto" panose="02000000000000000000" pitchFamily="2" charset="0"/>
                <a:cs typeface="Arial" panose="020B0604020202020204" pitchFamily="34" charset="0"/>
              </a:rPr>
              <a:t>клиента</a:t>
            </a:r>
            <a:endParaRPr lang="en-GB" altLang="bg-BG">
              <a:solidFill>
                <a:srgbClr val="003419"/>
              </a:solidFill>
              <a:latin typeface="Roboto" panose="02000000000000000000" pitchFamily="2" charset="0"/>
              <a:cs typeface="Arial" panose="020B0604020202020204" pitchFamily="34" charset="0"/>
            </a:endParaRPr>
          </a:p>
        </p:txBody>
      </p:sp>
      <p:sp>
        <p:nvSpPr>
          <p:cNvPr id="99371" name="TextBox 9"/>
          <p:cNvSpPr txBox="1">
            <a:spLocks noChangeArrowheads="1"/>
          </p:cNvSpPr>
          <p:nvPr/>
        </p:nvSpPr>
        <p:spPr bwMode="auto">
          <a:xfrm>
            <a:off x="576263" y="2452688"/>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bg-BG" altLang="bg-BG">
                <a:solidFill>
                  <a:srgbClr val="003419"/>
                </a:solidFill>
                <a:latin typeface="Roboto" panose="02000000000000000000" pitchFamily="2" charset="0"/>
                <a:cs typeface="Arial" panose="020B0604020202020204" pitchFamily="34" charset="0"/>
              </a:rPr>
              <a:t>Примерна поръчка от клиент</a:t>
            </a:r>
            <a:endParaRPr lang="en-GB" altLang="bg-BG">
              <a:solidFill>
                <a:srgbClr val="003419"/>
              </a:solidFill>
              <a:latin typeface="Roboto" panose="02000000000000000000" pitchFamily="2"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itle 1"/>
          <p:cNvSpPr txBox="1">
            <a:spLocks/>
          </p:cNvSpPr>
          <p:nvPr/>
        </p:nvSpPr>
        <p:spPr bwMode="auto">
          <a:xfrm>
            <a:off x="414338" y="749300"/>
            <a:ext cx="5708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Как продаваме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3" name="Subtitle 2"/>
          <p:cNvSpPr txBox="1">
            <a:spLocks/>
          </p:cNvSpPr>
          <p:nvPr/>
        </p:nvSpPr>
        <p:spPr>
          <a:xfrm>
            <a:off x="466725" y="2420938"/>
            <a:ext cx="6088063" cy="3962400"/>
          </a:xfrm>
          <a:prstGeom prst="rect">
            <a:avLst/>
          </a:prstGeom>
        </p:spPr>
        <p:txBody>
          <a:bodyPr/>
          <a:lstStyle>
            <a:lvl1pPr marL="180975" indent="-1809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179388" indent="-179388" eaLnBrk="1" hangingPunct="1">
              <a:spcAft>
                <a:spcPts val="3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Продуктови демонстрации</a:t>
            </a:r>
            <a:endParaRPr lang="en-GB" altLang="bg-BG" sz="2000" dirty="0" smtClean="0">
              <a:latin typeface="Roboto"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Раздаване на брошури</a:t>
            </a:r>
            <a:endParaRPr lang="en-GB" altLang="bg-BG" sz="2000" dirty="0" smtClean="0">
              <a:latin typeface="Roboto"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Изложения и събития</a:t>
            </a:r>
            <a:endParaRPr lang="en-GB" altLang="bg-BG" sz="2000" dirty="0" smtClean="0">
              <a:latin typeface="Roboto"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Домашни партита</a:t>
            </a:r>
            <a:endParaRPr lang="en-GB" altLang="bg-BG" sz="2000" dirty="0" smtClean="0">
              <a:latin typeface="Roboto"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Подаръци (коледни, </a:t>
            </a:r>
            <a:br>
              <a:rPr lang="bg-BG" altLang="bg-BG" sz="2000" dirty="0" smtClean="0">
                <a:latin typeface="Roboto" panose="02000000000000000000" pitchFamily="2" charset="0"/>
                <a:cs typeface="Arial" panose="020B0604020202020204" pitchFamily="34" charset="0"/>
              </a:rPr>
            </a:br>
            <a:r>
              <a:rPr lang="bg-BG" altLang="bg-BG" sz="2000" dirty="0" smtClean="0">
                <a:latin typeface="Roboto" panose="02000000000000000000" pitchFamily="2" charset="0"/>
                <a:cs typeface="Arial" panose="020B0604020202020204" pitchFamily="34" charset="0"/>
              </a:rPr>
              <a:t>рождени дни, именни дни и др.)</a:t>
            </a:r>
            <a:endParaRPr lang="en-GB" altLang="bg-BG" sz="2000" dirty="0" smtClean="0">
              <a:latin typeface="Roboto" panose="02000000000000000000" pitchFamily="2" charset="0"/>
              <a:cs typeface="Arial" panose="020B0604020202020204" pitchFamily="34" charset="0"/>
            </a:endParaRPr>
          </a:p>
          <a:p>
            <a:pPr marL="179388" indent="-179388" eaLnBrk="1" hangingPunct="1">
              <a:spcAft>
                <a:spcPts val="4200"/>
              </a:spcAft>
              <a:buFont typeface="Arial" panose="020B0604020202020204" pitchFamily="34" charset="0"/>
              <a:buChar char="•"/>
              <a:defRPr/>
            </a:pPr>
            <a:r>
              <a:rPr lang="bg-BG" altLang="bg-BG" sz="2000" dirty="0" smtClean="0">
                <a:latin typeface="Roboto" panose="02000000000000000000" pitchFamily="2" charset="0"/>
                <a:cs typeface="Arial" panose="020B0604020202020204" pitchFamily="34" charset="0"/>
              </a:rPr>
              <a:t>Препоръки</a:t>
            </a:r>
            <a:endParaRPr lang="bg-BG" altLang="bg-BG" sz="2000" dirty="0">
              <a:latin typeface="Roboto" panose="02000000000000000000" pitchFamily="2" charset="0"/>
              <a:cs typeface="Arial" panose="020B0604020202020204" pitchFamily="34" charset="0"/>
            </a:endParaRPr>
          </a:p>
          <a:p>
            <a:pPr marL="0" indent="0" eaLnBrk="1" hangingPunct="1">
              <a:spcAft>
                <a:spcPts val="1800"/>
              </a:spcAft>
              <a:defRPr/>
            </a:pPr>
            <a:r>
              <a:rPr lang="bg-BG" altLang="bg-BG" sz="2000" b="1" dirty="0" smtClean="0">
                <a:solidFill>
                  <a:srgbClr val="003419"/>
                </a:solidFill>
                <a:latin typeface="Roboto" panose="02000000000000000000" pitchFamily="2" charset="0"/>
                <a:cs typeface="Arial" panose="020B0604020202020204" pitchFamily="34" charset="0"/>
              </a:rPr>
              <a:t>ОБЩУВАЙТЕ, говорете с хората!</a:t>
            </a:r>
            <a:endParaRPr lang="en-GB" altLang="bg-BG" sz="2000" b="1" dirty="0" smtClean="0">
              <a:latin typeface="Roboto" panose="02000000000000000000" pitchFamily="2" charset="0"/>
              <a:cs typeface="Arial" panose="020B0604020202020204" pitchFamily="34" charset="0"/>
            </a:endParaRPr>
          </a:p>
        </p:txBody>
      </p:sp>
      <p:pic>
        <p:nvPicPr>
          <p:cNvPr id="100356" name="Picture 1"/>
          <p:cNvPicPr>
            <a:picLocks noChangeAspect="1"/>
          </p:cNvPicPr>
          <p:nvPr/>
        </p:nvPicPr>
        <p:blipFill>
          <a:blip r:embed="rId2" cstate="print">
            <a:extLst>
              <a:ext uri="{28A0092B-C50C-407E-A947-70E740481C1C}">
                <a14:useLocalDpi xmlns:a14="http://schemas.microsoft.com/office/drawing/2010/main" val="0"/>
              </a:ext>
            </a:extLst>
          </a:blip>
          <a:srcRect l="11642" r="16180" b="5399"/>
          <a:stretch>
            <a:fillRect/>
          </a:stretch>
        </p:blipFill>
        <p:spPr bwMode="auto">
          <a:xfrm>
            <a:off x="4684713" y="2276475"/>
            <a:ext cx="446405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Как продаваме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101379" name="Text Box 23"/>
          <p:cNvSpPr txBox="1">
            <a:spLocks noChangeArrowheads="1"/>
          </p:cNvSpPr>
          <p:nvPr/>
        </p:nvSpPr>
        <p:spPr bwMode="auto">
          <a:xfrm>
            <a:off x="6397625" y="2244725"/>
            <a:ext cx="2024063"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2000" b="1">
                <a:solidFill>
                  <a:srgbClr val="003419"/>
                </a:solidFill>
                <a:latin typeface="Roboto" panose="02000000000000000000" pitchFamily="2" charset="0"/>
                <a:cs typeface="Arial" panose="020B0604020202020204" pitchFamily="34" charset="0"/>
              </a:rPr>
              <a:t>Продуктови</a:t>
            </a:r>
            <a:br>
              <a:rPr lang="bg-BG" altLang="bg-BG" sz="2000" b="1">
                <a:solidFill>
                  <a:srgbClr val="003419"/>
                </a:solidFill>
                <a:latin typeface="Roboto" panose="02000000000000000000" pitchFamily="2" charset="0"/>
                <a:cs typeface="Arial" panose="020B0604020202020204" pitchFamily="34" charset="0"/>
              </a:rPr>
            </a:br>
            <a:r>
              <a:rPr lang="bg-BG" altLang="bg-BG" sz="2000" b="1">
                <a:solidFill>
                  <a:srgbClr val="003419"/>
                </a:solidFill>
                <a:latin typeface="Roboto" panose="02000000000000000000" pitchFamily="2" charset="0"/>
                <a:cs typeface="Arial" panose="020B0604020202020204" pitchFamily="34" charset="0"/>
              </a:rPr>
              <a:t>демонстрации</a:t>
            </a:r>
          </a:p>
          <a:p>
            <a:pPr algn="r" eaLnBrk="1" hangingPunct="1"/>
            <a:r>
              <a:rPr lang="bg-BG" altLang="bg-BG" sz="2000" b="1">
                <a:solidFill>
                  <a:srgbClr val="003419"/>
                </a:solidFill>
                <a:latin typeface="Roboto" panose="02000000000000000000" pitchFamily="2" charset="0"/>
                <a:cs typeface="Arial" panose="020B0604020202020204" pitchFamily="34" charset="0"/>
              </a:rPr>
              <a:t>(планиране)</a:t>
            </a:r>
            <a:endParaRPr lang="en-US" altLang="bg-BG" sz="2000" b="1">
              <a:solidFill>
                <a:srgbClr val="003419"/>
              </a:solidFill>
              <a:latin typeface="Roboto" panose="02000000000000000000" pitchFamily="2" charset="0"/>
              <a:cs typeface="Arial" panose="020B0604020202020204" pitchFamily="34" charset="0"/>
            </a:endParaRPr>
          </a:p>
        </p:txBody>
      </p:sp>
      <p:graphicFrame>
        <p:nvGraphicFramePr>
          <p:cNvPr id="2" name="Diagram 1"/>
          <p:cNvGraphicFramePr/>
          <p:nvPr/>
        </p:nvGraphicFramePr>
        <p:xfrm>
          <a:off x="35496" y="2276872"/>
          <a:ext cx="6552728"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bwMode="auto">
          <a:xfrm>
            <a:off x="0" y="2382838"/>
            <a:ext cx="9144000" cy="48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bg-BG" altLang="bg-BG" sz="2000" smtClean="0">
                <a:solidFill>
                  <a:srgbClr val="003419"/>
                </a:solidFill>
                <a:latin typeface="Roboto" panose="02000000000000000000" pitchFamily="2" charset="0"/>
                <a:cs typeface="Arial" panose="020B0604020202020204" pitchFamily="34" charset="0"/>
              </a:rPr>
              <a:t>30-дневна гаранция, доживотно удоволствие</a:t>
            </a:r>
            <a:endParaRPr lang="en-GB" altLang="bg-BG" sz="2000" smtClean="0">
              <a:solidFill>
                <a:srgbClr val="003419"/>
              </a:solidFill>
              <a:latin typeface="Roboto" panose="02000000000000000000" pitchFamily="2" charset="0"/>
              <a:cs typeface="Arial" panose="020B0604020202020204" pitchFamily="34" charset="0"/>
            </a:endParaRPr>
          </a:p>
        </p:txBody>
      </p:sp>
      <p:sp>
        <p:nvSpPr>
          <p:cNvPr id="44035" name="Title 1"/>
          <p:cNvSpPr txBox="1">
            <a:spLocks/>
          </p:cNvSpPr>
          <p:nvPr/>
        </p:nvSpPr>
        <p:spPr bwMode="auto">
          <a:xfrm>
            <a:off x="457200" y="792163"/>
            <a:ext cx="62753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Действието на алое вера става все по-осезаемо с времето</a:t>
            </a:r>
            <a:endParaRPr lang="en-GB" altLang="bg-BG" sz="2800" cap="small" dirty="0">
              <a:solidFill>
                <a:schemeClr val="bg1"/>
              </a:solidFill>
              <a:latin typeface="Roboto" panose="02000000000000000000" pitchFamily="2" charset="0"/>
              <a:ea typeface="+mj-ea"/>
              <a:cs typeface="Arial Bold" panose="020B0704020202020204" pitchFamily="34" charset="0"/>
            </a:endParaRPr>
          </a:p>
        </p:txBody>
      </p:sp>
      <p:pic>
        <p:nvPicPr>
          <p:cNvPr id="45060" name="Picture 6" descr="Aloe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124200"/>
            <a:ext cx="3895725" cy="281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7" descr="Aloe 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3124200"/>
            <a:ext cx="3895725" cy="281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Как продаваме продукти</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102403" name="Text Box 23"/>
          <p:cNvSpPr txBox="1">
            <a:spLocks noChangeArrowheads="1"/>
          </p:cNvSpPr>
          <p:nvPr/>
        </p:nvSpPr>
        <p:spPr bwMode="auto">
          <a:xfrm>
            <a:off x="6397625" y="2244725"/>
            <a:ext cx="2351088"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2000" b="1">
                <a:solidFill>
                  <a:srgbClr val="003419"/>
                </a:solidFill>
                <a:latin typeface="Roboto" panose="02000000000000000000" pitchFamily="2" charset="0"/>
                <a:cs typeface="Arial" panose="020B0604020202020204" pitchFamily="34" charset="0"/>
              </a:rPr>
              <a:t>Продуктови</a:t>
            </a:r>
            <a:br>
              <a:rPr lang="bg-BG" altLang="bg-BG" sz="2000" b="1">
                <a:solidFill>
                  <a:srgbClr val="003419"/>
                </a:solidFill>
                <a:latin typeface="Roboto" panose="02000000000000000000" pitchFamily="2" charset="0"/>
                <a:cs typeface="Arial" panose="020B0604020202020204" pitchFamily="34" charset="0"/>
              </a:rPr>
            </a:br>
            <a:r>
              <a:rPr lang="bg-BG" altLang="bg-BG" sz="2000" b="1">
                <a:solidFill>
                  <a:srgbClr val="003419"/>
                </a:solidFill>
                <a:latin typeface="Roboto" panose="02000000000000000000" pitchFamily="2" charset="0"/>
                <a:cs typeface="Arial" panose="020B0604020202020204" pitchFamily="34" charset="0"/>
              </a:rPr>
              <a:t>демонстрации</a:t>
            </a:r>
          </a:p>
          <a:p>
            <a:pPr algn="r" eaLnBrk="1" hangingPunct="1"/>
            <a:r>
              <a:rPr lang="bg-BG" altLang="bg-BG" sz="2000" b="1">
                <a:solidFill>
                  <a:srgbClr val="003419"/>
                </a:solidFill>
                <a:latin typeface="Roboto" panose="02000000000000000000" pitchFamily="2" charset="0"/>
                <a:cs typeface="Arial" panose="020B0604020202020204" pitchFamily="34" charset="0"/>
              </a:rPr>
              <a:t>(провеждане)</a:t>
            </a:r>
            <a:endParaRPr lang="en-US" altLang="bg-BG" sz="2000" b="1">
              <a:solidFill>
                <a:srgbClr val="003419"/>
              </a:solidFill>
              <a:latin typeface="Roboto" panose="02000000000000000000" pitchFamily="2" charset="0"/>
              <a:cs typeface="Arial" panose="020B0604020202020204" pitchFamily="34" charset="0"/>
            </a:endParaRPr>
          </a:p>
        </p:txBody>
      </p:sp>
      <p:graphicFrame>
        <p:nvGraphicFramePr>
          <p:cNvPr id="2" name="Diagram 1"/>
          <p:cNvGraphicFramePr/>
          <p:nvPr/>
        </p:nvGraphicFramePr>
        <p:xfrm>
          <a:off x="21443" y="2393651"/>
          <a:ext cx="6343294" cy="4635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le 1"/>
          <p:cNvSpPr txBox="1">
            <a:spLocks/>
          </p:cNvSpPr>
          <p:nvPr/>
        </p:nvSpPr>
        <p:spPr bwMode="auto">
          <a:xfrm>
            <a:off x="428625" y="749300"/>
            <a:ext cx="5445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Защо да спонсорираме</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3" name="Subtitle 2"/>
          <p:cNvSpPr txBox="1">
            <a:spLocks/>
          </p:cNvSpPr>
          <p:nvPr/>
        </p:nvSpPr>
        <p:spPr>
          <a:xfrm>
            <a:off x="439738" y="2254250"/>
            <a:ext cx="4273550" cy="4343400"/>
          </a:xfrm>
          <a:prstGeom prst="rect">
            <a:avLst/>
          </a:prstGeom>
        </p:spPr>
        <p:txBody>
          <a:bodyPr/>
          <a:lstStyle>
            <a:lvl1pPr marL="180975" indent="-1809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179388" indent="-179388" eaLnBrk="1" hangingPunct="1">
              <a:spcAft>
                <a:spcPts val="300"/>
              </a:spcAft>
              <a:buFont typeface="Arial" panose="020B0604020202020204" pitchFamily="34" charset="0"/>
              <a:buChar char="•"/>
              <a:defRPr/>
            </a:pP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Спонсорирането е душата </a:t>
            </a:r>
            <a:b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b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на вашия бизнес</a:t>
            </a:r>
            <a:endParaRPr lang="en-GB" altLang="bg-BG" sz="2000" dirty="0" smtClean="0">
              <a:latin typeface="Roboto Condensed" panose="02000000000000000000" pitchFamily="2" charset="0"/>
              <a:ea typeface="Roboto Condensed"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Изграждате мрежа и израствате </a:t>
            </a:r>
            <a:b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b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в маркетинговия план</a:t>
            </a:r>
            <a:endParaRPr lang="en-GB" altLang="bg-BG" sz="2000" dirty="0" smtClean="0">
              <a:latin typeface="Roboto Condensed" panose="02000000000000000000" pitchFamily="2" charset="0"/>
              <a:ea typeface="Roboto Condensed" panose="02000000000000000000" pitchFamily="2" charset="0"/>
              <a:cs typeface="Arial" panose="020B0604020202020204" pitchFamily="34" charset="0"/>
            </a:endParaRPr>
          </a:p>
          <a:p>
            <a:pPr marL="179388" indent="-179388" eaLnBrk="1" hangingPunct="1">
              <a:spcAft>
                <a:spcPts val="300"/>
              </a:spcAft>
              <a:buClr>
                <a:srgbClr val="1B2559"/>
              </a:buClr>
              <a:buFont typeface="Arial" panose="020B0604020202020204" pitchFamily="34" charset="0"/>
              <a:buChar char="•"/>
              <a:defRPr/>
            </a:pP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Непрекъснатото спонсориране ви </a:t>
            </a:r>
            <a:b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b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помага да увеличавате доходите си</a:t>
            </a:r>
            <a:endParaRPr lang="en-GB" altLang="bg-BG" sz="2000" dirty="0" smtClean="0">
              <a:solidFill>
                <a:srgbClr val="003419"/>
              </a:solidFill>
              <a:latin typeface="Roboto Condensed" panose="02000000000000000000" pitchFamily="2" charset="0"/>
              <a:ea typeface="Roboto Condensed" panose="02000000000000000000" pitchFamily="2" charset="0"/>
              <a:cs typeface="Arial" panose="020B0604020202020204" pitchFamily="34" charset="0"/>
            </a:endParaRPr>
          </a:p>
          <a:p>
            <a:pPr marL="179388" indent="-179388" eaLnBrk="1" hangingPunct="1">
              <a:spcAft>
                <a:spcPts val="300"/>
              </a:spcAft>
              <a:buFont typeface="Arial" panose="020B0604020202020204" pitchFamily="34" charset="0"/>
              <a:buChar char="•"/>
              <a:defRPr/>
            </a:pP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Помага ви да печелите </a:t>
            </a:r>
            <a:b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b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допълнителни стимули</a:t>
            </a:r>
            <a:endParaRPr lang="en-GB" altLang="bg-BG" sz="2000" dirty="0" smtClean="0">
              <a:latin typeface="Roboto Condensed" panose="02000000000000000000" pitchFamily="2" charset="0"/>
              <a:ea typeface="Roboto Condensed" panose="02000000000000000000" pitchFamily="2" charset="0"/>
              <a:cs typeface="Arial" panose="020B0604020202020204" pitchFamily="34" charset="0"/>
            </a:endParaRPr>
          </a:p>
          <a:p>
            <a:pPr marL="179388" indent="-179388" eaLnBrk="1" hangingPunct="1">
              <a:spcAft>
                <a:spcPts val="1200"/>
              </a:spcAft>
              <a:buFont typeface="Arial" panose="020B0604020202020204" pitchFamily="34" charset="0"/>
              <a:buChar char="•"/>
              <a:defRPr/>
            </a:pPr>
            <a:r>
              <a:rPr lang="bg-BG" altLang="bg-BG" sz="2000" dirty="0" smtClean="0">
                <a:latin typeface="Roboto Condensed" panose="02000000000000000000" pitchFamily="2" charset="0"/>
                <a:ea typeface="Roboto Condensed" panose="02000000000000000000" pitchFamily="2" charset="0"/>
                <a:cs typeface="Arial" panose="020B0604020202020204" pitchFamily="34" charset="0"/>
              </a:rPr>
              <a:t>Помагате на другите да градят собствен бизнес и да осъществяват мечтите си</a:t>
            </a:r>
            <a:endParaRPr lang="en-GB" altLang="bg-BG" sz="2000" dirty="0" smtClean="0">
              <a:latin typeface="Roboto Condensed" panose="02000000000000000000" pitchFamily="2" charset="0"/>
              <a:ea typeface="Roboto Condensed" panose="02000000000000000000" pitchFamily="2" charset="0"/>
              <a:cs typeface="Arial" panose="020B0604020202020204" pitchFamily="34" charset="0"/>
            </a:endParaRPr>
          </a:p>
          <a:p>
            <a:pPr eaLnBrk="1" hangingPunct="1">
              <a:spcAft>
                <a:spcPts val="0"/>
              </a:spcAft>
              <a:defRPr/>
            </a:pPr>
            <a:r>
              <a:rPr lang="bg-BG" altLang="bg-BG" sz="2400" b="1" dirty="0" smtClean="0">
                <a:latin typeface="Roboto" panose="02000000000000000000" pitchFamily="2" charset="0"/>
                <a:ea typeface="Roboto" panose="02000000000000000000" pitchFamily="2" charset="0"/>
                <a:cs typeface="Arial" panose="020B0604020202020204" pitchFamily="34" charset="0"/>
              </a:rPr>
              <a:t>За да градим бъдещето си!</a:t>
            </a:r>
            <a:endParaRPr lang="en-GB" altLang="bg-BG" sz="2400" b="1" dirty="0" smtClean="0">
              <a:latin typeface="Roboto" panose="02000000000000000000" pitchFamily="2" charset="0"/>
              <a:ea typeface="Roboto" panose="02000000000000000000" pitchFamily="2" charset="0"/>
              <a:cs typeface="Arial" panose="020B0604020202020204" pitchFamily="34" charset="0"/>
            </a:endParaRPr>
          </a:p>
        </p:txBody>
      </p:sp>
      <p:pic>
        <p:nvPicPr>
          <p:cNvPr id="103428" name="Picture 3"/>
          <p:cNvPicPr>
            <a:picLocks noChangeAspect="1"/>
          </p:cNvPicPr>
          <p:nvPr/>
        </p:nvPicPr>
        <p:blipFill>
          <a:blip r:embed="rId3" cstate="print">
            <a:extLst>
              <a:ext uri="{28A0092B-C50C-407E-A947-70E740481C1C}">
                <a14:useLocalDpi xmlns:a14="http://schemas.microsoft.com/office/drawing/2010/main" val="0"/>
              </a:ext>
            </a:extLst>
          </a:blip>
          <a:srcRect r="25494"/>
          <a:stretch>
            <a:fillRect/>
          </a:stretch>
        </p:blipFill>
        <p:spPr bwMode="auto">
          <a:xfrm>
            <a:off x="4713288" y="2205038"/>
            <a:ext cx="442595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itle 1"/>
          <p:cNvSpPr txBox="1">
            <a:spLocks/>
          </p:cNvSpPr>
          <p:nvPr/>
        </p:nvSpPr>
        <p:spPr bwMode="auto">
          <a:xfrm>
            <a:off x="417513" y="912813"/>
            <a:ext cx="6021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Как спонсорираме</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105475" name="Subtitle 2"/>
          <p:cNvSpPr txBox="1">
            <a:spLocks/>
          </p:cNvSpPr>
          <p:nvPr/>
        </p:nvSpPr>
        <p:spPr bwMode="auto">
          <a:xfrm>
            <a:off x="442913" y="2492375"/>
            <a:ext cx="33369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Списък на хората, които познаваме</a:t>
            </a:r>
            <a:endParaRPr lang="en-GB" altLang="bg-BG" sz="22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Демонстрации и събития</a:t>
            </a:r>
            <a:endParaRPr lang="en-GB" altLang="bg-BG" sz="22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Осъществяване на контакти и срещи</a:t>
            </a:r>
            <a:endParaRPr lang="en-GB" altLang="bg-BG" sz="22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Въпросници</a:t>
            </a:r>
            <a:endParaRPr lang="en-GB" altLang="bg-BG" sz="22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Визитни картички</a:t>
            </a:r>
            <a:endParaRPr lang="en-GB" altLang="bg-BG" sz="2200">
              <a:latin typeface="Roboto" panose="02000000000000000000" pitchFamily="2" charset="0"/>
              <a:cs typeface="Arial" panose="020B0604020202020204" pitchFamily="34" charset="0"/>
            </a:endParaRPr>
          </a:p>
          <a:p>
            <a:pPr eaLnBrk="1" hangingPunct="1">
              <a:spcAft>
                <a:spcPts val="1800"/>
              </a:spcAft>
              <a:buFont typeface="Arial" panose="020B0604020202020204" pitchFamily="34" charset="0"/>
              <a:buChar char="•"/>
            </a:pPr>
            <a:r>
              <a:rPr lang="bg-BG" altLang="bg-BG" sz="2200">
                <a:latin typeface="Roboto" panose="02000000000000000000" pitchFamily="2" charset="0"/>
                <a:cs typeface="Arial" panose="020B0604020202020204" pitchFamily="34" charset="0"/>
              </a:rPr>
              <a:t>Мрежови срещи</a:t>
            </a:r>
            <a:endParaRPr lang="en-GB" altLang="bg-BG" sz="2200">
              <a:latin typeface="Roboto" panose="02000000000000000000" pitchFamily="2" charset="0"/>
              <a:cs typeface="Arial" panose="020B0604020202020204" pitchFamily="34" charset="0"/>
            </a:endParaRPr>
          </a:p>
        </p:txBody>
      </p:sp>
      <p:pic>
        <p:nvPicPr>
          <p:cNvPr id="10547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738" y="2582863"/>
            <a:ext cx="5148262"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ubtitle 2"/>
          <p:cNvSpPr txBox="1">
            <a:spLocks/>
          </p:cNvSpPr>
          <p:nvPr/>
        </p:nvSpPr>
        <p:spPr bwMode="auto">
          <a:xfrm>
            <a:off x="450850" y="2293938"/>
            <a:ext cx="87201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Нашият бизнес модел означава, че много хора правят по малко</a:t>
            </a:r>
            <a:endParaRPr lang="en-GB" altLang="bg-BG" sz="20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По колко „малко“ правим всички?</a:t>
            </a:r>
            <a:r>
              <a:rPr lang="en-GB" altLang="bg-BG" sz="2000">
                <a:latin typeface="Roboto" panose="02000000000000000000" pitchFamily="2" charset="0"/>
                <a:cs typeface="Arial" panose="020B0604020202020204" pitchFamily="34" charset="0"/>
              </a:rPr>
              <a:t> </a:t>
            </a:r>
            <a:r>
              <a:rPr lang="bg-BG" altLang="bg-BG" sz="2000">
                <a:latin typeface="Roboto" panose="02000000000000000000" pitchFamily="2" charset="0"/>
                <a:cs typeface="Arial" panose="020B0604020202020204" pitchFamily="34" charset="0"/>
              </a:rPr>
              <a:t>Поне по 4 б.т.</a:t>
            </a:r>
            <a:endParaRPr lang="en-GB" altLang="bg-BG" sz="20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Квалификация за групов бонус</a:t>
            </a:r>
            <a:endParaRPr lang="en-GB" altLang="bg-BG" sz="2000">
              <a:latin typeface="Roboto" panose="02000000000000000000" pitchFamily="2" charset="0"/>
              <a:cs typeface="Arial" panose="020B0604020202020204" pitchFamily="34" charset="0"/>
            </a:endParaRPr>
          </a:p>
          <a:p>
            <a:pPr eaLnBrk="1" hangingPunct="1">
              <a:spcAft>
                <a:spcPts val="300"/>
              </a:spcAft>
              <a:buFont typeface="Arial" panose="020B0604020202020204" pitchFamily="34" charset="0"/>
              <a:buChar char="•"/>
            </a:pPr>
            <a:r>
              <a:rPr lang="bg-BG" altLang="bg-BG" sz="2000">
                <a:latin typeface="Roboto" panose="02000000000000000000" pitchFamily="2" charset="0"/>
                <a:cs typeface="Arial" panose="020B0604020202020204" pitchFamily="34" charset="0"/>
              </a:rPr>
              <a:t>Основен градивен елемент на бизнеса ви</a:t>
            </a:r>
            <a:endParaRPr lang="en-GB" altLang="bg-BG" sz="2000">
              <a:latin typeface="Roboto" panose="02000000000000000000" pitchFamily="2" charset="0"/>
              <a:cs typeface="Arial" panose="020B0604020202020204" pitchFamily="34" charset="0"/>
            </a:endParaRPr>
          </a:p>
        </p:txBody>
      </p:sp>
      <p:sp>
        <p:nvSpPr>
          <p:cNvPr id="106499" name="Rectangle 5"/>
          <p:cNvSpPr>
            <a:spLocks noChangeArrowheads="1"/>
          </p:cNvSpPr>
          <p:nvPr/>
        </p:nvSpPr>
        <p:spPr bwMode="auto">
          <a:xfrm>
            <a:off x="1793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00" name="Rectangle 7"/>
          <p:cNvSpPr>
            <a:spLocks noChangeArrowheads="1"/>
          </p:cNvSpPr>
          <p:nvPr/>
        </p:nvSpPr>
        <p:spPr bwMode="auto">
          <a:xfrm>
            <a:off x="24082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01" name="Rectangle 9"/>
          <p:cNvSpPr>
            <a:spLocks noChangeArrowheads="1"/>
          </p:cNvSpPr>
          <p:nvPr/>
        </p:nvSpPr>
        <p:spPr bwMode="auto">
          <a:xfrm>
            <a:off x="46370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08" name="TextBox 10"/>
          <p:cNvSpPr txBox="1">
            <a:spLocks noChangeArrowheads="1"/>
          </p:cNvSpPr>
          <p:nvPr/>
        </p:nvSpPr>
        <p:spPr bwMode="auto">
          <a:xfrm>
            <a:off x="4637088" y="433546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03" name="Rectangle 12"/>
          <p:cNvSpPr>
            <a:spLocks noChangeArrowheads="1"/>
          </p:cNvSpPr>
          <p:nvPr/>
        </p:nvSpPr>
        <p:spPr bwMode="auto">
          <a:xfrm>
            <a:off x="68659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12" name="TextBox 13"/>
          <p:cNvSpPr txBox="1">
            <a:spLocks noChangeArrowheads="1"/>
          </p:cNvSpPr>
          <p:nvPr/>
        </p:nvSpPr>
        <p:spPr bwMode="auto">
          <a:xfrm>
            <a:off x="6865938" y="433070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05" name="Rectangle 14"/>
          <p:cNvSpPr>
            <a:spLocks noChangeArrowheads="1"/>
          </p:cNvSpPr>
          <p:nvPr/>
        </p:nvSpPr>
        <p:spPr bwMode="auto">
          <a:xfrm>
            <a:off x="1335088" y="4835525"/>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16" name="TextBox 15"/>
          <p:cNvSpPr txBox="1">
            <a:spLocks noChangeArrowheads="1"/>
          </p:cNvSpPr>
          <p:nvPr/>
        </p:nvSpPr>
        <p:spPr bwMode="auto">
          <a:xfrm>
            <a:off x="1335088" y="485775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07" name="Rectangle 16"/>
          <p:cNvSpPr>
            <a:spLocks noChangeArrowheads="1"/>
          </p:cNvSpPr>
          <p:nvPr/>
        </p:nvSpPr>
        <p:spPr bwMode="auto">
          <a:xfrm>
            <a:off x="3563938" y="48402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20" name="TextBox 17"/>
          <p:cNvSpPr txBox="1">
            <a:spLocks noChangeArrowheads="1"/>
          </p:cNvSpPr>
          <p:nvPr/>
        </p:nvSpPr>
        <p:spPr bwMode="auto">
          <a:xfrm>
            <a:off x="3563938" y="485775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09" name="Rectangle 18"/>
          <p:cNvSpPr>
            <a:spLocks noChangeArrowheads="1"/>
          </p:cNvSpPr>
          <p:nvPr/>
        </p:nvSpPr>
        <p:spPr bwMode="auto">
          <a:xfrm>
            <a:off x="5792788" y="4832350"/>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24" name="TextBox 19"/>
          <p:cNvSpPr txBox="1">
            <a:spLocks noChangeArrowheads="1"/>
          </p:cNvSpPr>
          <p:nvPr/>
        </p:nvSpPr>
        <p:spPr bwMode="auto">
          <a:xfrm>
            <a:off x="5792788" y="4846638"/>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11" name="Rectangle 20"/>
          <p:cNvSpPr>
            <a:spLocks noChangeArrowheads="1"/>
          </p:cNvSpPr>
          <p:nvPr/>
        </p:nvSpPr>
        <p:spPr bwMode="auto">
          <a:xfrm>
            <a:off x="1793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28" name="TextBox 21"/>
          <p:cNvSpPr txBox="1">
            <a:spLocks noChangeArrowheads="1"/>
          </p:cNvSpPr>
          <p:nvPr/>
        </p:nvSpPr>
        <p:spPr bwMode="auto">
          <a:xfrm>
            <a:off x="17938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13" name="Rectangle 22"/>
          <p:cNvSpPr>
            <a:spLocks noChangeArrowheads="1"/>
          </p:cNvSpPr>
          <p:nvPr/>
        </p:nvSpPr>
        <p:spPr bwMode="auto">
          <a:xfrm>
            <a:off x="24082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32" name="TextBox 23"/>
          <p:cNvSpPr txBox="1">
            <a:spLocks noChangeArrowheads="1"/>
          </p:cNvSpPr>
          <p:nvPr/>
        </p:nvSpPr>
        <p:spPr bwMode="auto">
          <a:xfrm>
            <a:off x="240823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15" name="Rectangle 24"/>
          <p:cNvSpPr>
            <a:spLocks noChangeArrowheads="1"/>
          </p:cNvSpPr>
          <p:nvPr/>
        </p:nvSpPr>
        <p:spPr bwMode="auto">
          <a:xfrm>
            <a:off x="46370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36" name="TextBox 25"/>
          <p:cNvSpPr txBox="1">
            <a:spLocks noChangeArrowheads="1"/>
          </p:cNvSpPr>
          <p:nvPr/>
        </p:nvSpPr>
        <p:spPr bwMode="auto">
          <a:xfrm>
            <a:off x="463708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17" name="Rectangle 26"/>
          <p:cNvSpPr>
            <a:spLocks noChangeArrowheads="1"/>
          </p:cNvSpPr>
          <p:nvPr/>
        </p:nvSpPr>
        <p:spPr bwMode="auto">
          <a:xfrm>
            <a:off x="68659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6540" name="TextBox 27"/>
          <p:cNvSpPr txBox="1">
            <a:spLocks noChangeArrowheads="1"/>
          </p:cNvSpPr>
          <p:nvPr/>
        </p:nvSpPr>
        <p:spPr bwMode="auto">
          <a:xfrm>
            <a:off x="6865938" y="5394325"/>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6541" name="TextBox 28"/>
          <p:cNvSpPr txBox="1">
            <a:spLocks noChangeArrowheads="1"/>
          </p:cNvSpPr>
          <p:nvPr/>
        </p:nvSpPr>
        <p:spPr bwMode="auto">
          <a:xfrm>
            <a:off x="179388" y="4332288"/>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GB" altLang="bg-BG" sz="1600">
              <a:latin typeface="Roboto" panose="02000000000000000000" pitchFamily="2" charset="0"/>
              <a:cs typeface="Arial" panose="020B0604020202020204" pitchFamily="34" charset="0"/>
            </a:endParaRPr>
          </a:p>
        </p:txBody>
      </p:sp>
      <p:sp>
        <p:nvSpPr>
          <p:cNvPr id="106542" name="TextBox 29"/>
          <p:cNvSpPr txBox="1">
            <a:spLocks noChangeArrowheads="1"/>
          </p:cNvSpPr>
          <p:nvPr/>
        </p:nvSpPr>
        <p:spPr bwMode="auto">
          <a:xfrm>
            <a:off x="2408238" y="433546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GB" altLang="bg-BG" sz="1600">
              <a:latin typeface="Roboto" panose="02000000000000000000" pitchFamily="2" charset="0"/>
              <a:cs typeface="Arial" panose="020B0604020202020204" pitchFamily="34" charset="0"/>
            </a:endParaRPr>
          </a:p>
        </p:txBody>
      </p:sp>
      <p:sp>
        <p:nvSpPr>
          <p:cNvPr id="100379" name="Title 1"/>
          <p:cNvSpPr txBox="1">
            <a:spLocks/>
          </p:cNvSpPr>
          <p:nvPr/>
        </p:nvSpPr>
        <p:spPr bwMode="auto">
          <a:xfrm>
            <a:off x="495300" y="749300"/>
            <a:ext cx="5948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Защо 4 </a:t>
            </a:r>
            <a:r>
              <a:rPr lang="bg-BG" altLang="bg-BG" sz="2800" cap="small" dirty="0" err="1" smtClean="0">
                <a:solidFill>
                  <a:schemeClr val="bg1"/>
                </a:solidFill>
                <a:latin typeface="Roboto" panose="02000000000000000000" pitchFamily="2" charset="0"/>
                <a:ea typeface="+mj-ea"/>
                <a:cs typeface="Arial Bold" panose="020B0704020202020204" pitchFamily="34" charset="0"/>
              </a:rPr>
              <a:t>б.т</a:t>
            </a:r>
            <a:r>
              <a:rPr lang="bg-BG" altLang="bg-BG" sz="2800" cap="small" dirty="0" smtClean="0">
                <a:solidFill>
                  <a:schemeClr val="bg1"/>
                </a:solidFill>
                <a:latin typeface="Roboto" panose="02000000000000000000" pitchFamily="2" charset="0"/>
                <a:ea typeface="+mj-ea"/>
                <a:cs typeface="Arial Bold" panose="020B0704020202020204" pitchFamily="34" charset="0"/>
              </a:rPr>
              <a:t>. всеки месец</a:t>
            </a:r>
            <a:r>
              <a:rPr lang="en-GB" altLang="bg-BG" sz="2800" cap="small" dirty="0" smtClean="0">
                <a:solidFill>
                  <a:schemeClr val="bg1"/>
                </a:solidFill>
                <a:latin typeface="Roboto" panose="02000000000000000000" pitchFamily="2" charset="0"/>
                <a:ea typeface="+mj-ea"/>
                <a:cs typeface="Arial Bold" panose="020B0704020202020204" pitchFamily="34" charset="0"/>
              </a:rPr>
              <a:t>?</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ubtitle 2"/>
          <p:cNvSpPr txBox="1">
            <a:spLocks/>
          </p:cNvSpPr>
          <p:nvPr/>
        </p:nvSpPr>
        <p:spPr bwMode="auto">
          <a:xfrm>
            <a:off x="466725" y="2379663"/>
            <a:ext cx="799306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ts val="300"/>
              </a:spcAft>
            </a:pPr>
            <a:r>
              <a:rPr lang="bg-BG" altLang="bg-BG">
                <a:solidFill>
                  <a:srgbClr val="003419"/>
                </a:solidFill>
                <a:latin typeface="Roboto" panose="02000000000000000000" pitchFamily="2" charset="0"/>
                <a:cs typeface="Arial" panose="020B0604020202020204" pitchFamily="34" charset="0"/>
              </a:rPr>
              <a:t>Представете си, че в мрежата си имате 20 души, които реализират </a:t>
            </a:r>
            <a:br>
              <a:rPr lang="bg-BG" altLang="bg-BG">
                <a:solidFill>
                  <a:srgbClr val="003419"/>
                </a:solidFill>
                <a:latin typeface="Roboto" panose="02000000000000000000" pitchFamily="2" charset="0"/>
                <a:cs typeface="Arial" panose="020B0604020202020204" pitchFamily="34" charset="0"/>
              </a:rPr>
            </a:br>
            <a:r>
              <a:rPr lang="bg-BG" altLang="bg-BG">
                <a:solidFill>
                  <a:srgbClr val="003419"/>
                </a:solidFill>
                <a:latin typeface="Roboto" panose="02000000000000000000" pitchFamily="2" charset="0"/>
                <a:cs typeface="Arial" panose="020B0604020202020204" pitchFamily="34" charset="0"/>
              </a:rPr>
              <a:t>по 4 б.т. месечно. Това би означавало, че бихте били на ниво Мениджър с месечен доход над 2 500 лева от бонуси и продажби.</a:t>
            </a:r>
            <a:endParaRPr lang="en-GB" altLang="bg-BG">
              <a:solidFill>
                <a:srgbClr val="003419"/>
              </a:solidFill>
              <a:latin typeface="Roboto" panose="02000000000000000000" pitchFamily="2" charset="0"/>
              <a:cs typeface="Arial" panose="020B0604020202020204" pitchFamily="34" charset="0"/>
            </a:endParaRPr>
          </a:p>
        </p:txBody>
      </p:sp>
      <p:sp>
        <p:nvSpPr>
          <p:cNvPr id="101379" name="Title 1"/>
          <p:cNvSpPr txBox="1">
            <a:spLocks/>
          </p:cNvSpPr>
          <p:nvPr/>
        </p:nvSpPr>
        <p:spPr bwMode="auto">
          <a:xfrm>
            <a:off x="412750" y="987425"/>
            <a:ext cx="60594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Разширете мисленето си</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sp>
        <p:nvSpPr>
          <p:cNvPr id="26" name="Rectangle 5"/>
          <p:cNvSpPr>
            <a:spLocks noChangeArrowheads="1"/>
          </p:cNvSpPr>
          <p:nvPr/>
        </p:nvSpPr>
        <p:spPr bwMode="auto">
          <a:xfrm>
            <a:off x="1793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27" name="Rectangle 7"/>
          <p:cNvSpPr>
            <a:spLocks noChangeArrowheads="1"/>
          </p:cNvSpPr>
          <p:nvPr/>
        </p:nvSpPr>
        <p:spPr bwMode="auto">
          <a:xfrm>
            <a:off x="24082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28" name="Rectangle 9"/>
          <p:cNvSpPr>
            <a:spLocks noChangeArrowheads="1"/>
          </p:cNvSpPr>
          <p:nvPr/>
        </p:nvSpPr>
        <p:spPr bwMode="auto">
          <a:xfrm>
            <a:off x="46370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33" name="TextBox 10"/>
          <p:cNvSpPr txBox="1">
            <a:spLocks noChangeArrowheads="1"/>
          </p:cNvSpPr>
          <p:nvPr/>
        </p:nvSpPr>
        <p:spPr bwMode="auto">
          <a:xfrm>
            <a:off x="4637088" y="433546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30" name="Rectangle 12"/>
          <p:cNvSpPr>
            <a:spLocks noChangeArrowheads="1"/>
          </p:cNvSpPr>
          <p:nvPr/>
        </p:nvSpPr>
        <p:spPr bwMode="auto">
          <a:xfrm>
            <a:off x="68659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37" name="TextBox 13"/>
          <p:cNvSpPr txBox="1">
            <a:spLocks noChangeArrowheads="1"/>
          </p:cNvSpPr>
          <p:nvPr/>
        </p:nvSpPr>
        <p:spPr bwMode="auto">
          <a:xfrm>
            <a:off x="6865938" y="433070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32" name="Rectangle 14"/>
          <p:cNvSpPr>
            <a:spLocks noChangeArrowheads="1"/>
          </p:cNvSpPr>
          <p:nvPr/>
        </p:nvSpPr>
        <p:spPr bwMode="auto">
          <a:xfrm>
            <a:off x="1335088" y="4835525"/>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41" name="TextBox 15"/>
          <p:cNvSpPr txBox="1">
            <a:spLocks noChangeArrowheads="1"/>
          </p:cNvSpPr>
          <p:nvPr/>
        </p:nvSpPr>
        <p:spPr bwMode="auto">
          <a:xfrm>
            <a:off x="1335088" y="485775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34" name="Rectangle 16"/>
          <p:cNvSpPr>
            <a:spLocks noChangeArrowheads="1"/>
          </p:cNvSpPr>
          <p:nvPr/>
        </p:nvSpPr>
        <p:spPr bwMode="auto">
          <a:xfrm>
            <a:off x="3563938" y="48402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45" name="TextBox 17"/>
          <p:cNvSpPr txBox="1">
            <a:spLocks noChangeArrowheads="1"/>
          </p:cNvSpPr>
          <p:nvPr/>
        </p:nvSpPr>
        <p:spPr bwMode="auto">
          <a:xfrm>
            <a:off x="3563938" y="4857750"/>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36" name="Rectangle 18"/>
          <p:cNvSpPr>
            <a:spLocks noChangeArrowheads="1"/>
          </p:cNvSpPr>
          <p:nvPr/>
        </p:nvSpPr>
        <p:spPr bwMode="auto">
          <a:xfrm>
            <a:off x="5792788" y="4832350"/>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49" name="TextBox 19"/>
          <p:cNvSpPr txBox="1">
            <a:spLocks noChangeArrowheads="1"/>
          </p:cNvSpPr>
          <p:nvPr/>
        </p:nvSpPr>
        <p:spPr bwMode="auto">
          <a:xfrm>
            <a:off x="5792788" y="4846638"/>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38" name="Rectangle 20"/>
          <p:cNvSpPr>
            <a:spLocks noChangeArrowheads="1"/>
          </p:cNvSpPr>
          <p:nvPr/>
        </p:nvSpPr>
        <p:spPr bwMode="auto">
          <a:xfrm>
            <a:off x="1793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53" name="TextBox 21"/>
          <p:cNvSpPr txBox="1">
            <a:spLocks noChangeArrowheads="1"/>
          </p:cNvSpPr>
          <p:nvPr/>
        </p:nvSpPr>
        <p:spPr bwMode="auto">
          <a:xfrm>
            <a:off x="17938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40" name="Rectangle 22"/>
          <p:cNvSpPr>
            <a:spLocks noChangeArrowheads="1"/>
          </p:cNvSpPr>
          <p:nvPr/>
        </p:nvSpPr>
        <p:spPr bwMode="auto">
          <a:xfrm>
            <a:off x="24082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57" name="TextBox 23"/>
          <p:cNvSpPr txBox="1">
            <a:spLocks noChangeArrowheads="1"/>
          </p:cNvSpPr>
          <p:nvPr/>
        </p:nvSpPr>
        <p:spPr bwMode="auto">
          <a:xfrm>
            <a:off x="240823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42" name="Rectangle 24"/>
          <p:cNvSpPr>
            <a:spLocks noChangeArrowheads="1"/>
          </p:cNvSpPr>
          <p:nvPr/>
        </p:nvSpPr>
        <p:spPr bwMode="auto">
          <a:xfrm>
            <a:off x="46370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61" name="TextBox 25"/>
          <p:cNvSpPr txBox="1">
            <a:spLocks noChangeArrowheads="1"/>
          </p:cNvSpPr>
          <p:nvPr/>
        </p:nvSpPr>
        <p:spPr bwMode="auto">
          <a:xfrm>
            <a:off x="4637088" y="539591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44" name="Rectangle 26"/>
          <p:cNvSpPr>
            <a:spLocks noChangeArrowheads="1"/>
          </p:cNvSpPr>
          <p:nvPr/>
        </p:nvSpPr>
        <p:spPr bwMode="auto">
          <a:xfrm>
            <a:off x="68659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sz="1600" dirty="0" smtClean="0">
              <a:latin typeface="Roboto" panose="02000000000000000000" pitchFamily="2" charset="0"/>
              <a:cs typeface="Arial" panose="020B0604020202020204" pitchFamily="34" charset="0"/>
            </a:endParaRPr>
          </a:p>
        </p:txBody>
      </p:sp>
      <p:sp>
        <p:nvSpPr>
          <p:cNvPr id="107565" name="TextBox 27"/>
          <p:cNvSpPr txBox="1">
            <a:spLocks noChangeArrowheads="1"/>
          </p:cNvSpPr>
          <p:nvPr/>
        </p:nvSpPr>
        <p:spPr bwMode="auto">
          <a:xfrm>
            <a:off x="6865938" y="5394325"/>
            <a:ext cx="214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US" altLang="bg-BG" sz="1600" b="1">
              <a:latin typeface="Roboto" panose="02000000000000000000" pitchFamily="2" charset="0"/>
              <a:cs typeface="Arial" panose="020B0604020202020204" pitchFamily="34" charset="0"/>
            </a:endParaRPr>
          </a:p>
        </p:txBody>
      </p:sp>
      <p:sp>
        <p:nvSpPr>
          <p:cNvPr id="107566" name="TextBox 28"/>
          <p:cNvSpPr txBox="1">
            <a:spLocks noChangeArrowheads="1"/>
          </p:cNvSpPr>
          <p:nvPr/>
        </p:nvSpPr>
        <p:spPr bwMode="auto">
          <a:xfrm>
            <a:off x="179388" y="4332288"/>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GB" altLang="bg-BG" sz="1600">
              <a:latin typeface="Roboto" panose="02000000000000000000" pitchFamily="2" charset="0"/>
              <a:cs typeface="Arial" panose="020B0604020202020204" pitchFamily="34" charset="0"/>
            </a:endParaRPr>
          </a:p>
        </p:txBody>
      </p:sp>
      <p:sp>
        <p:nvSpPr>
          <p:cNvPr id="107567" name="TextBox 29"/>
          <p:cNvSpPr txBox="1">
            <a:spLocks noChangeArrowheads="1"/>
          </p:cNvSpPr>
          <p:nvPr/>
        </p:nvSpPr>
        <p:spPr bwMode="auto">
          <a:xfrm>
            <a:off x="2408238" y="4335463"/>
            <a:ext cx="2146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sz="1600" b="1">
                <a:latin typeface="Roboto" panose="02000000000000000000" pitchFamily="2" charset="0"/>
                <a:cs typeface="Arial" panose="020B0604020202020204" pitchFamily="34" charset="0"/>
              </a:rPr>
              <a:t>4 </a:t>
            </a:r>
            <a:r>
              <a:rPr lang="bg-BG" altLang="bg-BG" sz="1600" b="1">
                <a:latin typeface="Roboto" panose="02000000000000000000" pitchFamily="2" charset="0"/>
                <a:cs typeface="Arial" panose="020B0604020202020204" pitchFamily="34" charset="0"/>
              </a:rPr>
              <a:t>б.т.</a:t>
            </a:r>
            <a:endParaRPr lang="en-GB" altLang="bg-BG" sz="1600">
              <a:latin typeface="Roboto" panose="02000000000000000000" pitchFamily="2" charset="0"/>
              <a:cs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bwMode="auto">
          <a:xfrm>
            <a:off x="434975" y="2376488"/>
            <a:ext cx="3776663" cy="3789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Осигурява повторни продажби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Възможност да ви препоръчват на техните близки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Помага ви да предложите максимални преимущества </a:t>
            </a:r>
            <a:br>
              <a:rPr lang="bg-BG" altLang="bg-BG" sz="2000" smtClean="0">
                <a:latin typeface="Roboto" panose="02000000000000000000" pitchFamily="2" charset="0"/>
                <a:cs typeface="Arial" panose="020B0604020202020204" pitchFamily="34" charset="0"/>
              </a:rPr>
            </a:br>
            <a:r>
              <a:rPr lang="bg-BG" altLang="bg-BG" sz="2000" smtClean="0">
                <a:latin typeface="Roboto" panose="02000000000000000000" pitchFamily="2" charset="0"/>
                <a:cs typeface="Arial" panose="020B0604020202020204" pitchFamily="34" charset="0"/>
              </a:rPr>
              <a:t>на клиентите си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Допринася за по-големи печалби от продажби</a:t>
            </a:r>
            <a:endParaRPr lang="en-GB" altLang="bg-BG" sz="2000" smtClean="0">
              <a:latin typeface="Roboto" panose="02000000000000000000" pitchFamily="2" charset="0"/>
              <a:cs typeface="Arial" panose="020B0604020202020204" pitchFamily="34" charset="0"/>
            </a:endParaRPr>
          </a:p>
          <a:p>
            <a:pPr marL="179388" indent="-179388" eaLnBrk="1" hangingPunct="1">
              <a:buClr>
                <a:srgbClr val="003419"/>
              </a:buClr>
            </a:pPr>
            <a:r>
              <a:rPr lang="bg-BG" altLang="bg-BG" sz="2000" smtClean="0">
                <a:latin typeface="Roboto" panose="02000000000000000000" pitchFamily="2" charset="0"/>
                <a:cs typeface="Arial" panose="020B0604020202020204" pitchFamily="34" charset="0"/>
              </a:rPr>
              <a:t>Създава лоялни клиенти</a:t>
            </a:r>
            <a:r>
              <a:rPr lang="en-GB" altLang="bg-BG" sz="2000" smtClean="0">
                <a:latin typeface="Roboto" panose="02000000000000000000" pitchFamily="2" charset="0"/>
                <a:cs typeface="Arial" panose="020B0604020202020204" pitchFamily="34" charset="0"/>
              </a:rPr>
              <a:t> </a:t>
            </a:r>
          </a:p>
        </p:txBody>
      </p:sp>
      <p:sp>
        <p:nvSpPr>
          <p:cNvPr id="102403" name="Title 1"/>
          <p:cNvSpPr txBox="1">
            <a:spLocks/>
          </p:cNvSpPr>
          <p:nvPr/>
        </p:nvSpPr>
        <p:spPr bwMode="auto">
          <a:xfrm>
            <a:off x="412750" y="1009650"/>
            <a:ext cx="59864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клиентите. Защо?</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l="12099" r="2551"/>
          <a:stretch>
            <a:fillRect/>
          </a:stretch>
        </p:blipFill>
        <p:spPr bwMode="auto">
          <a:xfrm>
            <a:off x="4572000" y="2486025"/>
            <a:ext cx="45720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Грижа за клиенти</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graphicFrame>
        <p:nvGraphicFramePr>
          <p:cNvPr id="2" name="Diagram 1"/>
          <p:cNvGraphicFramePr/>
          <p:nvPr/>
        </p:nvGraphicFramePr>
        <p:xfrm>
          <a:off x="21443" y="2033589"/>
          <a:ext cx="6343294" cy="4748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69493">
            <a:off x="5040313" y="1625600"/>
            <a:ext cx="217487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bwMode="auto">
          <a:xfrm>
            <a:off x="444500" y="2332038"/>
            <a:ext cx="4343400" cy="4221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Продуктов наръчник</a:t>
            </a:r>
            <a:r>
              <a:rPr lang="en-US" altLang="bg-BG" sz="2000" dirty="0" smtClean="0">
                <a:latin typeface="Roboto" panose="02000000000000000000" pitchFamily="2" charset="0"/>
                <a:cs typeface="Arial" panose="020B0604020202020204" pitchFamily="34" charset="0"/>
              </a:rPr>
              <a:t> </a:t>
            </a:r>
            <a:r>
              <a:rPr lang="bg-BG" altLang="bg-BG" sz="2000" dirty="0" smtClean="0">
                <a:latin typeface="Roboto" panose="02000000000000000000" pitchFamily="2" charset="0"/>
                <a:cs typeface="Arial" panose="020B0604020202020204" pitchFamily="34" charset="0"/>
              </a:rPr>
              <a:t>и каталог</a:t>
            </a:r>
          </a:p>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Брошури и листовки</a:t>
            </a:r>
          </a:p>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Онлайн обучения във </a:t>
            </a:r>
            <a:r>
              <a:rPr lang="en-US" altLang="bg-BG" sz="2000" dirty="0" smtClean="0">
                <a:solidFill>
                  <a:schemeClr val="bg1">
                    <a:lumMod val="50000"/>
                  </a:schemeClr>
                </a:solidFill>
                <a:latin typeface="Roboto" panose="02000000000000000000" pitchFamily="2" charset="0"/>
                <a:cs typeface="Arial" panose="020B0604020202020204" pitchFamily="34" charset="0"/>
              </a:rPr>
              <a:t>www.flp.bg</a:t>
            </a:r>
            <a:r>
              <a:rPr lang="bg-BG" altLang="bg-BG" sz="2000" dirty="0" smtClean="0">
                <a:latin typeface="Roboto" panose="02000000000000000000" pitchFamily="2" charset="0"/>
                <a:cs typeface="Arial" panose="020B0604020202020204" pitchFamily="34" charset="0"/>
              </a:rPr>
              <a:t> </a:t>
            </a:r>
            <a:endParaRPr lang="bg-BG" altLang="bg-BG" sz="2000" dirty="0">
              <a:latin typeface="Roboto" panose="02000000000000000000" pitchFamily="2" charset="0"/>
              <a:cs typeface="Arial" panose="020B0604020202020204" pitchFamily="34" charset="0"/>
            </a:endParaRPr>
          </a:p>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Личен профил във </a:t>
            </a:r>
            <a:r>
              <a:rPr lang="cs-CZ" altLang="bg-BG" sz="2000" dirty="0" smtClean="0">
                <a:solidFill>
                  <a:schemeClr val="bg1">
                    <a:lumMod val="50000"/>
                  </a:schemeClr>
                </a:solidFill>
                <a:latin typeface="Roboto" panose="02000000000000000000" pitchFamily="2" charset="0"/>
                <a:cs typeface="Arial" panose="020B0604020202020204" pitchFamily="34" charset="0"/>
              </a:rPr>
              <a:t>www</a:t>
            </a:r>
            <a:r>
              <a:rPr lang="en-US" altLang="bg-BG" sz="2000" dirty="0" smtClean="0">
                <a:solidFill>
                  <a:schemeClr val="bg1">
                    <a:lumMod val="50000"/>
                  </a:schemeClr>
                </a:solidFill>
                <a:latin typeface="Roboto" panose="02000000000000000000" pitchFamily="2" charset="0"/>
                <a:cs typeface="Arial" panose="020B0604020202020204" pitchFamily="34" charset="0"/>
              </a:rPr>
              <a:t>.foreverliving.com</a:t>
            </a:r>
            <a:endParaRPr lang="bg-BG" altLang="bg-BG" sz="2000" dirty="0" smtClean="0">
              <a:solidFill>
                <a:schemeClr val="bg1">
                  <a:lumMod val="50000"/>
                </a:schemeClr>
              </a:solidFill>
              <a:latin typeface="Roboto" panose="02000000000000000000" pitchFamily="2" charset="0"/>
              <a:cs typeface="Arial" panose="020B0604020202020204" pitchFamily="34" charset="0"/>
            </a:endParaRPr>
          </a:p>
          <a:p>
            <a:pPr eaLnBrk="1" hangingPunct="1">
              <a:spcBef>
                <a:spcPts val="0"/>
              </a:spcBef>
              <a:buClr>
                <a:srgbClr val="003419"/>
              </a:buClr>
              <a:defRPr/>
            </a:pPr>
            <a:r>
              <a:rPr lang="en-GB" altLang="bg-BG" sz="2000" dirty="0" smtClean="0">
                <a:solidFill>
                  <a:schemeClr val="bg1">
                    <a:lumMod val="50000"/>
                  </a:schemeClr>
                </a:solidFill>
                <a:latin typeface="Roboto" panose="02000000000000000000" pitchFamily="2" charset="0"/>
                <a:cs typeface="Arial" panose="020B0604020202020204" pitchFamily="34" charset="0"/>
              </a:rPr>
              <a:t>FLP 360</a:t>
            </a:r>
            <a:r>
              <a:rPr lang="en-GB" altLang="bg-BG" sz="2000" dirty="0" smtClean="0">
                <a:latin typeface="Roboto" panose="02000000000000000000" pitchFamily="2" charset="0"/>
                <a:cs typeface="Arial" panose="020B0604020202020204" pitchFamily="34" charset="0"/>
              </a:rPr>
              <a:t> </a:t>
            </a:r>
            <a:r>
              <a:rPr lang="en-US" altLang="bg-BG" sz="2000" dirty="0" smtClean="0">
                <a:latin typeface="Roboto" panose="02000000000000000000" pitchFamily="2" charset="0"/>
                <a:cs typeface="Arial" panose="020B0604020202020204" pitchFamily="34" charset="0"/>
              </a:rPr>
              <a:t>- </a:t>
            </a:r>
            <a:r>
              <a:rPr lang="bg-BG" altLang="bg-BG" sz="2000" dirty="0" smtClean="0">
                <a:latin typeface="Roboto" panose="02000000000000000000" pitchFamily="2" charset="0"/>
                <a:cs typeface="Arial" panose="020B0604020202020204" pitchFamily="34" charset="0"/>
              </a:rPr>
              <a:t>вашият онлайн бизнес офис</a:t>
            </a:r>
            <a:endParaRPr lang="en-GB" altLang="bg-BG" sz="2000" dirty="0" smtClean="0">
              <a:latin typeface="Roboto" panose="02000000000000000000" pitchFamily="2" charset="0"/>
              <a:cs typeface="Arial" panose="020B0604020202020204" pitchFamily="34" charset="0"/>
            </a:endParaRPr>
          </a:p>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Картотека с клиенти</a:t>
            </a:r>
          </a:p>
          <a:p>
            <a:pPr eaLnBrk="1" hangingPunct="1">
              <a:spcBef>
                <a:spcPts val="0"/>
              </a:spcBef>
              <a:buClr>
                <a:srgbClr val="003419"/>
              </a:buClr>
              <a:defRPr/>
            </a:pPr>
            <a:r>
              <a:rPr lang="bg-BG" altLang="bg-BG" sz="2000" dirty="0" smtClean="0">
                <a:latin typeface="Roboto" panose="02000000000000000000" pitchFamily="2" charset="0"/>
                <a:cs typeface="Arial" panose="020B0604020202020204" pitchFamily="34" charset="0"/>
              </a:rPr>
              <a:t>Визитки, мостри</a:t>
            </a:r>
            <a:endParaRPr lang="en-GB" altLang="bg-BG" sz="2000" dirty="0" smtClean="0">
              <a:latin typeface="Roboto" panose="02000000000000000000" pitchFamily="2" charset="0"/>
              <a:cs typeface="Arial" panose="020B0604020202020204" pitchFamily="34" charset="0"/>
            </a:endParaRPr>
          </a:p>
        </p:txBody>
      </p:sp>
      <p:sp>
        <p:nvSpPr>
          <p:cNvPr id="104451" name="Title 1"/>
          <p:cNvSpPr txBox="1">
            <a:spLocks/>
          </p:cNvSpPr>
          <p:nvPr/>
        </p:nvSpPr>
        <p:spPr bwMode="auto">
          <a:xfrm>
            <a:off x="417513" y="765175"/>
            <a:ext cx="61150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Инструменти за бизнес</a:t>
            </a:r>
            <a:endParaRPr lang="en-US"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3" name="Picture 2"/>
          <p:cNvPicPr>
            <a:picLocks noChangeAspect="1"/>
          </p:cNvPicPr>
          <p:nvPr/>
        </p:nvPicPr>
        <p:blipFill>
          <a:blip r:embed="rId3"/>
          <a:stretch>
            <a:fillRect/>
          </a:stretch>
        </p:blipFill>
        <p:spPr>
          <a:xfrm>
            <a:off x="4710113" y="3068638"/>
            <a:ext cx="2425700" cy="3149600"/>
          </a:xfrm>
          <a:prstGeom prst="rect">
            <a:avLst/>
          </a:prstGeom>
          <a:effectLst>
            <a:outerShdw blurRad="50800" dist="38100" dir="2700000" algn="tl" rotWithShape="0">
              <a:prstClr val="black">
                <a:alpha val="40000"/>
              </a:prstClr>
            </a:outerShdw>
          </a:effectLst>
        </p:spPr>
      </p:pic>
      <p:pic>
        <p:nvPicPr>
          <p:cNvPr id="110598"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6588" y="1962150"/>
            <a:ext cx="2174875"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5"/>
          <a:srcRect l="66802"/>
          <a:stretch/>
        </p:blipFill>
        <p:spPr>
          <a:xfrm rot="395146">
            <a:off x="7134225" y="3663950"/>
            <a:ext cx="1233488" cy="2636838"/>
          </a:xfrm>
          <a:prstGeom prst="rect">
            <a:avLst/>
          </a:prstGeom>
          <a:effectLst>
            <a:outerShdw blurRad="63500" sx="101000" sy="101000" algn="ctr" rotWithShape="0">
              <a:prstClr val="black">
                <a:alpha val="25000"/>
              </a:prstClr>
            </a:outerShdw>
          </a:effectLst>
        </p:spPr>
      </p:pic>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bwMode="auto">
          <a:xfrm>
            <a:off x="457200" y="2416175"/>
            <a:ext cx="4737100"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Отглеждаме го сами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Естествено – без пестициди и хербициди</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Зрели растения</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Ръчно бране и филетиране</a:t>
            </a:r>
            <a:r>
              <a:rPr lang="en-GB" altLang="bg-BG" sz="1800" smtClean="0">
                <a:latin typeface="Roboto" panose="02000000000000000000" pitchFamily="2" charset="0"/>
                <a:cs typeface="Arial" panose="020B0604020202020204" pitchFamily="34" charset="0"/>
              </a:rPr>
              <a:t> </a:t>
            </a:r>
          </a:p>
          <a:p>
            <a:pPr eaLnBrk="1" hangingPunct="1">
              <a:buClr>
                <a:srgbClr val="003419"/>
              </a:buClr>
            </a:pPr>
            <a:r>
              <a:rPr lang="bg-BG" altLang="bg-BG" sz="1800" smtClean="0">
                <a:latin typeface="Roboto" panose="02000000000000000000" pitchFamily="2" charset="0"/>
                <a:cs typeface="Arial" panose="020B0604020202020204" pitchFamily="34" charset="0"/>
              </a:rPr>
              <a:t>Незабавна преработка</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Патентован процес на стабилизация</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Пакетиране, изпращане и доставка </a:t>
            </a:r>
            <a:br>
              <a:rPr lang="bg-BG" altLang="bg-BG" sz="1800" smtClean="0">
                <a:latin typeface="Roboto" panose="02000000000000000000" pitchFamily="2" charset="0"/>
                <a:cs typeface="Arial" panose="020B0604020202020204" pitchFamily="34" charset="0"/>
              </a:rPr>
            </a:br>
            <a:r>
              <a:rPr lang="bg-BG" altLang="bg-BG" sz="1800" smtClean="0">
                <a:latin typeface="Roboto" panose="02000000000000000000" pitchFamily="2" charset="0"/>
                <a:cs typeface="Arial" panose="020B0604020202020204" pitchFamily="34" charset="0"/>
              </a:rPr>
              <a:t>по целия свят</a:t>
            </a:r>
            <a:endParaRPr lang="en-GB" altLang="bg-BG" sz="1800" smtClean="0">
              <a:latin typeface="Roboto" panose="02000000000000000000" pitchFamily="2" charset="0"/>
              <a:cs typeface="Arial" panose="020B0604020202020204" pitchFamily="34" charset="0"/>
            </a:endParaRPr>
          </a:p>
        </p:txBody>
      </p:sp>
      <p:sp>
        <p:nvSpPr>
          <p:cNvPr id="4505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latin typeface="Roboto" panose="02000000000000000000" pitchFamily="2" charset="0"/>
                <a:ea typeface="+mj-ea"/>
                <a:cs typeface="Arial Bold" panose="020B0704020202020204" pitchFamily="34" charset="0"/>
              </a:rPr>
              <a:t>Защо алое от Форевър</a:t>
            </a:r>
            <a:r>
              <a:rPr lang="en-GB" altLang="bg-BG" sz="2800" cap="small" dirty="0">
                <a:solidFill>
                  <a:schemeClr val="bg1"/>
                </a:solidFill>
                <a:latin typeface="Roboto" panose="02000000000000000000" pitchFamily="2" charset="0"/>
                <a:ea typeface="+mj-ea"/>
                <a:cs typeface="Arial Bold" panose="020B0704020202020204" pitchFamily="34" charset="0"/>
              </a:rPr>
              <a:t>?</a:t>
            </a:r>
          </a:p>
        </p:txBody>
      </p:sp>
      <p:pic>
        <p:nvPicPr>
          <p:cNvPr id="46084" name="Picture 7"/>
          <p:cNvPicPr>
            <a:picLocks noChangeAspect="1"/>
          </p:cNvPicPr>
          <p:nvPr/>
        </p:nvPicPr>
        <p:blipFill>
          <a:blip r:embed="rId3">
            <a:extLst>
              <a:ext uri="{28A0092B-C50C-407E-A947-70E740481C1C}">
                <a14:useLocalDpi xmlns:a14="http://schemas.microsoft.com/office/drawing/2010/main" val="0"/>
              </a:ext>
            </a:extLst>
          </a:blip>
          <a:srcRect l="-7281" t="2835" r="7281" b="-2835"/>
          <a:stretch>
            <a:fillRect/>
          </a:stretch>
        </p:blipFill>
        <p:spPr bwMode="auto">
          <a:xfrm>
            <a:off x="4875213" y="2497138"/>
            <a:ext cx="4268787"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6402" y="5733256"/>
            <a:ext cx="867566" cy="864096"/>
          </a:xfrm>
          <a:prstGeom prst="rect">
            <a:avLst/>
          </a:prstGeom>
        </p:spPr>
      </p:pic>
      <p:pic>
        <p:nvPicPr>
          <p:cNvPr id="3" name="Picture 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54260" y="5744110"/>
            <a:ext cx="849788" cy="864000"/>
          </a:xfrm>
          <a:prstGeom prst="rect">
            <a:avLst/>
          </a:prstGeom>
        </p:spPr>
      </p:pic>
      <p:pic>
        <p:nvPicPr>
          <p:cNvPr id="4" name="Picture 3"/>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69180" y="5740384"/>
            <a:ext cx="775194" cy="900000"/>
          </a:xfrm>
          <a:prstGeom prst="rect">
            <a:avLst/>
          </a:prstGeom>
        </p:spPr>
      </p:pic>
      <p:pic>
        <p:nvPicPr>
          <p:cNvPr id="5" name="Picture 4"/>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04184" y="5739925"/>
            <a:ext cx="969772" cy="864000"/>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42598" y="5865749"/>
            <a:ext cx="1123330" cy="599109"/>
          </a:xfrm>
          <a:prstGeom prst="rect">
            <a:avLst/>
          </a:prstGeom>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bwMode="auto">
          <a:xfrm>
            <a:off x="457200" y="2276475"/>
            <a:ext cx="4598988"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bg-BG" altLang="bg-BG" sz="2000" smtClean="0">
                <a:latin typeface="Roboto" panose="02000000000000000000" pitchFamily="2" charset="0"/>
                <a:cs typeface="Arial" panose="020B0604020202020204" pitchFamily="34" charset="0"/>
              </a:rPr>
              <a:t>Знаковата алое вера напитка на Форевър съдържа 99,7% чист гел от вътрешността на листата на растението</a:t>
            </a:r>
          </a:p>
          <a:p>
            <a:pPr eaLnBrk="1" hangingPunct="1"/>
            <a:r>
              <a:rPr lang="bg-BG" altLang="bg-BG" sz="2000" smtClean="0">
                <a:latin typeface="Roboto" panose="02000000000000000000" pitchFamily="2" charset="0"/>
                <a:cs typeface="Arial" panose="020B0604020202020204" pitchFamily="34" charset="0"/>
              </a:rPr>
              <a:t>Произвежда се по съвременен асептичен процес и в нея не се добавят никакви консерванти</a:t>
            </a:r>
          </a:p>
          <a:p>
            <a:pPr eaLnBrk="1" hangingPunct="1"/>
            <a:r>
              <a:rPr lang="bg-BG" altLang="bg-BG" sz="2000" smtClean="0">
                <a:latin typeface="Roboto" panose="02000000000000000000" pitchFamily="2" charset="0"/>
                <a:cs typeface="Arial" panose="020B0604020202020204" pitchFamily="34" charset="0"/>
              </a:rPr>
              <a:t>Единствените допълнителни съставки са витамин С и л</a:t>
            </a:r>
            <a:r>
              <a:rPr lang="ru-RU" altLang="bg-BG" sz="2000" smtClean="0">
                <a:latin typeface="Roboto" panose="02000000000000000000" pitchFamily="2" charset="0"/>
                <a:cs typeface="Arial" panose="020B0604020202020204" pitchFamily="34" charset="0"/>
              </a:rPr>
              <a:t>имонена киселина</a:t>
            </a:r>
            <a:endParaRPr lang="en-GB" altLang="bg-BG" sz="2000" smtClean="0">
              <a:latin typeface="Roboto" panose="02000000000000000000" pitchFamily="2" charset="0"/>
              <a:cs typeface="Arial" panose="020B0604020202020204" pitchFamily="34" charset="0"/>
            </a:endParaRPr>
          </a:p>
        </p:txBody>
      </p:sp>
      <p:sp>
        <p:nvSpPr>
          <p:cNvPr id="4608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Изцяло натурално </a:t>
            </a:r>
            <a:br>
              <a:rPr lang="bg-BG" altLang="bg-BG" sz="2800" cap="small" dirty="0" smtClean="0">
                <a:solidFill>
                  <a:schemeClr val="bg1"/>
                </a:solidFill>
                <a:latin typeface="Roboto" panose="02000000000000000000" pitchFamily="2" charset="0"/>
                <a:ea typeface="+mj-ea"/>
                <a:cs typeface="Arial Bold" panose="020B0704020202020204" pitchFamily="34" charset="0"/>
              </a:rPr>
            </a:br>
            <a:r>
              <a:rPr lang="bg-BG" altLang="bg-BG" sz="2800" cap="small" dirty="0" smtClean="0">
                <a:solidFill>
                  <a:schemeClr val="bg1"/>
                </a:solidFill>
                <a:latin typeface="Roboto" panose="02000000000000000000" pitchFamily="2" charset="0"/>
                <a:ea typeface="+mj-ea"/>
                <a:cs typeface="Arial Bold" panose="020B0704020202020204" pitchFamily="34" charset="0"/>
              </a:rPr>
              <a:t>алое без консерванти</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48132" name="Picture 5"/>
          <p:cNvPicPr>
            <a:picLocks noChangeAspect="1"/>
          </p:cNvPicPr>
          <p:nvPr/>
        </p:nvPicPr>
        <p:blipFill>
          <a:blip r:embed="rId2">
            <a:extLst>
              <a:ext uri="{28A0092B-C50C-407E-A947-70E740481C1C}">
                <a14:useLocalDpi xmlns:a14="http://schemas.microsoft.com/office/drawing/2010/main" val="0"/>
              </a:ext>
            </a:extLst>
          </a:blip>
          <a:srcRect r="35693"/>
          <a:stretch>
            <a:fillRect/>
          </a:stretch>
        </p:blipFill>
        <p:spPr bwMode="auto">
          <a:xfrm>
            <a:off x="5208588" y="2432050"/>
            <a:ext cx="17526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l="3375" r="32361"/>
          <a:stretch>
            <a:fillRect/>
          </a:stretch>
        </p:blipFill>
        <p:spPr bwMode="auto">
          <a:xfrm>
            <a:off x="5208588" y="4337050"/>
            <a:ext cx="1752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4" name="Picture 1"/>
          <p:cNvPicPr>
            <a:picLocks noChangeAspect="1"/>
          </p:cNvPicPr>
          <p:nvPr/>
        </p:nvPicPr>
        <p:blipFill>
          <a:blip r:embed="rId4">
            <a:extLst>
              <a:ext uri="{28A0092B-C50C-407E-A947-70E740481C1C}">
                <a14:useLocalDpi xmlns:a14="http://schemas.microsoft.com/office/drawing/2010/main" val="0"/>
              </a:ext>
            </a:extLst>
          </a:blip>
          <a:srcRect l="10570" r="22244"/>
          <a:stretch>
            <a:fillRect/>
          </a:stretch>
        </p:blipFill>
        <p:spPr bwMode="auto">
          <a:xfrm>
            <a:off x="7126288" y="2432050"/>
            <a:ext cx="177958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8135" name="Picture 3"/>
          <p:cNvPicPr>
            <a:picLocks noChangeAspect="1"/>
          </p:cNvPicPr>
          <p:nvPr/>
        </p:nvPicPr>
        <p:blipFill>
          <a:blip r:embed="rId5">
            <a:extLst>
              <a:ext uri="{28A0092B-C50C-407E-A947-70E740481C1C}">
                <a14:useLocalDpi xmlns:a14="http://schemas.microsoft.com/office/drawing/2010/main" val="0"/>
              </a:ext>
            </a:extLst>
          </a:blip>
          <a:srcRect l="23090" t="17653" r="21492"/>
          <a:stretch>
            <a:fillRect/>
          </a:stretch>
        </p:blipFill>
        <p:spPr bwMode="auto">
          <a:xfrm>
            <a:off x="7127875" y="4338638"/>
            <a:ext cx="177958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735388"/>
            <a:ext cx="1573213"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Content Placeholder 2"/>
          <p:cNvSpPr>
            <a:spLocks noGrp="1"/>
          </p:cNvSpPr>
          <p:nvPr>
            <p:ph idx="1"/>
          </p:nvPr>
        </p:nvSpPr>
        <p:spPr bwMode="auto">
          <a:xfrm>
            <a:off x="611188" y="2300288"/>
            <a:ext cx="41846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1800" smtClean="0">
                <a:latin typeface="Roboto" panose="02000000000000000000" pitchFamily="2" charset="0"/>
                <a:cs typeface="Arial" panose="020B0604020202020204" pitchFamily="34" charset="0"/>
              </a:rPr>
              <a:t>Представляват почти половината от общите продажби на Форевър</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Четири здравословни напитки от стабилизирано алое – чист гел от алое вера, алое бери нектар, алое и праскови и Форевър фрийдъм</a:t>
            </a:r>
            <a:endParaRPr lang="en-GB"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Поместийн пауър</a:t>
            </a:r>
            <a:r>
              <a:rPr lang="en-GB" altLang="bg-BG" sz="1800" smtClean="0">
                <a:latin typeface="Roboto" panose="02000000000000000000" pitchFamily="2" charset="0"/>
                <a:cs typeface="Arial" panose="020B0604020202020204" pitchFamily="34" charset="0"/>
              </a:rPr>
              <a:t> </a:t>
            </a:r>
            <a:r>
              <a:rPr lang="ru-RU" altLang="bg-BG" sz="1800" smtClean="0">
                <a:solidFill>
                  <a:srgbClr val="000000"/>
                </a:solidFill>
                <a:latin typeface="Arial" panose="020B0604020202020204" pitchFamily="34" charset="0"/>
              </a:rPr>
              <a:t>– плодов коктейл с изявено антиоксидантно действие</a:t>
            </a:r>
            <a:endParaRPr lang="bg-BG" altLang="bg-BG" sz="1800" smtClean="0">
              <a:latin typeface="Roboto" panose="02000000000000000000" pitchFamily="2" charset="0"/>
              <a:cs typeface="Arial" panose="020B0604020202020204" pitchFamily="34" charset="0"/>
            </a:endParaRPr>
          </a:p>
          <a:p>
            <a:pPr eaLnBrk="1" hangingPunct="1">
              <a:buClr>
                <a:srgbClr val="003419"/>
              </a:buClr>
            </a:pPr>
            <a:r>
              <a:rPr lang="bg-BG" altLang="bg-BG" sz="1800" smtClean="0">
                <a:latin typeface="Roboto" panose="02000000000000000000" pitchFamily="2" charset="0"/>
                <a:cs typeface="Arial" panose="020B0604020202020204" pitchFamily="34" charset="0"/>
              </a:rPr>
              <a:t>Печатни материали – АЛОЕ ВЕРА брошура, АЛОЕ ВЕРА – факти, листовка „Глътка здраве“</a:t>
            </a:r>
            <a:endParaRPr lang="en-GB" altLang="bg-BG" sz="1800" smtClean="0">
              <a:solidFill>
                <a:srgbClr val="FF0000"/>
              </a:solidFill>
              <a:latin typeface="Roboto" panose="02000000000000000000" pitchFamily="2" charset="0"/>
              <a:cs typeface="Arial" panose="020B0604020202020204" pitchFamily="34" charset="0"/>
            </a:endParaRPr>
          </a:p>
        </p:txBody>
      </p:sp>
      <p:sp>
        <p:nvSpPr>
          <p:cNvPr id="4813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Продуктите на Форевър:</a:t>
            </a:r>
          </a:p>
          <a:p>
            <a:pPr eaLnBrk="1" hangingPunct="1">
              <a:defRPr/>
            </a:pPr>
            <a:r>
              <a:rPr lang="bg-BG" altLang="bg-BG" sz="2800" cap="small" dirty="0" smtClean="0">
                <a:solidFill>
                  <a:schemeClr val="bg1"/>
                </a:solidFill>
                <a:latin typeface="Roboto" panose="02000000000000000000" pitchFamily="2" charset="0"/>
                <a:ea typeface="+mj-ea"/>
                <a:cs typeface="Arial Bold" panose="020B0704020202020204" pitchFamily="34" charset="0"/>
              </a:rPr>
              <a:t>напитки</a:t>
            </a:r>
            <a:endParaRPr lang="en-GB" altLang="bg-BG" sz="2800" cap="small" dirty="0" smtClean="0">
              <a:solidFill>
                <a:schemeClr val="bg1"/>
              </a:solidFill>
              <a:latin typeface="Roboto" panose="02000000000000000000" pitchFamily="2" charset="0"/>
              <a:ea typeface="+mj-ea"/>
              <a:cs typeface="Arial Bold" panose="020B0704020202020204" pitchFamily="34" charset="0"/>
            </a:endParaRPr>
          </a:p>
        </p:txBody>
      </p:sp>
      <p:pic>
        <p:nvPicPr>
          <p:cNvPr id="49157" name="Picture 4"/>
          <p:cNvPicPr>
            <a:picLocks noChangeAspect="1"/>
          </p:cNvPicPr>
          <p:nvPr/>
        </p:nvPicPr>
        <p:blipFill>
          <a:blip r:embed="rId3" cstate="print">
            <a:extLst>
              <a:ext uri="{28A0092B-C50C-407E-A947-70E740481C1C}">
                <a14:useLocalDpi xmlns:a14="http://schemas.microsoft.com/office/drawing/2010/main" val="0"/>
              </a:ext>
            </a:extLst>
          </a:blip>
          <a:srcRect l="32150" t="11150" r="36351" b="4851"/>
          <a:stretch>
            <a:fillRect/>
          </a:stretch>
        </p:blipFill>
        <p:spPr bwMode="auto">
          <a:xfrm>
            <a:off x="5883275" y="3086100"/>
            <a:ext cx="992188"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
          <p:cNvPicPr>
            <a:picLocks noChangeAspect="1"/>
          </p:cNvPicPr>
          <p:nvPr/>
        </p:nvPicPr>
        <p:blipFill>
          <a:blip r:embed="rId4">
            <a:extLst>
              <a:ext uri="{28A0092B-C50C-407E-A947-70E740481C1C}">
                <a14:useLocalDpi xmlns:a14="http://schemas.microsoft.com/office/drawing/2010/main" val="0"/>
              </a:ext>
            </a:extLst>
          </a:blip>
          <a:srcRect l="35072" t="9032" r="29855" b="12572"/>
          <a:stretch>
            <a:fillRect/>
          </a:stretch>
        </p:blipFill>
        <p:spPr bwMode="auto">
          <a:xfrm>
            <a:off x="6518275" y="3097213"/>
            <a:ext cx="11922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25" y="3165475"/>
            <a:ext cx="93821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9150" y="4148138"/>
            <a:ext cx="838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9148</TotalTime>
  <Words>2417</Words>
  <Application>Microsoft Office PowerPoint</Application>
  <PresentationFormat>On-screen Show (4:3)</PresentationFormat>
  <Paragraphs>541</Paragraphs>
  <Slides>68</Slides>
  <Notes>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68</vt:i4>
      </vt:variant>
    </vt:vector>
  </HeadingPairs>
  <TitlesOfParts>
    <vt:vector size="76" baseType="lpstr">
      <vt:lpstr>Arial</vt:lpstr>
      <vt:lpstr>Calibri</vt:lpstr>
      <vt:lpstr>Roboto</vt:lpstr>
      <vt:lpstr>Arial Bold</vt:lpstr>
      <vt:lpstr>Roboto Condensed</vt:lpstr>
      <vt:lpstr>Office Theme</vt:lpstr>
      <vt:lpstr>1_Office Theme</vt:lpstr>
      <vt:lpstr>2_Office Theme</vt:lpstr>
      <vt:lpstr>PowerPoint Presentation</vt:lpstr>
      <vt:lpstr>PowerPoint Presentation</vt:lpstr>
      <vt:lpstr>Форевър - компанията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FLP UK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&amp; Customer Care Training</dc:title>
  <dc:creator>Jo Cross</dc:creator>
  <cp:lastModifiedBy>Denitsa Prodanova</cp:lastModifiedBy>
  <cp:revision>696</cp:revision>
  <dcterms:created xsi:type="dcterms:W3CDTF">2010-01-26T14:33:48Z</dcterms:created>
  <dcterms:modified xsi:type="dcterms:W3CDTF">2018-11-21T14:00:32Z</dcterms:modified>
</cp:coreProperties>
</file>