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8" r:id="rId2"/>
    <p:sldId id="256" r:id="rId3"/>
    <p:sldId id="335" r:id="rId4"/>
    <p:sldId id="344" r:id="rId5"/>
    <p:sldId id="337" r:id="rId6"/>
    <p:sldId id="266" r:id="rId7"/>
    <p:sldId id="267" r:id="rId8"/>
    <p:sldId id="268" r:id="rId9"/>
    <p:sldId id="269" r:id="rId10"/>
    <p:sldId id="270" r:id="rId11"/>
    <p:sldId id="271" r:id="rId12"/>
    <p:sldId id="341" r:id="rId13"/>
    <p:sldId id="342" r:id="rId14"/>
    <p:sldId id="316" r:id="rId15"/>
    <p:sldId id="339" r:id="rId16"/>
    <p:sldId id="292" r:id="rId17"/>
    <p:sldId id="320" r:id="rId18"/>
    <p:sldId id="323" r:id="rId19"/>
    <p:sldId id="340" r:id="rId20"/>
    <p:sldId id="325" r:id="rId21"/>
    <p:sldId id="326" r:id="rId22"/>
    <p:sldId id="345" r:id="rId23"/>
    <p:sldId id="328" r:id="rId24"/>
    <p:sldId id="346" r:id="rId25"/>
    <p:sldId id="347" r:id="rId26"/>
    <p:sldId id="348" r:id="rId27"/>
    <p:sldId id="349" r:id="rId28"/>
    <p:sldId id="350" r:id="rId29"/>
    <p:sldId id="351" r:id="rId30"/>
    <p:sldId id="352" r:id="rId31"/>
    <p:sldId id="353" r:id="rId32"/>
    <p:sldId id="343" r:id="rId33"/>
    <p:sldId id="310" r:id="rId34"/>
  </p:sldIdLst>
  <p:sldSz cx="9144000" cy="6858000" type="screen4x3"/>
  <p:notesSz cx="6797675" cy="9928225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02">
          <p15:clr>
            <a:srgbClr val="A4A3A4"/>
          </p15:clr>
        </p15:guide>
        <p15:guide id="2" pos="340">
          <p15:clr>
            <a:srgbClr val="A4A3A4"/>
          </p15:clr>
        </p15:guide>
        <p15:guide id="3" pos="5351">
          <p15:clr>
            <a:srgbClr val="A4A3A4"/>
          </p15:clr>
        </p15:guide>
        <p15:guide id="4" pos="52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1A3CD"/>
    <a:srgbClr val="993366"/>
    <a:srgbClr val="9966FF"/>
    <a:srgbClr val="461F4C"/>
    <a:srgbClr val="9999FF"/>
    <a:srgbClr val="2E0C32"/>
    <a:srgbClr val="FF0000"/>
    <a:srgbClr val="A1A1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78" autoAdjust="0"/>
    <p:restoredTop sz="95080" autoAdjust="0"/>
  </p:normalViewPr>
  <p:slideViewPr>
    <p:cSldViewPr snapToObjects="1" showGuides="1">
      <p:cViewPr varScale="1">
        <p:scale>
          <a:sx n="100" d="100"/>
          <a:sy n="100" d="100"/>
        </p:scale>
        <p:origin x="252" y="78"/>
      </p:cViewPr>
      <p:guideLst>
        <p:guide orient="horz" pos="3702"/>
        <p:guide pos="340"/>
        <p:guide pos="5351"/>
        <p:guide pos="5239"/>
      </p:guideLst>
    </p:cSldViewPr>
  </p:slideViewPr>
  <p:notesTextViewPr>
    <p:cViewPr>
      <p:scale>
        <a:sx n="125" d="100"/>
        <a:sy n="125" d="100"/>
      </p:scale>
      <p:origin x="0" y="0"/>
    </p:cViewPr>
  </p:notesTextViewPr>
  <p:notesViewPr>
    <p:cSldViewPr snapToObjects="1" showGuides="1">
      <p:cViewPr varScale="1">
        <p:scale>
          <a:sx n="74" d="100"/>
          <a:sy n="74" d="100"/>
        </p:scale>
        <p:origin x="1410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0B402E0-6C8D-4988-82D7-42561D31CC16}" type="datetimeFigureOut">
              <a:rPr lang="en-US"/>
              <a:pPr>
                <a:defRPr/>
              </a:pPr>
              <a:t>11/23/2018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97FCE05-1C09-401E-B73F-654585BB8845}" type="slidenum">
              <a:rPr lang="en-GB" altLang="bg-BG"/>
              <a:pPr>
                <a:defRPr/>
              </a:pPr>
              <a:t>‹#›</a:t>
            </a:fld>
            <a:endParaRPr lang="en-GB" altLang="bg-BG"/>
          </a:p>
        </p:txBody>
      </p:sp>
    </p:spTree>
    <p:extLst>
      <p:ext uri="{BB962C8B-B14F-4D97-AF65-F5344CB8AC3E}">
        <p14:creationId xmlns:p14="http://schemas.microsoft.com/office/powerpoint/2010/main" val="20854601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BDC78EE-D351-4AF7-B17D-11FE1F746930}" type="datetimeFigureOut">
              <a:rPr lang="en-US"/>
              <a:pPr>
                <a:defRPr/>
              </a:pPr>
              <a:t>11/23/2018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525463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94" tIns="45697" rIns="91394" bIns="45697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C9B4230-7627-4EB4-9DC5-361CC8218FAB}" type="slidenum">
              <a:rPr lang="en-US" altLang="bg-BG"/>
              <a:pPr>
                <a:defRPr/>
              </a:pPr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2776309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1788" indent="-2301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8988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6188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3388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0588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7788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E8BA59E-F138-4083-AFBF-84CB030DBA32}" type="slidenum">
              <a:rPr lang="en-GB" altLang="bg-BG" smtClean="0">
                <a:latin typeface="Calibri" panose="020F0502020204030204" pitchFamily="34" charset="0"/>
              </a:rPr>
              <a:pPr/>
              <a:t>3</a:t>
            </a:fld>
            <a:endParaRPr lang="en-GB" altLang="bg-BG" smtClean="0">
              <a:latin typeface="Calibri" panose="020F0502020204030204" pitchFamily="34" charset="0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altLang="bg-BG" smtClean="0"/>
          </a:p>
        </p:txBody>
      </p:sp>
    </p:spTree>
    <p:extLst>
      <p:ext uri="{BB962C8B-B14F-4D97-AF65-F5344CB8AC3E}">
        <p14:creationId xmlns:p14="http://schemas.microsoft.com/office/powerpoint/2010/main" val="2814047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1788" indent="-2301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8988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6188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3388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0588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7788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D08BF34-3AA1-42A3-827A-3AA71373B83A}" type="slidenum">
              <a:rPr lang="en-GB" altLang="bg-BG" smtClean="0">
                <a:latin typeface="Calibri" panose="020F0502020204030204" pitchFamily="34" charset="0"/>
              </a:rPr>
              <a:pPr/>
              <a:t>5</a:t>
            </a:fld>
            <a:endParaRPr lang="en-GB" altLang="bg-BG" smtClean="0">
              <a:latin typeface="Calibri" panose="020F0502020204030204" pitchFamily="34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altLang="bg-BG" smtClean="0"/>
          </a:p>
        </p:txBody>
      </p:sp>
    </p:spTree>
    <p:extLst>
      <p:ext uri="{BB962C8B-B14F-4D97-AF65-F5344CB8AC3E}">
        <p14:creationId xmlns:p14="http://schemas.microsoft.com/office/powerpoint/2010/main" val="30558445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1788" indent="-2301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8988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6188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3388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0588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7788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AB4BF46-B881-4E99-BA49-30F0CC60F76F}" type="slidenum">
              <a:rPr lang="en-GB" altLang="bg-BG" smtClean="0">
                <a:latin typeface="Calibri" panose="020F0502020204030204" pitchFamily="34" charset="0"/>
              </a:rPr>
              <a:pPr/>
              <a:t>12</a:t>
            </a:fld>
            <a:endParaRPr lang="en-GB" altLang="bg-BG" smtClean="0">
              <a:latin typeface="Calibri" panose="020F0502020204030204" pitchFamily="34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bg-BG" altLang="bg-BG" smtClean="0"/>
          </a:p>
        </p:txBody>
      </p:sp>
    </p:spTree>
    <p:extLst>
      <p:ext uri="{BB962C8B-B14F-4D97-AF65-F5344CB8AC3E}">
        <p14:creationId xmlns:p14="http://schemas.microsoft.com/office/powerpoint/2010/main" val="973588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1788" indent="-2301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8988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6188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3388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0588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7788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B71BE9C-C797-45E7-B582-992AAAE7DEC8}" type="slidenum">
              <a:rPr lang="en-GB" altLang="bg-BG" smtClean="0">
                <a:latin typeface="Calibri" panose="020F0502020204030204" pitchFamily="34" charset="0"/>
              </a:rPr>
              <a:pPr/>
              <a:t>15</a:t>
            </a:fld>
            <a:endParaRPr lang="en-GB" altLang="bg-BG" smtClean="0">
              <a:latin typeface="Calibri" panose="020F0502020204030204" pitchFamily="34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altLang="bg-BG" smtClean="0"/>
          </a:p>
        </p:txBody>
      </p:sp>
    </p:spTree>
    <p:extLst>
      <p:ext uri="{BB962C8B-B14F-4D97-AF65-F5344CB8AC3E}">
        <p14:creationId xmlns:p14="http://schemas.microsoft.com/office/powerpoint/2010/main" val="2273570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1788" indent="-2301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8988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6188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3388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0588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7788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EA08F47-E6B4-4D48-BAD3-AC48F04057DC}" type="slidenum">
              <a:rPr lang="en-GB" altLang="bg-BG" smtClean="0">
                <a:latin typeface="Calibri" panose="020F0502020204030204" pitchFamily="34" charset="0"/>
              </a:rPr>
              <a:pPr/>
              <a:t>19</a:t>
            </a:fld>
            <a:endParaRPr lang="en-GB" altLang="bg-BG" smtClean="0">
              <a:latin typeface="Calibri" panose="020F0502020204030204" pitchFamily="34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bg-BG" altLang="bg-BG" smtClean="0"/>
          </a:p>
        </p:txBody>
      </p:sp>
    </p:spTree>
    <p:extLst>
      <p:ext uri="{BB962C8B-B14F-4D97-AF65-F5344CB8AC3E}">
        <p14:creationId xmlns:p14="http://schemas.microsoft.com/office/powerpoint/2010/main" val="2878526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446B658-D4D2-42BA-8D85-9879F097A40E}" type="datetimeFigureOut">
              <a:rPr lang="en-US"/>
              <a:pPr>
                <a:defRPr/>
              </a:pPr>
              <a:t>11/23/2018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5B0E086-EECD-4FE3-A69C-53AC71C2E327}" type="slidenum">
              <a:rPr lang="en-US" altLang="bg-BG"/>
              <a:pPr>
                <a:defRPr/>
              </a:pPr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254709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F09171B-CFCD-4C2E-96F1-CCB1BC183F71}" type="datetimeFigureOut">
              <a:rPr lang="en-US"/>
              <a:pPr>
                <a:defRPr/>
              </a:pPr>
              <a:t>11/23/2018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5D2788B-2A77-46A0-ADB7-DE8955DA3ACF}" type="slidenum">
              <a:rPr lang="en-US" altLang="bg-BG"/>
              <a:pPr>
                <a:defRPr/>
              </a:pPr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3631521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A69A78EA-3952-446B-B80E-E41EB76B6D13}" type="datetimeFigureOut">
              <a:rPr lang="en-US"/>
              <a:pPr>
                <a:defRPr/>
              </a:pPr>
              <a:t>11/23/2018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8518C96-382E-4257-876F-635E1E20E1DB}" type="slidenum">
              <a:rPr lang="en-US" altLang="bg-BG"/>
              <a:pPr>
                <a:defRPr/>
              </a:pPr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4269381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8C45D07-BBB6-4C24-AA3F-BEECBAF74A77}" type="datetimeFigureOut">
              <a:rPr lang="en-US"/>
              <a:pPr>
                <a:defRPr/>
              </a:pPr>
              <a:t>11/23/2018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26D93E2-6769-471F-BFC3-55473266CFBE}" type="slidenum">
              <a:rPr lang="en-US" altLang="bg-BG"/>
              <a:pPr>
                <a:defRPr/>
              </a:pPr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573055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973D9CA-399C-4448-AB02-8B59F36EDEDB}" type="datetimeFigureOut">
              <a:rPr lang="en-US"/>
              <a:pPr>
                <a:defRPr/>
              </a:pPr>
              <a:t>11/23/2018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08AE040-057C-479A-833E-7B69AC0BC13F}" type="slidenum">
              <a:rPr lang="en-US" altLang="bg-BG"/>
              <a:pPr>
                <a:defRPr/>
              </a:pPr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947998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3732E0C-0978-4EEF-AC1F-6445B3042E84}" type="datetimeFigureOut">
              <a:rPr lang="en-US"/>
              <a:pPr>
                <a:defRPr/>
              </a:pPr>
              <a:t>11/23/2018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58F5A3B-8A4E-42C3-9A3C-9FAC00B2925A}" type="slidenum">
              <a:rPr lang="en-US" altLang="bg-BG"/>
              <a:pPr>
                <a:defRPr/>
              </a:pPr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2007345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3F4BA42-8BBE-475B-A7DE-7B18CE8726DD}" type="datetimeFigureOut">
              <a:rPr lang="en-US"/>
              <a:pPr>
                <a:defRPr/>
              </a:pPr>
              <a:t>11/23/2018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9E67B1B-77DA-42DC-B876-E3BE2FF31F9D}" type="slidenum">
              <a:rPr lang="en-US" altLang="bg-BG"/>
              <a:pPr>
                <a:defRPr/>
              </a:pPr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908513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5E7714C1-C0E2-4C4C-A100-DDEF38D39F9E}" type="datetimeFigureOut">
              <a:rPr lang="en-US"/>
              <a:pPr>
                <a:defRPr/>
              </a:pPr>
              <a:t>11/23/2018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662C914-94FA-47F2-BDA2-87285B8989D9}" type="slidenum">
              <a:rPr lang="en-US" altLang="bg-BG"/>
              <a:pPr>
                <a:defRPr/>
              </a:pPr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1144058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745266DC-628A-43CC-A4E6-C354488FC90B}" type="datetimeFigureOut">
              <a:rPr lang="en-US"/>
              <a:pPr>
                <a:defRPr/>
              </a:pPr>
              <a:t>11/23/2018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8AF5CA9-8559-40B2-B04B-755D58A94B2B}" type="slidenum">
              <a:rPr lang="en-US" altLang="bg-BG"/>
              <a:pPr>
                <a:defRPr/>
              </a:pPr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1515329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A9E396D-BFCF-4D62-B4E2-EB8BE9C9F3D8}" type="datetimeFigureOut">
              <a:rPr lang="en-US"/>
              <a:pPr>
                <a:defRPr/>
              </a:pPr>
              <a:t>11/23/2018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1D1E4C8-5C2E-4A62-AFA8-2C9C1190780A}" type="slidenum">
              <a:rPr lang="en-US" altLang="bg-BG"/>
              <a:pPr>
                <a:defRPr/>
              </a:pPr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2073006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0A66D33-4588-4324-8B9C-4BD3F9B4B88A}" type="datetimeFigureOut">
              <a:rPr lang="en-US"/>
              <a:pPr>
                <a:defRPr/>
              </a:pPr>
              <a:t>11/23/2018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592800E-D391-4CA9-846C-122BB0E8A4B4}" type="slidenum">
              <a:rPr lang="en-US" altLang="bg-BG"/>
              <a:pPr>
                <a:defRPr/>
              </a:pPr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248425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Denitsa-hp\my_files\My%20Pictures\HiRes_PRODUCTS\Weight%20Management\F.I.T\VITAL5\Vital5%20Box.psd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p.bg/bg/dl/presentations/over2010bg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Denitsa-hp\my_files\My%20Pictures\HiRes_PRODUCTS\Weight%20Management\F.I.T\VITAL5\Vital5%20Box.psd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683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19600" y="6146800"/>
            <a:ext cx="4616450" cy="5953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bg-BG"/>
          </a:p>
        </p:txBody>
      </p:sp>
      <p:sp>
        <p:nvSpPr>
          <p:cNvPr id="26627" name="Subtitle 2"/>
          <p:cNvSpPr txBox="1">
            <a:spLocks/>
          </p:cNvSpPr>
          <p:nvPr/>
        </p:nvSpPr>
        <p:spPr bwMode="auto">
          <a:xfrm>
            <a:off x="4119563" y="2085975"/>
            <a:ext cx="447357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ts val="300"/>
              </a:spcBef>
            </a:pPr>
            <a:r>
              <a:rPr lang="bg-BG" altLang="bg-BG" sz="2200" b="1">
                <a:solidFill>
                  <a:srgbClr val="461F4C"/>
                </a:solidFill>
                <a:latin typeface="Arial Narrow" panose="020B0606020202030204" pitchFamily="34" charset="0"/>
                <a:cs typeface="Arial Bold" panose="020B0704020202020204" pitchFamily="34" charset="0"/>
              </a:rPr>
              <a:t>Сеньор Мениджър</a:t>
            </a:r>
            <a:r>
              <a:rPr lang="en-GB" altLang="bg-BG" sz="2200"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en-GB" altLang="bg-BG" sz="220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en-GB" altLang="bg-BG">
                <a:latin typeface="Arial Narrow" panose="020B0606020202030204" pitchFamily="34" charset="0"/>
                <a:cs typeface="Arial" panose="020B0604020202020204" pitchFamily="34" charset="0"/>
              </a:rPr>
              <a:t>= 2 (</a:t>
            </a:r>
            <a:r>
              <a:rPr lang="bg-BG" altLang="bg-BG">
                <a:latin typeface="Arial Narrow" panose="020B0606020202030204" pitchFamily="34" charset="0"/>
                <a:cs typeface="Arial" panose="020B0604020202020204" pitchFamily="34" charset="0"/>
              </a:rPr>
              <a:t>до</a:t>
            </a:r>
            <a:r>
              <a:rPr lang="en-GB" altLang="bg-BG">
                <a:latin typeface="Arial Narrow" panose="020B0606020202030204" pitchFamily="34" charset="0"/>
                <a:cs typeface="Arial" panose="020B0604020202020204" pitchFamily="34" charset="0"/>
              </a:rPr>
              <a:t> 4) </a:t>
            </a:r>
            <a:r>
              <a:rPr lang="bg-BG" altLang="bg-BG">
                <a:latin typeface="Arial Narrow" panose="020B0606020202030204" pitchFamily="34" charset="0"/>
                <a:cs typeface="Arial" panose="020B0604020202020204" pitchFamily="34" charset="0"/>
              </a:rPr>
              <a:t>лично спонсорирани Мениджъри</a:t>
            </a:r>
            <a:r>
              <a:rPr lang="en-GB" altLang="bg-BG"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en-GB" altLang="bg-BG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en-GB" altLang="bg-BG">
                <a:latin typeface="Arial Narrow" panose="020B0606020202030204" pitchFamily="34" charset="0"/>
                <a:cs typeface="Arial" panose="020B0604020202020204" pitchFamily="34" charset="0"/>
              </a:rPr>
              <a:t>= </a:t>
            </a:r>
            <a:r>
              <a:rPr lang="bg-BG" altLang="bg-BG" b="1">
                <a:latin typeface="Arial Narrow" panose="020B0606020202030204" pitchFamily="34" charset="0"/>
                <a:cs typeface="Arial" panose="020B0604020202020204" pitchFamily="34" charset="0"/>
              </a:rPr>
              <a:t>50 000 лв.</a:t>
            </a:r>
            <a:r>
              <a:rPr lang="en-GB" altLang="bg-BG" b="1">
                <a:latin typeface="Arial Narrow" panose="020B0606020202030204" pitchFamily="34" charset="0"/>
                <a:cs typeface="Arial" panose="020B0604020202020204" pitchFamily="34" charset="0"/>
              </a:rPr>
              <a:t> – </a:t>
            </a:r>
            <a:r>
              <a:rPr lang="bg-BG" altLang="bg-BG" b="1">
                <a:latin typeface="Arial Narrow" panose="020B0606020202030204" pitchFamily="34" charset="0"/>
                <a:cs typeface="Arial" panose="020B0604020202020204" pitchFamily="34" charset="0"/>
              </a:rPr>
              <a:t>120 000 лв.</a:t>
            </a:r>
            <a:r>
              <a:rPr lang="en-GB" altLang="bg-BG">
                <a:latin typeface="Arial Narrow" panose="020B0606020202030204" pitchFamily="34" charset="0"/>
                <a:cs typeface="Arial" panose="020B0604020202020204" pitchFamily="34" charset="0"/>
              </a:rPr>
              <a:t>+ </a:t>
            </a:r>
            <a:r>
              <a:rPr lang="bg-BG" altLang="bg-BG">
                <a:latin typeface="Arial Narrow" panose="020B0606020202030204" pitchFamily="34" charset="0"/>
                <a:cs typeface="Arial" panose="020B0604020202020204" pitchFamily="34" charset="0"/>
              </a:rPr>
              <a:t>годишно</a:t>
            </a:r>
            <a:endParaRPr lang="en-GB" altLang="bg-BG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r" eaLnBrk="1" hangingPunct="1">
              <a:spcBef>
                <a:spcPts val="300"/>
              </a:spcBef>
            </a:pPr>
            <a:r>
              <a:rPr lang="bg-BG" altLang="bg-BG" sz="2200" b="1">
                <a:solidFill>
                  <a:srgbClr val="461F4C"/>
                </a:solidFill>
                <a:latin typeface="Arial Narrow" panose="020B0606020202030204" pitchFamily="34" charset="0"/>
                <a:cs typeface="Arial Bold" panose="020B0704020202020204" pitchFamily="34" charset="0"/>
              </a:rPr>
              <a:t>Соринг Мениджър</a:t>
            </a:r>
            <a:r>
              <a:rPr lang="en-GB" altLang="bg-BG" sz="2200"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en-GB" altLang="bg-BG" sz="220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en-GB" altLang="bg-BG">
                <a:latin typeface="Arial Narrow" panose="020B0606020202030204" pitchFamily="34" charset="0"/>
                <a:cs typeface="Arial" panose="020B0604020202020204" pitchFamily="34" charset="0"/>
              </a:rPr>
              <a:t>= 5 (</a:t>
            </a:r>
            <a:r>
              <a:rPr lang="bg-BG" altLang="bg-BG">
                <a:latin typeface="Arial Narrow" panose="020B0606020202030204" pitchFamily="34" charset="0"/>
                <a:cs typeface="Arial" panose="020B0604020202020204" pitchFamily="34" charset="0"/>
              </a:rPr>
              <a:t>до</a:t>
            </a:r>
            <a:r>
              <a:rPr lang="en-GB" altLang="bg-BG">
                <a:latin typeface="Arial Narrow" panose="020B0606020202030204" pitchFamily="34" charset="0"/>
                <a:cs typeface="Arial" panose="020B0604020202020204" pitchFamily="34" charset="0"/>
              </a:rPr>
              <a:t> 8) </a:t>
            </a:r>
            <a:r>
              <a:rPr lang="bg-BG" altLang="bg-BG">
                <a:latin typeface="Arial Narrow" panose="020B0606020202030204" pitchFamily="34" charset="0"/>
              </a:rPr>
              <a:t>лично спонсорирани Мениджъри</a:t>
            </a:r>
            <a:r>
              <a:rPr lang="en-GB" altLang="bg-BG">
                <a:latin typeface="Arial Narrow" panose="020B0606020202030204" pitchFamily="34" charset="0"/>
              </a:rPr>
              <a:t> </a:t>
            </a:r>
            <a:r>
              <a:rPr lang="en-GB" altLang="bg-BG"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en-GB" altLang="bg-BG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en-GB" altLang="bg-BG">
                <a:latin typeface="Arial Narrow" panose="020B0606020202030204" pitchFamily="34" charset="0"/>
                <a:cs typeface="Arial" panose="020B0604020202020204" pitchFamily="34" charset="0"/>
              </a:rPr>
              <a:t>= </a:t>
            </a:r>
            <a:r>
              <a:rPr lang="bg-BG" altLang="bg-BG" b="1">
                <a:latin typeface="Arial Narrow" panose="020B0606020202030204" pitchFamily="34" charset="0"/>
                <a:cs typeface="Arial" panose="020B0604020202020204" pitchFamily="34" charset="0"/>
              </a:rPr>
              <a:t>80 000 лв.</a:t>
            </a:r>
            <a:r>
              <a:rPr lang="en-GB" altLang="bg-BG" b="1">
                <a:latin typeface="Arial Narrow" panose="020B0606020202030204" pitchFamily="34" charset="0"/>
                <a:cs typeface="Arial" panose="020B0604020202020204" pitchFamily="34" charset="0"/>
              </a:rPr>
              <a:t> – </a:t>
            </a:r>
            <a:r>
              <a:rPr lang="bg-BG" altLang="bg-BG" b="1">
                <a:latin typeface="Arial Narrow" panose="020B0606020202030204" pitchFamily="34" charset="0"/>
                <a:cs typeface="Arial" panose="020B0604020202020204" pitchFamily="34" charset="0"/>
              </a:rPr>
              <a:t>200 000 лв.</a:t>
            </a:r>
            <a:r>
              <a:rPr lang="en-GB" altLang="bg-BG" b="1">
                <a:latin typeface="Arial Narrow" panose="020B0606020202030204" pitchFamily="34" charset="0"/>
                <a:cs typeface="Arial" panose="020B0604020202020204" pitchFamily="34" charset="0"/>
              </a:rPr>
              <a:t>+ </a:t>
            </a:r>
            <a:r>
              <a:rPr lang="bg-BG" altLang="bg-BG">
                <a:latin typeface="Arial Narrow" panose="020B0606020202030204" pitchFamily="34" charset="0"/>
                <a:cs typeface="Arial" panose="020B0604020202020204" pitchFamily="34" charset="0"/>
              </a:rPr>
              <a:t>годишно</a:t>
            </a:r>
            <a:endParaRPr lang="en-GB" altLang="bg-BG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r" eaLnBrk="1" hangingPunct="1">
              <a:spcBef>
                <a:spcPts val="300"/>
              </a:spcBef>
            </a:pPr>
            <a:r>
              <a:rPr lang="bg-BG" altLang="bg-BG" sz="2200" b="1">
                <a:solidFill>
                  <a:srgbClr val="461F4C"/>
                </a:solidFill>
                <a:latin typeface="Arial Narrow" panose="020B0606020202030204" pitchFamily="34" charset="0"/>
                <a:cs typeface="Arial Bold" panose="020B0704020202020204" pitchFamily="34" charset="0"/>
              </a:rPr>
              <a:t>Мениджър „Сапфир“</a:t>
            </a:r>
            <a:r>
              <a:rPr lang="en-GB" altLang="bg-BG" sz="2200" b="1"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en-GB" altLang="bg-BG" sz="2200" b="1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en-GB" altLang="bg-BG">
                <a:latin typeface="Arial Narrow" panose="020B0606020202030204" pitchFamily="34" charset="0"/>
                <a:cs typeface="Arial" panose="020B0604020202020204" pitchFamily="34" charset="0"/>
              </a:rPr>
              <a:t>= 9 (</a:t>
            </a:r>
            <a:r>
              <a:rPr lang="bg-BG" altLang="bg-BG">
                <a:latin typeface="Arial Narrow" panose="020B0606020202030204" pitchFamily="34" charset="0"/>
                <a:cs typeface="Arial" panose="020B0604020202020204" pitchFamily="34" charset="0"/>
              </a:rPr>
              <a:t>до</a:t>
            </a:r>
            <a:r>
              <a:rPr lang="en-GB" altLang="bg-BG">
                <a:latin typeface="Arial Narrow" panose="020B0606020202030204" pitchFamily="34" charset="0"/>
                <a:cs typeface="Arial" panose="020B0604020202020204" pitchFamily="34" charset="0"/>
              </a:rPr>
              <a:t> 16) </a:t>
            </a:r>
            <a:r>
              <a:rPr lang="bg-BG" altLang="bg-BG">
                <a:latin typeface="Arial Narrow" panose="020B0606020202030204" pitchFamily="34" charset="0"/>
                <a:cs typeface="Arial" panose="020B0604020202020204" pitchFamily="34" charset="0"/>
              </a:rPr>
              <a:t>лично спонсорирани Мениджъри</a:t>
            </a:r>
            <a:r>
              <a:rPr lang="en-GB" altLang="bg-BG"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en-GB" altLang="bg-BG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en-GB" altLang="bg-BG">
                <a:latin typeface="Arial Narrow" panose="020B0606020202030204" pitchFamily="34" charset="0"/>
                <a:cs typeface="Arial" panose="020B0604020202020204" pitchFamily="34" charset="0"/>
              </a:rPr>
              <a:t>= </a:t>
            </a:r>
            <a:r>
              <a:rPr lang="bg-BG" altLang="bg-BG" b="1">
                <a:latin typeface="Arial Narrow" panose="020B0606020202030204" pitchFamily="34" charset="0"/>
                <a:cs typeface="Arial" panose="020B0604020202020204" pitchFamily="34" charset="0"/>
              </a:rPr>
              <a:t>150 000 лв.</a:t>
            </a:r>
            <a:r>
              <a:rPr lang="en-GB" altLang="bg-BG" b="1">
                <a:latin typeface="Arial Narrow" panose="020B0606020202030204" pitchFamily="34" charset="0"/>
                <a:cs typeface="Arial" panose="020B0604020202020204" pitchFamily="34" charset="0"/>
              </a:rPr>
              <a:t> – </a:t>
            </a:r>
            <a:r>
              <a:rPr lang="bg-BG" altLang="bg-BG" b="1">
                <a:latin typeface="Arial Narrow" panose="020B0606020202030204" pitchFamily="34" charset="0"/>
                <a:cs typeface="Arial" panose="020B0604020202020204" pitchFamily="34" charset="0"/>
              </a:rPr>
              <a:t>300 000 лв.</a:t>
            </a:r>
            <a:r>
              <a:rPr lang="en-GB" altLang="bg-BG" b="1">
                <a:latin typeface="Arial Narrow" panose="020B0606020202030204" pitchFamily="34" charset="0"/>
                <a:cs typeface="Arial" panose="020B0604020202020204" pitchFamily="34" charset="0"/>
              </a:rPr>
              <a:t>+ </a:t>
            </a:r>
            <a:r>
              <a:rPr lang="bg-BG" altLang="bg-BG">
                <a:latin typeface="Arial Narrow" panose="020B0606020202030204" pitchFamily="34" charset="0"/>
                <a:cs typeface="Arial" panose="020B0604020202020204" pitchFamily="34" charset="0"/>
              </a:rPr>
              <a:t>годишно</a:t>
            </a:r>
            <a:endParaRPr lang="en-GB" altLang="bg-BG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r" eaLnBrk="1" hangingPunct="1">
              <a:spcBef>
                <a:spcPts val="300"/>
              </a:spcBef>
            </a:pPr>
            <a:r>
              <a:rPr lang="bg-BG" altLang="bg-BG" sz="2200" b="1">
                <a:solidFill>
                  <a:srgbClr val="461F4C"/>
                </a:solidFill>
                <a:latin typeface="Arial Narrow" panose="020B0606020202030204" pitchFamily="34" charset="0"/>
                <a:cs typeface="Arial Bold" panose="020B0704020202020204" pitchFamily="34" charset="0"/>
              </a:rPr>
              <a:t>Мениджър „Диамант-Сапфир“</a:t>
            </a:r>
            <a:r>
              <a:rPr lang="en-GB" altLang="bg-BG" sz="2200" b="1"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en-GB" altLang="bg-BG" sz="2200" b="1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en-GB" altLang="bg-BG">
                <a:latin typeface="Arial Narrow" panose="020B0606020202030204" pitchFamily="34" charset="0"/>
                <a:cs typeface="Arial" panose="020B0604020202020204" pitchFamily="34" charset="0"/>
              </a:rPr>
              <a:t>= 17 (</a:t>
            </a:r>
            <a:r>
              <a:rPr lang="bg-BG" altLang="bg-BG">
                <a:latin typeface="Arial Narrow" panose="020B0606020202030204" pitchFamily="34" charset="0"/>
                <a:cs typeface="Arial" panose="020B0604020202020204" pitchFamily="34" charset="0"/>
              </a:rPr>
              <a:t>до</a:t>
            </a:r>
            <a:r>
              <a:rPr lang="en-GB" altLang="bg-BG">
                <a:latin typeface="Arial Narrow" panose="020B0606020202030204" pitchFamily="34" charset="0"/>
                <a:cs typeface="Arial" panose="020B0604020202020204" pitchFamily="34" charset="0"/>
              </a:rPr>
              <a:t> 24) </a:t>
            </a:r>
            <a:r>
              <a:rPr lang="bg-BG" altLang="bg-BG">
                <a:latin typeface="Arial Narrow" panose="020B0606020202030204" pitchFamily="34" charset="0"/>
                <a:cs typeface="Arial" panose="020B0604020202020204" pitchFamily="34" charset="0"/>
              </a:rPr>
              <a:t>лично спонсорирани Мениджъри</a:t>
            </a:r>
            <a:r>
              <a:rPr lang="en-GB" altLang="bg-BG"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en-GB" altLang="bg-BG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en-GB" altLang="bg-BG">
                <a:latin typeface="Arial Narrow" panose="020B0606020202030204" pitchFamily="34" charset="0"/>
                <a:cs typeface="Arial" panose="020B0604020202020204" pitchFamily="34" charset="0"/>
              </a:rPr>
              <a:t>= </a:t>
            </a:r>
            <a:r>
              <a:rPr lang="bg-BG" altLang="bg-BG" b="1">
                <a:latin typeface="Arial Narrow" panose="020B0606020202030204" pitchFamily="34" charset="0"/>
                <a:cs typeface="Arial" panose="020B0604020202020204" pitchFamily="34" charset="0"/>
              </a:rPr>
              <a:t>280 000</a:t>
            </a:r>
            <a:r>
              <a:rPr lang="en-GB" altLang="bg-BG" b="1">
                <a:latin typeface="Arial Narrow" panose="020B0606020202030204" pitchFamily="34" charset="0"/>
                <a:cs typeface="Arial" panose="020B0604020202020204" pitchFamily="34" charset="0"/>
              </a:rPr>
              <a:t> – </a:t>
            </a:r>
            <a:r>
              <a:rPr lang="bg-BG" altLang="bg-BG" b="1">
                <a:latin typeface="Arial Narrow" panose="020B0606020202030204" pitchFamily="34" charset="0"/>
                <a:cs typeface="Arial" panose="020B0604020202020204" pitchFamily="34" charset="0"/>
              </a:rPr>
              <a:t>500 000 лв.</a:t>
            </a:r>
            <a:r>
              <a:rPr lang="en-GB" altLang="bg-BG" b="1">
                <a:latin typeface="Arial Narrow" panose="020B0606020202030204" pitchFamily="34" charset="0"/>
                <a:cs typeface="Arial" panose="020B0604020202020204" pitchFamily="34" charset="0"/>
              </a:rPr>
              <a:t>+ </a:t>
            </a:r>
            <a:r>
              <a:rPr lang="bg-BG" altLang="bg-BG">
                <a:latin typeface="Arial Narrow" panose="020B0606020202030204" pitchFamily="34" charset="0"/>
                <a:cs typeface="Arial" panose="020B0604020202020204" pitchFamily="34" charset="0"/>
              </a:rPr>
              <a:t>годишно</a:t>
            </a:r>
            <a:endParaRPr lang="en-GB" altLang="bg-BG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r" eaLnBrk="1" hangingPunct="1">
              <a:spcBef>
                <a:spcPts val="300"/>
              </a:spcBef>
            </a:pPr>
            <a:r>
              <a:rPr lang="bg-BG" altLang="bg-BG" sz="2200" b="1">
                <a:solidFill>
                  <a:srgbClr val="461F4C"/>
                </a:solidFill>
                <a:latin typeface="Arial Narrow" panose="020B0606020202030204" pitchFamily="34" charset="0"/>
                <a:cs typeface="Arial Bold" panose="020B0704020202020204" pitchFamily="34" charset="0"/>
              </a:rPr>
              <a:t>Мениджър „Диамант“</a:t>
            </a:r>
            <a:r>
              <a:rPr lang="en-GB" altLang="bg-BG" sz="2200" b="1"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en-GB" altLang="bg-BG" sz="2200" b="1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en-GB" altLang="bg-BG">
                <a:latin typeface="Arial Narrow" panose="020B0606020202030204" pitchFamily="34" charset="0"/>
                <a:cs typeface="Arial" panose="020B0604020202020204" pitchFamily="34" charset="0"/>
              </a:rPr>
              <a:t>= 25</a:t>
            </a:r>
            <a:r>
              <a:rPr lang="bg-BG" altLang="bg-BG">
                <a:latin typeface="Arial Narrow" panose="020B0606020202030204" pitchFamily="34" charset="0"/>
                <a:cs typeface="Arial" panose="020B0604020202020204" pitchFamily="34" charset="0"/>
              </a:rPr>
              <a:t>+</a:t>
            </a:r>
            <a:r>
              <a:rPr lang="en-GB" altLang="bg-BG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bg-BG" altLang="bg-BG">
                <a:latin typeface="Arial Narrow" panose="020B0606020202030204" pitchFamily="34" charset="0"/>
                <a:cs typeface="Arial" panose="020B0604020202020204" pitchFamily="34" charset="0"/>
              </a:rPr>
              <a:t>лично спонсорирани Мениджъри</a:t>
            </a:r>
            <a:r>
              <a:rPr lang="en-GB" altLang="bg-BG"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en-GB" altLang="bg-BG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en-GB" altLang="bg-BG">
                <a:latin typeface="Arial Narrow" panose="020B0606020202030204" pitchFamily="34" charset="0"/>
                <a:cs typeface="Arial" panose="020B0604020202020204" pitchFamily="34" charset="0"/>
              </a:rPr>
              <a:t>= </a:t>
            </a:r>
            <a:r>
              <a:rPr lang="bg-BG" altLang="bg-BG" b="1">
                <a:latin typeface="Arial Narrow" panose="020B0606020202030204" pitchFamily="34" charset="0"/>
                <a:cs typeface="Arial" panose="020B0604020202020204" pitchFamily="34" charset="0"/>
              </a:rPr>
              <a:t>500 000 лв.</a:t>
            </a:r>
            <a:r>
              <a:rPr lang="en-GB" altLang="bg-BG" b="1">
                <a:latin typeface="Arial Narrow" panose="020B0606020202030204" pitchFamily="34" charset="0"/>
                <a:cs typeface="Arial" panose="020B0604020202020204" pitchFamily="34" charset="0"/>
              </a:rPr>
              <a:t> – </a:t>
            </a:r>
            <a:r>
              <a:rPr lang="bg-BG" altLang="bg-BG" b="1">
                <a:latin typeface="Arial Narrow" panose="020B0606020202030204" pitchFamily="34" charset="0"/>
                <a:cs typeface="Arial" panose="020B0604020202020204" pitchFamily="34" charset="0"/>
              </a:rPr>
              <a:t>без ограничение</a:t>
            </a:r>
            <a:r>
              <a:rPr lang="bg-BG" altLang="bg-BG">
                <a:latin typeface="Arial Narrow" panose="020B0606020202030204" pitchFamily="34" charset="0"/>
                <a:cs typeface="Arial" panose="020B0604020202020204" pitchFamily="34" charset="0"/>
              </a:rPr>
              <a:t> годишно</a:t>
            </a:r>
            <a:endParaRPr lang="en-GB" altLang="bg-BG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914400" y="2260600"/>
            <a:ext cx="482600" cy="482600"/>
          </a:xfrm>
          <a:prstGeom prst="ellipse">
            <a:avLst/>
          </a:prstGeom>
          <a:solidFill>
            <a:srgbClr val="461F4C"/>
          </a:solidFill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03238" y="2794000"/>
            <a:ext cx="482600" cy="4826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461F4C"/>
            </a:solidFill>
          </a:ln>
          <a:effectLst>
            <a:outerShdw blurRad="40000" dist="22987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397000" y="2692400"/>
            <a:ext cx="482600" cy="4826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651000" y="3365500"/>
            <a:ext cx="482600" cy="482600"/>
          </a:xfrm>
          <a:prstGeom prst="ellipse">
            <a:avLst/>
          </a:prstGeom>
          <a:solidFill>
            <a:srgbClr val="461F4C"/>
          </a:solidFill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952500" y="3606800"/>
            <a:ext cx="482600" cy="4826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333500" y="4127500"/>
            <a:ext cx="482600" cy="4826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943100" y="3924300"/>
            <a:ext cx="482600" cy="4826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565400" y="3759200"/>
            <a:ext cx="482600" cy="4826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501900" y="3124200"/>
            <a:ext cx="482600" cy="4826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325688" y="4724400"/>
            <a:ext cx="482600" cy="482600"/>
          </a:xfrm>
          <a:prstGeom prst="ellipse">
            <a:avLst/>
          </a:prstGeom>
          <a:solidFill>
            <a:srgbClr val="461F4C"/>
          </a:solidFill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474788" y="4800600"/>
            <a:ext cx="482600" cy="4826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258888" y="5384800"/>
            <a:ext cx="482600" cy="4826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1563688" y="5867400"/>
            <a:ext cx="482600" cy="4826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2147888" y="5994400"/>
            <a:ext cx="482600" cy="4826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706688" y="5791200"/>
            <a:ext cx="482600" cy="4826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3087688" y="4394200"/>
            <a:ext cx="482600" cy="4826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3557588" y="4699000"/>
            <a:ext cx="482600" cy="4826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3240088" y="5664200"/>
            <a:ext cx="482600" cy="4826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3697288" y="5232400"/>
            <a:ext cx="482600" cy="4826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5" name="Straight Connector 24"/>
          <p:cNvCxnSpPr>
            <a:endCxn id="7" idx="7"/>
          </p:cNvCxnSpPr>
          <p:nvPr/>
        </p:nvCxnSpPr>
        <p:spPr>
          <a:xfrm rot="5400000">
            <a:off x="885031" y="2594769"/>
            <a:ext cx="300038" cy="241300"/>
          </a:xfrm>
          <a:prstGeom prst="line">
            <a:avLst/>
          </a:prstGeom>
          <a:ln w="28575">
            <a:solidFill>
              <a:srgbClr val="461F4C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endCxn id="8" idx="1"/>
          </p:cNvCxnSpPr>
          <p:nvPr/>
        </p:nvCxnSpPr>
        <p:spPr>
          <a:xfrm>
            <a:off x="1341438" y="2671763"/>
            <a:ext cx="127000" cy="92075"/>
          </a:xfrm>
          <a:prstGeom prst="line">
            <a:avLst/>
          </a:prstGeom>
          <a:ln w="28575">
            <a:solidFill>
              <a:srgbClr val="461F4C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endCxn id="10" idx="6"/>
          </p:cNvCxnSpPr>
          <p:nvPr/>
        </p:nvCxnSpPr>
        <p:spPr>
          <a:xfrm rot="10800000" flipV="1">
            <a:off x="1435100" y="3606800"/>
            <a:ext cx="401638" cy="241300"/>
          </a:xfrm>
          <a:prstGeom prst="line">
            <a:avLst/>
          </a:prstGeom>
          <a:ln w="28575">
            <a:solidFill>
              <a:srgbClr val="461F4C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endCxn id="11" idx="7"/>
          </p:cNvCxnSpPr>
          <p:nvPr/>
        </p:nvCxnSpPr>
        <p:spPr>
          <a:xfrm rot="5400000">
            <a:off x="1598613" y="3905250"/>
            <a:ext cx="439738" cy="147637"/>
          </a:xfrm>
          <a:prstGeom prst="line">
            <a:avLst/>
          </a:prstGeom>
          <a:ln w="28575">
            <a:solidFill>
              <a:srgbClr val="461F4C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endCxn id="12" idx="0"/>
          </p:cNvCxnSpPr>
          <p:nvPr/>
        </p:nvCxnSpPr>
        <p:spPr>
          <a:xfrm rot="16200000" flipH="1">
            <a:off x="1915319" y="3655219"/>
            <a:ext cx="317500" cy="220662"/>
          </a:xfrm>
          <a:prstGeom prst="line">
            <a:avLst/>
          </a:prstGeom>
          <a:ln w="28575">
            <a:solidFill>
              <a:srgbClr val="461F4C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endCxn id="13" idx="1"/>
          </p:cNvCxnSpPr>
          <p:nvPr/>
        </p:nvCxnSpPr>
        <p:spPr>
          <a:xfrm>
            <a:off x="1963738" y="3606800"/>
            <a:ext cx="673100" cy="223838"/>
          </a:xfrm>
          <a:prstGeom prst="line">
            <a:avLst/>
          </a:prstGeom>
          <a:ln w="28575">
            <a:solidFill>
              <a:srgbClr val="461F4C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endCxn id="14" idx="3"/>
          </p:cNvCxnSpPr>
          <p:nvPr/>
        </p:nvCxnSpPr>
        <p:spPr>
          <a:xfrm flipV="1">
            <a:off x="1963738" y="3535363"/>
            <a:ext cx="609600" cy="71437"/>
          </a:xfrm>
          <a:prstGeom prst="line">
            <a:avLst/>
          </a:prstGeom>
          <a:ln w="28575">
            <a:solidFill>
              <a:srgbClr val="461F4C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1957388" y="4953000"/>
            <a:ext cx="609600" cy="106363"/>
          </a:xfrm>
          <a:prstGeom prst="line">
            <a:avLst/>
          </a:prstGeom>
          <a:ln w="28575">
            <a:solidFill>
              <a:srgbClr val="461F4C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1736725" y="4953000"/>
            <a:ext cx="830263" cy="639763"/>
          </a:xfrm>
          <a:prstGeom prst="line">
            <a:avLst/>
          </a:prstGeom>
          <a:ln w="28575">
            <a:solidFill>
              <a:srgbClr val="461F4C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stCxn id="18" idx="7"/>
          </p:cNvCxnSpPr>
          <p:nvPr/>
        </p:nvCxnSpPr>
        <p:spPr>
          <a:xfrm rot="5400000" flipH="1" flipV="1">
            <a:off x="1809750" y="5118100"/>
            <a:ext cx="985838" cy="655638"/>
          </a:xfrm>
          <a:prstGeom prst="line">
            <a:avLst/>
          </a:prstGeom>
          <a:ln w="28575">
            <a:solidFill>
              <a:srgbClr val="461F4C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stCxn id="19" idx="0"/>
          </p:cNvCxnSpPr>
          <p:nvPr/>
        </p:nvCxnSpPr>
        <p:spPr>
          <a:xfrm rot="5400000" flipH="1" flipV="1">
            <a:off x="2042319" y="5406232"/>
            <a:ext cx="935037" cy="241300"/>
          </a:xfrm>
          <a:prstGeom prst="line">
            <a:avLst/>
          </a:prstGeom>
          <a:ln w="28575">
            <a:solidFill>
              <a:srgbClr val="461F4C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20" idx="0"/>
          </p:cNvCxnSpPr>
          <p:nvPr/>
        </p:nvCxnSpPr>
        <p:spPr>
          <a:xfrm rot="16200000" flipV="1">
            <a:off x="2370138" y="5213350"/>
            <a:ext cx="838200" cy="317500"/>
          </a:xfrm>
          <a:prstGeom prst="line">
            <a:avLst/>
          </a:prstGeom>
          <a:ln w="28575">
            <a:solidFill>
              <a:srgbClr val="461F4C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stCxn id="23" idx="1"/>
          </p:cNvCxnSpPr>
          <p:nvPr/>
        </p:nvCxnSpPr>
        <p:spPr>
          <a:xfrm rot="16200000" flipV="1">
            <a:off x="2579688" y="5003800"/>
            <a:ext cx="782638" cy="681037"/>
          </a:xfrm>
          <a:prstGeom prst="line">
            <a:avLst/>
          </a:prstGeom>
          <a:ln w="28575">
            <a:solidFill>
              <a:srgbClr val="461F4C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>
            <a:stCxn id="24" idx="2"/>
          </p:cNvCxnSpPr>
          <p:nvPr/>
        </p:nvCxnSpPr>
        <p:spPr>
          <a:xfrm rot="10800000">
            <a:off x="2630488" y="4953000"/>
            <a:ext cx="1066800" cy="520700"/>
          </a:xfrm>
          <a:prstGeom prst="line">
            <a:avLst/>
          </a:prstGeom>
          <a:ln w="28575">
            <a:solidFill>
              <a:srgbClr val="461F4C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stCxn id="22" idx="2"/>
          </p:cNvCxnSpPr>
          <p:nvPr/>
        </p:nvCxnSpPr>
        <p:spPr>
          <a:xfrm rot="10800000" flipV="1">
            <a:off x="2655888" y="4940300"/>
            <a:ext cx="901700" cy="12700"/>
          </a:xfrm>
          <a:prstGeom prst="line">
            <a:avLst/>
          </a:prstGeom>
          <a:ln w="28575">
            <a:solidFill>
              <a:srgbClr val="461F4C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stCxn id="21" idx="2"/>
          </p:cNvCxnSpPr>
          <p:nvPr/>
        </p:nvCxnSpPr>
        <p:spPr>
          <a:xfrm rot="10800000" flipV="1">
            <a:off x="2516188" y="4635500"/>
            <a:ext cx="571500" cy="241300"/>
          </a:xfrm>
          <a:prstGeom prst="line">
            <a:avLst/>
          </a:prstGeom>
          <a:ln w="28575">
            <a:solidFill>
              <a:srgbClr val="461F4C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itle 1"/>
          <p:cNvSpPr txBox="1">
            <a:spLocks/>
          </p:cNvSpPr>
          <p:nvPr/>
        </p:nvSpPr>
        <p:spPr>
          <a:xfrm>
            <a:off x="457200" y="752475"/>
            <a:ext cx="7772400" cy="13716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Aft>
                <a:spcPts val="4800"/>
              </a:spcAft>
              <a:defRPr/>
            </a:pPr>
            <a:r>
              <a:rPr lang="bg-BG" altLang="bg-BG" sz="3200" cap="small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Възможността</a:t>
            </a:r>
            <a:r>
              <a:rPr lang="en-GB" altLang="bg-BG" sz="3200" cap="small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…</a:t>
            </a:r>
            <a:endParaRPr lang="en-US" altLang="bg-BG" sz="3200" cap="small" dirty="0" smtClean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ontent Placeholder 2"/>
          <p:cNvSpPr txBox="1">
            <a:spLocks/>
          </p:cNvSpPr>
          <p:nvPr/>
        </p:nvSpPr>
        <p:spPr bwMode="auto">
          <a:xfrm>
            <a:off x="339725" y="2708275"/>
            <a:ext cx="3584575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defTabSz="914400" eaLnBrk="1" hangingPunct="1">
              <a:spcAft>
                <a:spcPts val="800"/>
              </a:spcAft>
              <a:buClr>
                <a:srgbClr val="461F4C"/>
              </a:buClr>
              <a:buFont typeface="Arial" panose="020B0604020202020204" pitchFamily="34" charset="0"/>
              <a:buChar char="•"/>
            </a:pPr>
            <a:r>
              <a:rPr lang="bg-BG" altLang="bg-BG" sz="2400" dirty="0">
                <a:latin typeface="Arial Narrow" panose="020B0606020202030204" pitchFamily="34" charset="0"/>
                <a:cs typeface="Arial" panose="020B0604020202020204" pitchFamily="34" charset="0"/>
              </a:rPr>
              <a:t>Чекове от програма </a:t>
            </a:r>
            <a:r>
              <a:rPr lang="en-US" altLang="bg-BG" sz="2400" dirty="0"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en-US" altLang="bg-BG" sz="2400" dirty="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en-US" altLang="bg-BG" sz="2400" dirty="0">
                <a:latin typeface="Arial Narrow" panose="020B0606020202030204" pitchFamily="34" charset="0"/>
                <a:cs typeface="Arial" panose="020B0604020202020204" pitchFamily="34" charset="0"/>
              </a:rPr>
              <a:t>Chairman’s Bonus </a:t>
            </a:r>
            <a:r>
              <a:rPr lang="bg-BG" altLang="bg-BG" sz="2400" dirty="0">
                <a:latin typeface="Arial Narrow" panose="020B0606020202030204" pitchFamily="34" charset="0"/>
                <a:cs typeface="Arial" panose="020B0604020202020204" pitchFamily="34" charset="0"/>
              </a:rPr>
              <a:t>се изплащат всяка година </a:t>
            </a:r>
            <a:br>
              <a:rPr lang="bg-BG" altLang="bg-BG" sz="2400" dirty="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bg-BG" altLang="bg-BG" sz="2400" dirty="0">
                <a:latin typeface="Arial Narrow" panose="020B0606020202030204" pitchFamily="34" charset="0"/>
                <a:cs typeface="Arial" panose="020B0604020202020204" pitchFamily="34" charset="0"/>
              </a:rPr>
              <a:t>на Глобалното рали. </a:t>
            </a:r>
            <a:br>
              <a:rPr lang="bg-BG" altLang="bg-BG" sz="2400" dirty="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altLang="bg-BG" sz="2400" dirty="0">
                <a:latin typeface="Arial Narrow" panose="020B0606020202030204" pitchFamily="34" charset="0"/>
                <a:cs typeface="Arial" panose="020B0604020202020204" pitchFamily="34" charset="0"/>
              </a:rPr>
              <a:t>През 2018 г. най-големият надхвърляше един милион </a:t>
            </a:r>
            <a:r>
              <a:rPr lang="ru-RU" altLang="bg-BG" sz="24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долара</a:t>
            </a:r>
            <a:endParaRPr lang="ru-RU" altLang="bg-BG" sz="24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752475"/>
            <a:ext cx="7772400" cy="13716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Aft>
                <a:spcPts val="4800"/>
              </a:spcAft>
              <a:defRPr/>
            </a:pPr>
            <a:r>
              <a:rPr lang="bg-BG" altLang="bg-BG" sz="3200" cap="small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Възможността</a:t>
            </a:r>
            <a:r>
              <a:rPr lang="en-GB" altLang="bg-BG" sz="3200" cap="small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…</a:t>
            </a:r>
            <a:endParaRPr lang="en-US" altLang="bg-BG" sz="3200" cap="small" dirty="0" smtClean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5" r="13280"/>
          <a:stretch>
            <a:fillRect/>
          </a:stretch>
        </p:blipFill>
        <p:spPr bwMode="auto">
          <a:xfrm>
            <a:off x="4391025" y="2516188"/>
            <a:ext cx="4103688" cy="343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Up Arrow 18"/>
          <p:cNvSpPr/>
          <p:nvPr/>
        </p:nvSpPr>
        <p:spPr>
          <a:xfrm rot="14078785">
            <a:off x="2858294" y="4472782"/>
            <a:ext cx="642937" cy="857250"/>
          </a:xfrm>
          <a:prstGeom prst="upArrow">
            <a:avLst/>
          </a:prstGeom>
          <a:solidFill>
            <a:srgbClr val="461F4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2400">
              <a:latin typeface="Arial Narrow" panose="020B0606020202030204" pitchFamily="34" charset="0"/>
            </a:endParaRPr>
          </a:p>
        </p:txBody>
      </p:sp>
      <p:sp>
        <p:nvSpPr>
          <p:cNvPr id="18" name="Up Arrow 17"/>
          <p:cNvSpPr/>
          <p:nvPr/>
        </p:nvSpPr>
        <p:spPr>
          <a:xfrm rot="7498635">
            <a:off x="4572794" y="4491832"/>
            <a:ext cx="642937" cy="857250"/>
          </a:xfrm>
          <a:prstGeom prst="upArrow">
            <a:avLst/>
          </a:prstGeom>
          <a:solidFill>
            <a:srgbClr val="461F4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2400">
              <a:latin typeface="Arial Narrow" panose="020B0606020202030204" pitchFamily="34" charset="0"/>
            </a:endParaRPr>
          </a:p>
        </p:txBody>
      </p:sp>
      <p:sp>
        <p:nvSpPr>
          <p:cNvPr id="16" name="Up Arrow 15"/>
          <p:cNvSpPr/>
          <p:nvPr/>
        </p:nvSpPr>
        <p:spPr>
          <a:xfrm>
            <a:off x="3714750" y="3054350"/>
            <a:ext cx="642938" cy="857250"/>
          </a:xfrm>
          <a:prstGeom prst="upArrow">
            <a:avLst/>
          </a:prstGeom>
          <a:solidFill>
            <a:srgbClr val="461F4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2400">
              <a:latin typeface="Arial Narrow" panose="020B0606020202030204" pitchFamily="34" charset="0"/>
            </a:endParaRPr>
          </a:p>
        </p:txBody>
      </p:sp>
      <p:sp>
        <p:nvSpPr>
          <p:cNvPr id="82947" name="Oval 3"/>
          <p:cNvSpPr>
            <a:spLocks noChangeArrowheads="1"/>
          </p:cNvSpPr>
          <p:nvPr/>
        </p:nvSpPr>
        <p:spPr bwMode="auto">
          <a:xfrm>
            <a:off x="3429000" y="3840163"/>
            <a:ext cx="1214438" cy="1143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461F4C"/>
            </a:solidFill>
            <a:round/>
            <a:headEnd/>
            <a:tailEnd/>
          </a:ln>
          <a:effectLst>
            <a:outerShdw blurRad="50800" dist="22987" dir="2700000">
              <a:srgbClr val="000000">
                <a:alpha val="43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bg-BG" altLang="bg-BG" sz="2400" b="1" smtClean="0">
                <a:solidFill>
                  <a:srgbClr val="461F4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Вие</a:t>
            </a:r>
            <a:endParaRPr lang="en-GB" altLang="bg-BG" sz="2400" b="1" smtClean="0">
              <a:solidFill>
                <a:srgbClr val="461F4C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441325" y="1025525"/>
            <a:ext cx="5438775" cy="87312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Aft>
                <a:spcPts val="4800"/>
              </a:spcAft>
              <a:defRPr/>
            </a:pPr>
            <a:r>
              <a:rPr lang="bg-BG" altLang="bg-BG" sz="3200" cap="small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Ключови действия</a:t>
            </a:r>
            <a:endParaRPr lang="en-US" altLang="bg-BG" sz="3200" cap="small" dirty="0" smtClean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8679" name="Rectangle 19"/>
          <p:cNvSpPr>
            <a:spLocks noChangeArrowheads="1"/>
          </p:cNvSpPr>
          <p:nvPr/>
        </p:nvSpPr>
        <p:spPr bwMode="auto">
          <a:xfrm>
            <a:off x="3324225" y="2565400"/>
            <a:ext cx="14684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bg-BG" sz="2400" b="1">
                <a:solidFill>
                  <a:srgbClr val="461F4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Продажби</a:t>
            </a:r>
            <a:endParaRPr lang="en-GB" altLang="bg-BG" sz="2400" b="1">
              <a:solidFill>
                <a:srgbClr val="461F4C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8680" name="Rectangle 20"/>
          <p:cNvSpPr>
            <a:spLocks noChangeArrowheads="1"/>
          </p:cNvSpPr>
          <p:nvPr/>
        </p:nvSpPr>
        <p:spPr bwMode="auto">
          <a:xfrm>
            <a:off x="5351129" y="5013325"/>
            <a:ext cx="13500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bg-BG" sz="2400" b="1" dirty="0" smtClean="0">
                <a:solidFill>
                  <a:srgbClr val="461F4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Развитие</a:t>
            </a:r>
            <a:endParaRPr lang="en-GB" altLang="bg-BG" sz="2400" b="1" dirty="0">
              <a:solidFill>
                <a:srgbClr val="461F4C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8681" name="Rectangle 21"/>
          <p:cNvSpPr>
            <a:spLocks noChangeArrowheads="1"/>
          </p:cNvSpPr>
          <p:nvPr/>
        </p:nvSpPr>
        <p:spPr bwMode="auto">
          <a:xfrm>
            <a:off x="827088" y="5013325"/>
            <a:ext cx="2019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bg-BG" sz="2400" b="1">
                <a:solidFill>
                  <a:srgbClr val="461F4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Спонсориране</a:t>
            </a:r>
            <a:endParaRPr lang="en-GB" altLang="bg-BG" sz="2400" b="1">
              <a:solidFill>
                <a:srgbClr val="461F4C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869950"/>
            <a:ext cx="6043613" cy="1147763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Aft>
                <a:spcPts val="4800"/>
              </a:spcAft>
              <a:defRPr/>
            </a:pPr>
            <a:r>
              <a:rPr lang="bg-BG" altLang="bg-BG" sz="3200" cap="small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Продажби и старт с комбиниран пакет</a:t>
            </a:r>
            <a:endParaRPr lang="en-US" altLang="bg-BG" sz="3200" cap="small" dirty="0" smtClean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0725" name="Content Placeholder 2"/>
          <p:cNvSpPr txBox="1">
            <a:spLocks/>
          </p:cNvSpPr>
          <p:nvPr/>
        </p:nvSpPr>
        <p:spPr bwMode="auto">
          <a:xfrm>
            <a:off x="323850" y="2276475"/>
            <a:ext cx="5688013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defTabSz="914400" eaLnBrk="1" hangingPunct="1">
              <a:spcAft>
                <a:spcPts val="400"/>
              </a:spcAft>
              <a:buClr>
                <a:srgbClr val="461F4C"/>
              </a:buClr>
              <a:buFont typeface="Arial" panose="020B0604020202020204" pitchFamily="34" charset="0"/>
              <a:buChar char="•"/>
            </a:pPr>
            <a:r>
              <a:rPr lang="en-GB" altLang="bg-BG" sz="2100" dirty="0">
                <a:latin typeface="Arial Narrow" panose="020B0606020202030204" pitchFamily="34" charset="0"/>
                <a:cs typeface="Arial" panose="020B0604020202020204" pitchFamily="34" charset="0"/>
              </a:rPr>
              <a:t>2 </a:t>
            </a:r>
            <a:r>
              <a:rPr lang="bg-BG" altLang="bg-BG" sz="2100" dirty="0" err="1">
                <a:latin typeface="Arial Narrow" panose="020B0606020202030204" pitchFamily="34" charset="0"/>
                <a:cs typeface="Arial" panose="020B0604020202020204" pitchFamily="34" charset="0"/>
              </a:rPr>
              <a:t>б.т</a:t>
            </a:r>
            <a:r>
              <a:rPr lang="bg-BG" altLang="bg-BG" sz="2100" dirty="0">
                <a:latin typeface="Arial Narrow" panose="020B0606020202030204" pitchFamily="34" charset="0"/>
                <a:cs typeface="Arial" panose="020B0604020202020204" pitchFamily="34" charset="0"/>
              </a:rPr>
              <a:t>.</a:t>
            </a:r>
            <a:r>
              <a:rPr lang="en-GB" altLang="bg-BG" sz="2100" dirty="0">
                <a:latin typeface="Arial Narrow" panose="020B0606020202030204" pitchFamily="34" charset="0"/>
                <a:cs typeface="Arial" panose="020B0604020202020204" pitchFamily="34" charset="0"/>
              </a:rPr>
              <a:t> = </a:t>
            </a:r>
            <a:r>
              <a:rPr lang="bg-BG" altLang="bg-BG" sz="2100" dirty="0">
                <a:latin typeface="Arial Narrow" panose="020B0606020202030204" pitchFamily="34" charset="0"/>
                <a:cs typeface="Arial" panose="020B0604020202020204" pitchFamily="34" charset="0"/>
              </a:rPr>
              <a:t>Асистент Супервайзор</a:t>
            </a:r>
            <a:r>
              <a:rPr lang="en-GB" altLang="bg-BG" sz="2100" dirty="0">
                <a:latin typeface="Arial Narrow" panose="020B0606020202030204" pitchFamily="34" charset="0"/>
                <a:cs typeface="Arial" panose="020B0604020202020204" pitchFamily="34" charset="0"/>
              </a:rPr>
              <a:t> = 30% + 5%</a:t>
            </a:r>
          </a:p>
          <a:p>
            <a:pPr lvl="1" defTabSz="914400" eaLnBrk="1" hangingPunct="1">
              <a:spcAft>
                <a:spcPts val="400"/>
              </a:spcAft>
              <a:buClr>
                <a:srgbClr val="461F4C"/>
              </a:buClr>
              <a:buFont typeface="Arial" panose="020B0604020202020204" pitchFamily="34" charset="0"/>
              <a:buChar char="•"/>
            </a:pPr>
            <a:r>
              <a:rPr lang="bg-BG" altLang="bg-BG" sz="2100" dirty="0">
                <a:latin typeface="Arial Narrow" panose="020B0606020202030204" pitchFamily="34" charset="0"/>
                <a:cs typeface="Arial" panose="020B0604020202020204" pitchFamily="34" charset="0"/>
              </a:rPr>
              <a:t>Използвайте продуктите и изпитайте лично превъзходното им действие</a:t>
            </a:r>
            <a:endParaRPr lang="en-GB" altLang="bg-BG" sz="210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lvl="1" defTabSz="914400" eaLnBrk="1" hangingPunct="1">
              <a:spcAft>
                <a:spcPts val="400"/>
              </a:spcAft>
              <a:buClr>
                <a:srgbClr val="461F4C"/>
              </a:buClr>
              <a:buFont typeface="Arial" panose="020B0604020202020204" pitchFamily="34" charset="0"/>
              <a:buChar char="•"/>
            </a:pPr>
            <a:r>
              <a:rPr lang="bg-BG" altLang="bg-BG" sz="2100" dirty="0">
                <a:latin typeface="Arial Narrow" panose="020B0606020202030204" pitchFamily="34" charset="0"/>
                <a:cs typeface="Arial" panose="020B0604020202020204" pitchFamily="34" charset="0"/>
              </a:rPr>
              <a:t>Продавайте продуктите, за да си осигурите </a:t>
            </a:r>
            <a:br>
              <a:rPr lang="bg-BG" altLang="bg-BG" sz="2100" dirty="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bg-BG" altLang="bg-BG" sz="2100" dirty="0">
                <a:latin typeface="Arial Narrow" panose="020B0606020202030204" pitchFamily="34" charset="0"/>
                <a:cs typeface="Arial" panose="020B0604020202020204" pitchFamily="34" charset="0"/>
              </a:rPr>
              <a:t>незабавен доход</a:t>
            </a:r>
            <a:r>
              <a:rPr lang="en-GB" altLang="bg-BG" sz="2100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</a:p>
          <a:p>
            <a:pPr lvl="1" defTabSz="914400" eaLnBrk="1" hangingPunct="1">
              <a:spcAft>
                <a:spcPts val="400"/>
              </a:spcAft>
              <a:buClr>
                <a:srgbClr val="461F4C"/>
              </a:buClr>
            </a:pPr>
            <a:r>
              <a:rPr lang="en-GB" altLang="bg-BG" sz="2100" dirty="0">
                <a:latin typeface="Arial Narrow" panose="020B0606020202030204" pitchFamily="34" charset="0"/>
                <a:cs typeface="Arial" panose="020B0604020202020204" pitchFamily="34" charset="0"/>
              </a:rPr>
              <a:t>	- </a:t>
            </a:r>
            <a:r>
              <a:rPr lang="bg-BG" altLang="bg-BG" sz="2100" dirty="0">
                <a:latin typeface="Arial Narrow" panose="020B0606020202030204" pitchFamily="34" charset="0"/>
                <a:cs typeface="Arial" panose="020B0604020202020204" pitchFamily="34" charset="0"/>
              </a:rPr>
              <a:t>с домашни партита и продуктови демонстрации</a:t>
            </a:r>
            <a:endParaRPr lang="en-GB" altLang="bg-BG" sz="210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lvl="1" defTabSz="914400" eaLnBrk="1" hangingPunct="1">
              <a:spcAft>
                <a:spcPts val="400"/>
              </a:spcAft>
              <a:buClr>
                <a:srgbClr val="461F4C"/>
              </a:buClr>
              <a:buFont typeface="Arial" panose="020B0604020202020204" pitchFamily="34" charset="0"/>
              <a:buChar char="•"/>
            </a:pPr>
            <a:r>
              <a:rPr lang="bg-BG" altLang="bg-BG" sz="2100" dirty="0">
                <a:latin typeface="Arial Narrow" panose="020B0606020202030204" pitchFamily="34" charset="0"/>
                <a:cs typeface="Arial" panose="020B0604020202020204" pitchFamily="34" charset="0"/>
              </a:rPr>
              <a:t>Всеки спонсориран нов Асистент Супервайзор</a:t>
            </a:r>
            <a:r>
              <a:rPr lang="en-GB" altLang="bg-BG" sz="2100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bg-BG" altLang="bg-BG" sz="2100" dirty="0"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bg-BG" altLang="bg-BG" sz="2100" dirty="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en-GB" altLang="bg-BG" sz="2100" dirty="0">
                <a:latin typeface="Arial Narrow" panose="020B0606020202030204" pitchFamily="34" charset="0"/>
                <a:cs typeface="Arial" panose="020B0604020202020204" pitchFamily="34" charset="0"/>
              </a:rPr>
              <a:t>= </a:t>
            </a:r>
            <a:r>
              <a:rPr lang="bg-BG" altLang="bg-BG" sz="2100" dirty="0">
                <a:latin typeface="Arial Narrow" panose="020B0606020202030204" pitchFamily="34" charset="0"/>
                <a:cs typeface="Arial" panose="020B0604020202020204" pitchFamily="34" charset="0"/>
              </a:rPr>
              <a:t>117 лв.</a:t>
            </a:r>
            <a:r>
              <a:rPr lang="en-GB" altLang="bg-BG" sz="2100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bg-BG" altLang="bg-BG" sz="2100" dirty="0">
                <a:latin typeface="Arial Narrow" panose="020B0606020202030204" pitchFamily="34" charset="0"/>
                <a:cs typeface="Arial" panose="020B0604020202020204" pitchFamily="34" charset="0"/>
              </a:rPr>
              <a:t>печалба от нов </a:t>
            </a:r>
            <a:r>
              <a:rPr lang="bg-BG" altLang="bg-BG" sz="21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СФБ</a:t>
            </a:r>
            <a:r>
              <a:rPr lang="bg-BG" altLang="bg-BG" sz="2100" dirty="0"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bg-BG" altLang="bg-BG" sz="2100" dirty="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bg-BG" altLang="bg-BG" sz="2100" dirty="0">
                <a:latin typeface="Arial Narrow" panose="020B0606020202030204" pitchFamily="34" charset="0"/>
                <a:cs typeface="Arial" panose="020B0604020202020204" pitchFamily="34" charset="0"/>
              </a:rPr>
              <a:t>+ личен бонус</a:t>
            </a:r>
            <a:endParaRPr lang="en-GB" altLang="bg-BG" sz="21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0726" name="Rectangle 5"/>
          <p:cNvSpPr>
            <a:spLocks noChangeArrowheads="1"/>
          </p:cNvSpPr>
          <p:nvPr/>
        </p:nvSpPr>
        <p:spPr bwMode="auto">
          <a:xfrm>
            <a:off x="468313" y="5356001"/>
            <a:ext cx="60166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bg-BG" altLang="bg-BG" sz="2200" b="1">
                <a:solidFill>
                  <a:srgbClr val="461F4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Екипът ви ще копира това, което правите вие</a:t>
            </a:r>
            <a:r>
              <a:rPr lang="en-GB" altLang="bg-BG" sz="2200" b="1">
                <a:solidFill>
                  <a:srgbClr val="461F4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7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450" y="3789363"/>
            <a:ext cx="2608263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Vital5 Box.psd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5346700"/>
            <a:ext cx="2249488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364163"/>
            <a:ext cx="2244725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5599113"/>
            <a:ext cx="17907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4" t="8723" r="12733"/>
          <a:stretch>
            <a:fillRect/>
          </a:stretch>
        </p:blipFill>
        <p:spPr bwMode="auto">
          <a:xfrm>
            <a:off x="6227763" y="2162175"/>
            <a:ext cx="2649537" cy="210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 txBox="1">
            <a:spLocks/>
          </p:cNvSpPr>
          <p:nvPr/>
        </p:nvSpPr>
        <p:spPr bwMode="auto">
          <a:xfrm>
            <a:off x="457200" y="985838"/>
            <a:ext cx="5627688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ts val="4800"/>
              </a:spcAft>
              <a:defRPr/>
            </a:pPr>
            <a:r>
              <a:rPr lang="bg-BG" altLang="bg-BG" sz="3200" cap="small" dirty="0">
                <a:solidFill>
                  <a:schemeClr val="bg1"/>
                </a:solidFill>
                <a:ea typeface="+mj-ea"/>
                <a:cs typeface="Arial" panose="020B0604020202020204" pitchFamily="34" charset="0"/>
              </a:rPr>
              <a:t>Цикъл на </a:t>
            </a:r>
            <a:r>
              <a:rPr lang="bg-BG" altLang="bg-BG" sz="3200" cap="small" dirty="0" smtClean="0">
                <a:solidFill>
                  <a:schemeClr val="bg1"/>
                </a:solidFill>
                <a:ea typeface="+mj-ea"/>
                <a:cs typeface="Arial" panose="020B0604020202020204" pitchFamily="34" charset="0"/>
              </a:rPr>
              <a:t>спонсориране</a:t>
            </a:r>
            <a:endParaRPr lang="en-US" altLang="bg-BG" sz="3200" cap="small" dirty="0">
              <a:solidFill>
                <a:schemeClr val="bg1"/>
              </a:solidFill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31747" name="Group 17"/>
          <p:cNvGrpSpPr>
            <a:grpSpLocks/>
          </p:cNvGrpSpPr>
          <p:nvPr/>
        </p:nvGrpSpPr>
        <p:grpSpPr bwMode="auto">
          <a:xfrm>
            <a:off x="547688" y="2103438"/>
            <a:ext cx="4778375" cy="4772025"/>
            <a:chOff x="345" y="1325"/>
            <a:chExt cx="3010" cy="3006"/>
          </a:xfrm>
        </p:grpSpPr>
        <p:pic>
          <p:nvPicPr>
            <p:cNvPr id="31749" name="Picture 7" descr="Circl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" y="1325"/>
              <a:ext cx="3010" cy="3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50" name="Text Box 8"/>
            <p:cNvSpPr txBox="1">
              <a:spLocks noChangeArrowheads="1"/>
            </p:cNvSpPr>
            <p:nvPr/>
          </p:nvSpPr>
          <p:spPr bwMode="auto">
            <a:xfrm>
              <a:off x="888" y="1633"/>
              <a:ext cx="1909" cy="6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ts val="1300"/>
                </a:lnSpc>
              </a:pPr>
              <a:r>
                <a:rPr lang="bg-BG" altLang="bg-BG" sz="1600" b="1">
                  <a:solidFill>
                    <a:srgbClr val="003366"/>
                  </a:solidFill>
                  <a:latin typeface="Arial Narrow" panose="020B0606020202030204" pitchFamily="34" charset="0"/>
                </a:rPr>
                <a:t>КОГО ПОЗНАВАТЕ?</a:t>
              </a:r>
              <a:r>
                <a:rPr lang="bg-BG" altLang="bg-BG" sz="1200" b="1">
                  <a:solidFill>
                    <a:srgbClr val="003366"/>
                  </a:solidFill>
                  <a:latin typeface="Arial Narrow" panose="020B0606020202030204" pitchFamily="34" charset="0"/>
                </a:rPr>
                <a:t> </a:t>
              </a:r>
            </a:p>
            <a:p>
              <a:pPr algn="ctr" eaLnBrk="1" hangingPunct="1">
                <a:lnSpc>
                  <a:spcPts val="1300"/>
                </a:lnSpc>
              </a:pPr>
              <a:r>
                <a:rPr lang="bg-BG" altLang="bg-BG" sz="1300" b="1">
                  <a:solidFill>
                    <a:srgbClr val="003366"/>
                  </a:solidFill>
                  <a:latin typeface="Arial Narrow" panose="020B0606020202030204" pitchFamily="34" charset="0"/>
                </a:rPr>
                <a:t>Семейство</a:t>
              </a:r>
            </a:p>
            <a:p>
              <a:pPr algn="ctr" eaLnBrk="1" hangingPunct="1">
                <a:lnSpc>
                  <a:spcPts val="1300"/>
                </a:lnSpc>
              </a:pPr>
              <a:r>
                <a:rPr lang="bg-BG" altLang="bg-BG" sz="1300" b="1">
                  <a:solidFill>
                    <a:srgbClr val="003366"/>
                  </a:solidFill>
                  <a:latin typeface="Arial Narrow" panose="020B0606020202030204" pitchFamily="34" charset="0"/>
                </a:rPr>
                <a:t>Роднини</a:t>
              </a:r>
            </a:p>
            <a:p>
              <a:pPr algn="ctr" eaLnBrk="1" hangingPunct="1">
                <a:lnSpc>
                  <a:spcPts val="1300"/>
                </a:lnSpc>
              </a:pPr>
              <a:r>
                <a:rPr lang="bg-BG" altLang="bg-BG" sz="1300" b="1">
                  <a:solidFill>
                    <a:srgbClr val="003366"/>
                  </a:solidFill>
                  <a:latin typeface="Arial Narrow" panose="020B0606020202030204" pitchFamily="34" charset="0"/>
                </a:rPr>
                <a:t>Приятели</a:t>
              </a:r>
            </a:p>
            <a:p>
              <a:pPr algn="ctr" eaLnBrk="1" hangingPunct="1">
                <a:lnSpc>
                  <a:spcPts val="1300"/>
                </a:lnSpc>
              </a:pPr>
              <a:r>
                <a:rPr lang="bg-BG" altLang="bg-BG" sz="1300" b="1">
                  <a:solidFill>
                    <a:srgbClr val="003366"/>
                  </a:solidFill>
                  <a:latin typeface="Arial Narrow" panose="020B0606020202030204" pitchFamily="34" charset="0"/>
                </a:rPr>
                <a:t>Колеги</a:t>
              </a:r>
            </a:p>
            <a:p>
              <a:pPr algn="ctr" eaLnBrk="1" hangingPunct="1">
                <a:lnSpc>
                  <a:spcPts val="1300"/>
                </a:lnSpc>
              </a:pPr>
              <a:r>
                <a:rPr lang="bg-BG" altLang="bg-BG" sz="1300" b="1">
                  <a:solidFill>
                    <a:srgbClr val="003366"/>
                  </a:solidFill>
                  <a:latin typeface="Arial Narrow" panose="020B0606020202030204" pitchFamily="34" charset="0"/>
                </a:rPr>
                <a:t>Всички!</a:t>
              </a:r>
              <a:endParaRPr lang="en-GB" altLang="bg-BG" sz="1300" b="1">
                <a:solidFill>
                  <a:srgbClr val="003366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31751" name="Text Box 9"/>
            <p:cNvSpPr txBox="1">
              <a:spLocks noChangeArrowheads="1"/>
            </p:cNvSpPr>
            <p:nvPr/>
          </p:nvSpPr>
          <p:spPr bwMode="auto">
            <a:xfrm>
              <a:off x="2124" y="2258"/>
              <a:ext cx="1186" cy="11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ts val="1700"/>
                </a:lnSpc>
              </a:pPr>
              <a:r>
                <a:rPr lang="bg-BG" altLang="bg-BG" sz="1600" b="1">
                  <a:solidFill>
                    <a:srgbClr val="003366"/>
                  </a:solidFill>
                  <a:latin typeface="Arial Narrow" panose="020B0606020202030204" pitchFamily="34" charset="0"/>
                </a:rPr>
                <a:t>КОНТАКТ И </a:t>
              </a:r>
            </a:p>
            <a:p>
              <a:pPr algn="ctr" eaLnBrk="1" hangingPunct="1">
                <a:lnSpc>
                  <a:spcPts val="1700"/>
                </a:lnSpc>
              </a:pPr>
              <a:r>
                <a:rPr lang="bg-BG" altLang="bg-BG" sz="1600" b="1">
                  <a:solidFill>
                    <a:srgbClr val="003366"/>
                  </a:solidFill>
                  <a:latin typeface="Arial Narrow" panose="020B0606020202030204" pitchFamily="34" charset="0"/>
                </a:rPr>
                <a:t>ПРЕДСТАВЯНЕ</a:t>
              </a:r>
            </a:p>
            <a:p>
              <a:pPr algn="ctr" eaLnBrk="1" hangingPunct="1">
                <a:lnSpc>
                  <a:spcPts val="1400"/>
                </a:lnSpc>
              </a:pPr>
              <a:r>
                <a:rPr lang="bg-BG" altLang="bg-BG" sz="1300" b="1">
                  <a:solidFill>
                    <a:srgbClr val="003366"/>
                  </a:solidFill>
                  <a:latin typeface="Arial Narrow" panose="020B0606020202030204" pitchFamily="34" charset="0"/>
                </a:rPr>
                <a:t>Тел. обаждане</a:t>
              </a:r>
            </a:p>
            <a:p>
              <a:pPr algn="ctr" eaLnBrk="1" hangingPunct="1">
                <a:lnSpc>
                  <a:spcPts val="1400"/>
                </a:lnSpc>
              </a:pPr>
              <a:r>
                <a:rPr lang="bg-BG" altLang="bg-BG" sz="1300" b="1">
                  <a:solidFill>
                    <a:srgbClr val="003366"/>
                  </a:solidFill>
                  <a:latin typeface="Arial Narrow" panose="020B0606020202030204" pitchFamily="34" charset="0"/>
                </a:rPr>
                <a:t>Лице в лице</a:t>
              </a:r>
            </a:p>
            <a:p>
              <a:pPr algn="ctr" eaLnBrk="1" hangingPunct="1">
                <a:lnSpc>
                  <a:spcPts val="1400"/>
                </a:lnSpc>
              </a:pPr>
              <a:r>
                <a:rPr lang="en-US" altLang="bg-BG" sz="1300" b="1">
                  <a:solidFill>
                    <a:srgbClr val="003366"/>
                  </a:solidFill>
                  <a:latin typeface="Arial Narrow" panose="020B0606020202030204" pitchFamily="34" charset="0"/>
                </a:rPr>
                <a:t>DVD</a:t>
              </a:r>
              <a:endParaRPr lang="bg-BG" altLang="bg-BG" sz="1300" b="1">
                <a:solidFill>
                  <a:srgbClr val="003366"/>
                </a:solidFill>
                <a:latin typeface="Arial Narrow" panose="020B0606020202030204" pitchFamily="34" charset="0"/>
              </a:endParaRPr>
            </a:p>
            <a:p>
              <a:pPr algn="ctr" eaLnBrk="1" hangingPunct="1">
                <a:lnSpc>
                  <a:spcPts val="1400"/>
                </a:lnSpc>
              </a:pPr>
              <a:r>
                <a:rPr lang="bg-BG" altLang="bg-BG" sz="1300" b="1">
                  <a:solidFill>
                    <a:srgbClr val="003366"/>
                  </a:solidFill>
                  <a:latin typeface="Arial Narrow" panose="020B0606020202030204" pitchFamily="34" charset="0"/>
                </a:rPr>
                <a:t>Уебсайт</a:t>
              </a:r>
            </a:p>
            <a:p>
              <a:pPr algn="ctr" eaLnBrk="1" hangingPunct="1">
                <a:lnSpc>
                  <a:spcPts val="1400"/>
                </a:lnSpc>
              </a:pPr>
              <a:r>
                <a:rPr lang="bg-BG" altLang="bg-BG" sz="1300" b="1">
                  <a:solidFill>
                    <a:srgbClr val="003366"/>
                  </a:solidFill>
                  <a:latin typeface="Arial Narrow" panose="020B0606020202030204" pitchFamily="34" charset="0"/>
                </a:rPr>
                <a:t>Аудио </a:t>
              </a:r>
              <a:r>
                <a:rPr lang="en-US" altLang="bg-BG" sz="1300" b="1">
                  <a:solidFill>
                    <a:srgbClr val="003366"/>
                  </a:solidFill>
                  <a:latin typeface="Arial Narrow" panose="020B0606020202030204" pitchFamily="34" charset="0"/>
                </a:rPr>
                <a:t>CD</a:t>
              </a:r>
              <a:endParaRPr lang="bg-BG" altLang="bg-BG" sz="1300" b="1">
                <a:solidFill>
                  <a:srgbClr val="003366"/>
                </a:solidFill>
                <a:latin typeface="Arial Narrow" panose="020B0606020202030204" pitchFamily="34" charset="0"/>
              </a:endParaRPr>
            </a:p>
            <a:p>
              <a:pPr algn="ctr" eaLnBrk="1" hangingPunct="1">
                <a:lnSpc>
                  <a:spcPts val="1400"/>
                </a:lnSpc>
              </a:pPr>
              <a:r>
                <a:rPr lang="bg-BG" altLang="bg-BG" sz="1300" b="1">
                  <a:solidFill>
                    <a:srgbClr val="003366"/>
                  </a:solidFill>
                  <a:latin typeface="Arial Narrow" panose="020B0606020202030204" pitchFamily="34" charset="0"/>
                </a:rPr>
                <a:t>Продуктова</a:t>
              </a:r>
            </a:p>
            <a:p>
              <a:pPr algn="ctr" eaLnBrk="1" hangingPunct="1">
                <a:lnSpc>
                  <a:spcPts val="1400"/>
                </a:lnSpc>
              </a:pPr>
              <a:r>
                <a:rPr lang="bg-BG" altLang="bg-BG" sz="1300" b="1">
                  <a:solidFill>
                    <a:srgbClr val="003366"/>
                  </a:solidFill>
                  <a:latin typeface="Arial Narrow" panose="020B0606020202030204" pitchFamily="34" charset="0"/>
                </a:rPr>
                <a:t> демонстрация</a:t>
              </a:r>
              <a:endParaRPr lang="en-GB" altLang="bg-BG" sz="1300" b="1">
                <a:solidFill>
                  <a:srgbClr val="003366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31752" name="Text Box 10"/>
            <p:cNvSpPr txBox="1">
              <a:spLocks noChangeArrowheads="1"/>
            </p:cNvSpPr>
            <p:nvPr/>
          </p:nvSpPr>
          <p:spPr bwMode="auto">
            <a:xfrm>
              <a:off x="880" y="3543"/>
              <a:ext cx="1909" cy="3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95000"/>
                </a:lnSpc>
              </a:pPr>
              <a:r>
                <a:rPr lang="bg-BG" altLang="bg-BG" sz="1600" b="1">
                  <a:solidFill>
                    <a:srgbClr val="003366"/>
                  </a:solidFill>
                  <a:latin typeface="Arial Narrow" panose="020B0606020202030204" pitchFamily="34" charset="0"/>
                </a:rPr>
                <a:t>БИЗНЕС </a:t>
              </a:r>
            </a:p>
            <a:p>
              <a:pPr algn="ctr" eaLnBrk="1" hangingPunct="1">
                <a:lnSpc>
                  <a:spcPct val="95000"/>
                </a:lnSpc>
              </a:pPr>
              <a:r>
                <a:rPr lang="bg-BG" altLang="bg-BG" sz="1600" b="1">
                  <a:solidFill>
                    <a:srgbClr val="003366"/>
                  </a:solidFill>
                  <a:latin typeface="Arial Narrow" panose="020B0606020202030204" pitchFamily="34" charset="0"/>
                </a:rPr>
                <a:t>ПРЕЗЕНТАЦИИ</a:t>
              </a:r>
              <a:endParaRPr lang="en-GB" altLang="bg-BG" sz="1600" b="1">
                <a:solidFill>
                  <a:srgbClr val="003366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31753" name="Text Box 11"/>
            <p:cNvSpPr txBox="1">
              <a:spLocks noChangeArrowheads="1"/>
            </p:cNvSpPr>
            <p:nvPr/>
          </p:nvSpPr>
          <p:spPr bwMode="auto">
            <a:xfrm>
              <a:off x="431" y="2566"/>
              <a:ext cx="998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95000"/>
                </a:lnSpc>
              </a:pPr>
              <a:r>
                <a:rPr lang="bg-BG" altLang="bg-BG" sz="1600" b="1">
                  <a:solidFill>
                    <a:srgbClr val="003366"/>
                  </a:solidFill>
                  <a:latin typeface="Arial Narrow" panose="020B0606020202030204" pitchFamily="34" charset="0"/>
                </a:rPr>
                <a:t>ДЕЙСТВИЕ </a:t>
              </a:r>
            </a:p>
            <a:p>
              <a:pPr algn="ctr" eaLnBrk="1" hangingPunct="1">
                <a:lnSpc>
                  <a:spcPct val="95000"/>
                </a:lnSpc>
              </a:pPr>
              <a:r>
                <a:rPr lang="bg-BG" altLang="bg-BG" sz="1300" b="1">
                  <a:solidFill>
                    <a:srgbClr val="003366"/>
                  </a:solidFill>
                  <a:latin typeface="Arial Narrow" panose="020B0606020202030204" pitchFamily="34" charset="0"/>
                </a:rPr>
                <a:t>Планиране</a:t>
              </a:r>
            </a:p>
            <a:p>
              <a:pPr algn="ctr" eaLnBrk="1" hangingPunct="1">
                <a:lnSpc>
                  <a:spcPct val="95000"/>
                </a:lnSpc>
              </a:pPr>
              <a:r>
                <a:rPr lang="bg-BG" altLang="bg-BG" sz="1300" b="1">
                  <a:solidFill>
                    <a:srgbClr val="003366"/>
                  </a:solidFill>
                  <a:latin typeface="Arial Narrow" panose="020B0606020202030204" pitchFamily="34" charset="0"/>
                </a:rPr>
                <a:t>Обучение</a:t>
              </a:r>
              <a:endParaRPr lang="en-GB" altLang="bg-BG" sz="1300" b="1">
                <a:solidFill>
                  <a:srgbClr val="003366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31754" name="Oval 12"/>
            <p:cNvSpPr>
              <a:spLocks noChangeArrowheads="1"/>
            </p:cNvSpPr>
            <p:nvPr/>
          </p:nvSpPr>
          <p:spPr bwMode="auto">
            <a:xfrm>
              <a:off x="1368" y="2341"/>
              <a:ext cx="936" cy="946"/>
            </a:xfrm>
            <a:prstGeom prst="ellipse">
              <a:avLst/>
            </a:prstGeom>
            <a:gradFill rotWithShape="1">
              <a:gsLst>
                <a:gs pos="0">
                  <a:srgbClr val="A6A7CA"/>
                </a:gs>
                <a:gs pos="100000">
                  <a:srgbClr val="003366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bg-BG" altLang="bg-BG"/>
            </a:p>
          </p:txBody>
        </p:sp>
        <p:sp>
          <p:nvSpPr>
            <p:cNvPr id="31755" name="Text Box 13"/>
            <p:cNvSpPr txBox="1">
              <a:spLocks noChangeArrowheads="1"/>
            </p:cNvSpPr>
            <p:nvPr/>
          </p:nvSpPr>
          <p:spPr bwMode="auto">
            <a:xfrm>
              <a:off x="1317" y="2608"/>
              <a:ext cx="1034" cy="3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bg-BG" altLang="bg-BG" sz="3400" b="1">
                  <a:solidFill>
                    <a:srgbClr val="FFFFFF"/>
                  </a:solidFill>
                  <a:latin typeface="Arial Narrow" panose="020B0606020202030204" pitchFamily="34" charset="0"/>
                </a:rPr>
                <a:t>ЗАЩО</a:t>
              </a:r>
              <a:endParaRPr lang="en-GB" altLang="bg-BG" sz="3400" b="1">
                <a:solidFill>
                  <a:srgbClr val="FFFFFF"/>
                </a:solidFill>
                <a:latin typeface="Arial Narrow" panose="020B0606020202030204" pitchFamily="34" charset="0"/>
              </a:endParaRPr>
            </a:p>
          </p:txBody>
        </p:sp>
      </p:grpSp>
      <p:sp>
        <p:nvSpPr>
          <p:cNvPr id="31748" name="Rectangle 14"/>
          <p:cNvSpPr>
            <a:spLocks noChangeArrowheads="1"/>
          </p:cNvSpPr>
          <p:nvPr/>
        </p:nvSpPr>
        <p:spPr bwMode="auto">
          <a:xfrm>
            <a:off x="5613400" y="3549650"/>
            <a:ext cx="1851025" cy="167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6700" indent="-2667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bg-BG" altLang="bg-BG" sz="2600">
                <a:solidFill>
                  <a:srgbClr val="660066"/>
                </a:solidFill>
                <a:latin typeface="Arial Narrow" panose="020B0606020202030204" pitchFamily="34" charset="0"/>
              </a:rPr>
              <a:t>Прост</a:t>
            </a:r>
            <a:endParaRPr lang="en-GB" altLang="bg-BG" sz="2600">
              <a:solidFill>
                <a:srgbClr val="660066"/>
              </a:solidFill>
              <a:latin typeface="Arial Narrow" panose="020B060602020203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bg-BG" altLang="bg-BG" sz="2600">
                <a:solidFill>
                  <a:srgbClr val="660066"/>
                </a:solidFill>
                <a:latin typeface="Arial Narrow" panose="020B0606020202030204" pitchFamily="34" charset="0"/>
              </a:rPr>
              <a:t>Повтаряем</a:t>
            </a:r>
            <a:endParaRPr lang="en-GB" altLang="bg-BG" sz="2600">
              <a:solidFill>
                <a:srgbClr val="660066"/>
              </a:solidFill>
              <a:latin typeface="Arial Narrow" panose="020B060602020203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bg-BG" altLang="bg-BG" sz="2600">
                <a:solidFill>
                  <a:srgbClr val="660066"/>
                </a:solidFill>
                <a:latin typeface="Arial Narrow" panose="020B0606020202030204" pitchFamily="34" charset="0"/>
              </a:rPr>
              <a:t>Ефективен</a:t>
            </a:r>
            <a:endParaRPr lang="en-GB" altLang="bg-BG" sz="2600">
              <a:solidFill>
                <a:srgbClr val="660066"/>
              </a:solidFill>
              <a:latin typeface="Arial Narrow" panose="020B060602020203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bg-BG" altLang="bg-BG" sz="2600">
                <a:solidFill>
                  <a:srgbClr val="660066"/>
                </a:solidFill>
                <a:latin typeface="Arial Narrow" panose="020B0606020202030204" pitchFamily="34" charset="0"/>
              </a:rPr>
              <a:t>Забавен</a:t>
            </a:r>
            <a:endParaRPr lang="en-GB" altLang="bg-BG" sz="2600">
              <a:solidFill>
                <a:srgbClr val="660066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Oval 38"/>
          <p:cNvSpPr>
            <a:spLocks noChangeArrowheads="1"/>
          </p:cNvSpPr>
          <p:nvPr/>
        </p:nvSpPr>
        <p:spPr bwMode="auto">
          <a:xfrm>
            <a:off x="6715125" y="4217988"/>
            <a:ext cx="1604963" cy="795337"/>
          </a:xfrm>
          <a:prstGeom prst="ellipse">
            <a:avLst/>
          </a:prstGeom>
          <a:solidFill>
            <a:srgbClr val="B1A3CD"/>
          </a:solidFill>
          <a:ln w="28575" algn="ctr">
            <a:noFill/>
            <a:round/>
            <a:headEnd/>
            <a:tailEnd/>
          </a:ln>
          <a:effectLst>
            <a:outerShdw blurRad="101600" dist="25400" dir="2700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defRPr/>
            </a:pPr>
            <a:endParaRPr lang="bg-BG" altLang="bg-BG" smtClean="0">
              <a:solidFill>
                <a:srgbClr val="660066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2771" name="Title 1"/>
          <p:cNvSpPr txBox="1">
            <a:spLocks/>
          </p:cNvSpPr>
          <p:nvPr/>
        </p:nvSpPr>
        <p:spPr bwMode="auto">
          <a:xfrm>
            <a:off x="457200" y="995363"/>
            <a:ext cx="5770563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ts val="4800"/>
              </a:spcAft>
              <a:defRPr/>
            </a:pPr>
            <a:r>
              <a:rPr lang="bg-BG" altLang="bg-BG" sz="3200" cap="small" dirty="0" smtClean="0">
                <a:solidFill>
                  <a:schemeClr val="bg1"/>
                </a:solidFill>
                <a:ea typeface="+mj-ea"/>
                <a:cs typeface="Arial" panose="020B0604020202020204" pitchFamily="34" charset="0"/>
              </a:rPr>
              <a:t>Вашето ЗАЩО</a:t>
            </a:r>
            <a:r>
              <a:rPr lang="en-GB" altLang="bg-BG" sz="3200" cap="small" dirty="0" smtClean="0">
                <a:solidFill>
                  <a:schemeClr val="bg1"/>
                </a:solidFill>
                <a:ea typeface="+mj-ea"/>
                <a:cs typeface="Arial" panose="020B0604020202020204" pitchFamily="34" charset="0"/>
              </a:rPr>
              <a:t>...</a:t>
            </a:r>
            <a:endParaRPr lang="en-US" altLang="bg-BG" sz="3200" cap="small" dirty="0" smtClean="0">
              <a:solidFill>
                <a:schemeClr val="bg1"/>
              </a:solidFill>
              <a:ea typeface="+mj-ea"/>
              <a:cs typeface="Arial" panose="020B0604020202020204" pitchFamily="34" charset="0"/>
            </a:endParaRPr>
          </a:p>
        </p:txBody>
      </p:sp>
      <p:sp>
        <p:nvSpPr>
          <p:cNvPr id="32772" name="Oval 26"/>
          <p:cNvSpPr>
            <a:spLocks noChangeArrowheads="1"/>
          </p:cNvSpPr>
          <p:nvPr/>
        </p:nvSpPr>
        <p:spPr bwMode="auto">
          <a:xfrm>
            <a:off x="260350" y="2420938"/>
            <a:ext cx="1223963" cy="576262"/>
          </a:xfrm>
          <a:prstGeom prst="ellipse">
            <a:avLst/>
          </a:prstGeom>
          <a:solidFill>
            <a:srgbClr val="B1A3CD"/>
          </a:solidFill>
          <a:ln w="28575">
            <a:noFill/>
            <a:round/>
            <a:headEnd/>
            <a:tailEnd/>
          </a:ln>
          <a:effectLst>
            <a:outerShdw blurRad="101600" dist="25400" dir="2700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defRPr/>
            </a:pPr>
            <a:endParaRPr lang="bg-BG" altLang="bg-BG" smtClean="0">
              <a:solidFill>
                <a:srgbClr val="660066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2777" name="Text Box 27"/>
          <p:cNvSpPr txBox="1">
            <a:spLocks noChangeArrowheads="1"/>
          </p:cNvSpPr>
          <p:nvPr/>
        </p:nvSpPr>
        <p:spPr bwMode="auto">
          <a:xfrm>
            <a:off x="371475" y="2508250"/>
            <a:ext cx="993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/>
            <a:r>
              <a:rPr lang="bg-BG" altLang="bg-BG" sz="2000">
                <a:solidFill>
                  <a:srgbClr val="461F4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Време</a:t>
            </a:r>
            <a:endParaRPr lang="en-GB" altLang="bg-BG" sz="2000">
              <a:solidFill>
                <a:srgbClr val="461F4C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2774" name="Oval 29"/>
          <p:cNvSpPr>
            <a:spLocks noChangeArrowheads="1"/>
          </p:cNvSpPr>
          <p:nvPr/>
        </p:nvSpPr>
        <p:spPr bwMode="auto">
          <a:xfrm>
            <a:off x="3276600" y="2998788"/>
            <a:ext cx="1225550" cy="574675"/>
          </a:xfrm>
          <a:prstGeom prst="ellipse">
            <a:avLst/>
          </a:prstGeom>
          <a:solidFill>
            <a:srgbClr val="461F4C"/>
          </a:solidFill>
          <a:ln w="28575" algn="ctr">
            <a:noFill/>
            <a:round/>
            <a:headEnd/>
            <a:tailEnd/>
          </a:ln>
          <a:effectLst>
            <a:outerShdw blurRad="101600" dist="25400" dir="2700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defRPr/>
            </a:pPr>
            <a:endParaRPr lang="bg-BG" altLang="bg-BG" smtClean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2781" name="Text Box 30"/>
          <p:cNvSpPr txBox="1">
            <a:spLocks noChangeArrowheads="1"/>
          </p:cNvSpPr>
          <p:nvPr/>
        </p:nvSpPr>
        <p:spPr bwMode="auto">
          <a:xfrm>
            <a:off x="3311525" y="3079750"/>
            <a:ext cx="1139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bg-BG" altLang="bg-BG" sz="20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Пенсия</a:t>
            </a:r>
            <a:endParaRPr lang="en-GB" altLang="bg-BG" sz="200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2776" name="Oval 32"/>
          <p:cNvSpPr>
            <a:spLocks noChangeArrowheads="1"/>
          </p:cNvSpPr>
          <p:nvPr/>
        </p:nvSpPr>
        <p:spPr bwMode="auto">
          <a:xfrm>
            <a:off x="4672013" y="2347913"/>
            <a:ext cx="1555750" cy="865187"/>
          </a:xfrm>
          <a:prstGeom prst="ellipse">
            <a:avLst/>
          </a:prstGeom>
          <a:solidFill>
            <a:srgbClr val="B1A3CD"/>
          </a:solidFill>
          <a:ln w="28575" algn="ctr">
            <a:noFill/>
            <a:round/>
            <a:headEnd/>
            <a:tailEnd/>
          </a:ln>
          <a:effectLst>
            <a:outerShdw blurRad="101600" dist="25400" dir="2700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defRPr/>
            </a:pPr>
            <a:endParaRPr lang="bg-BG" altLang="bg-BG" smtClean="0">
              <a:solidFill>
                <a:srgbClr val="660066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2785" name="Text Box 33"/>
          <p:cNvSpPr txBox="1">
            <a:spLocks noChangeArrowheads="1"/>
          </p:cNvSpPr>
          <p:nvPr/>
        </p:nvSpPr>
        <p:spPr bwMode="auto">
          <a:xfrm>
            <a:off x="4719638" y="2447925"/>
            <a:ext cx="1455737" cy="63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lnSpc>
                <a:spcPts val="2100"/>
              </a:lnSpc>
            </a:pPr>
            <a:r>
              <a:rPr lang="bg-BG" altLang="bg-BG" sz="2000">
                <a:solidFill>
                  <a:srgbClr val="461F4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Стандарт </a:t>
            </a:r>
            <a:r>
              <a:rPr lang="en-US" altLang="bg-BG" sz="2000">
                <a:solidFill>
                  <a:srgbClr val="461F4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en-US" altLang="bg-BG" sz="2000">
                <a:solidFill>
                  <a:srgbClr val="461F4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bg-BG" altLang="bg-BG" sz="2000">
                <a:solidFill>
                  <a:srgbClr val="461F4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на живот</a:t>
            </a:r>
            <a:endParaRPr lang="en-GB" altLang="bg-BG" sz="2000">
              <a:solidFill>
                <a:srgbClr val="461F4C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2778" name="Oval 35"/>
          <p:cNvSpPr>
            <a:spLocks noChangeArrowheads="1"/>
          </p:cNvSpPr>
          <p:nvPr/>
        </p:nvSpPr>
        <p:spPr bwMode="auto">
          <a:xfrm>
            <a:off x="1631950" y="2357437"/>
            <a:ext cx="1855788" cy="882485"/>
          </a:xfrm>
          <a:prstGeom prst="ellipse">
            <a:avLst/>
          </a:prstGeom>
          <a:solidFill>
            <a:srgbClr val="461F4C"/>
          </a:solidFill>
          <a:ln w="28575">
            <a:noFill/>
            <a:round/>
            <a:headEnd/>
            <a:tailEnd/>
          </a:ln>
          <a:effectLst>
            <a:outerShdw blurRad="101600" dist="25400" dir="2700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defRPr/>
            </a:pPr>
            <a:endParaRPr lang="bg-BG" altLang="bg-BG" smtClean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2789" name="Text Box 36"/>
          <p:cNvSpPr txBox="1">
            <a:spLocks noChangeArrowheads="1"/>
          </p:cNvSpPr>
          <p:nvPr/>
        </p:nvSpPr>
        <p:spPr bwMode="auto">
          <a:xfrm>
            <a:off x="1665288" y="2503488"/>
            <a:ext cx="18367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lnSpc>
                <a:spcPct val="90000"/>
              </a:lnSpc>
            </a:pPr>
            <a:r>
              <a:rPr lang="bg-BG" altLang="bg-BG" sz="20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Допълнителни доходи</a:t>
            </a:r>
            <a:endParaRPr lang="en-GB" altLang="bg-BG" sz="200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2780" name="Oval 38"/>
          <p:cNvSpPr>
            <a:spLocks noChangeArrowheads="1"/>
          </p:cNvSpPr>
          <p:nvPr/>
        </p:nvSpPr>
        <p:spPr bwMode="auto">
          <a:xfrm>
            <a:off x="3995738" y="3500438"/>
            <a:ext cx="1782762" cy="946150"/>
          </a:xfrm>
          <a:prstGeom prst="ellipse">
            <a:avLst/>
          </a:prstGeom>
          <a:solidFill>
            <a:srgbClr val="B1A3CD"/>
          </a:solidFill>
          <a:ln w="28575" algn="ctr">
            <a:noFill/>
            <a:round/>
            <a:headEnd/>
            <a:tailEnd/>
          </a:ln>
          <a:effectLst>
            <a:outerShdw blurRad="101600" dist="25400" dir="2700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defRPr/>
            </a:pPr>
            <a:endParaRPr lang="bg-BG" altLang="bg-BG" smtClean="0">
              <a:solidFill>
                <a:srgbClr val="660066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2793" name="Text Box 39"/>
          <p:cNvSpPr txBox="1">
            <a:spLocks noChangeArrowheads="1"/>
          </p:cNvSpPr>
          <p:nvPr/>
        </p:nvSpPr>
        <p:spPr bwMode="auto">
          <a:xfrm>
            <a:off x="4024313" y="3648075"/>
            <a:ext cx="1733550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lnSpc>
                <a:spcPts val="2200"/>
              </a:lnSpc>
            </a:pPr>
            <a:r>
              <a:rPr lang="bg-BG" altLang="bg-BG" sz="2100">
                <a:solidFill>
                  <a:srgbClr val="461F4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Финансова свобода</a:t>
            </a:r>
            <a:endParaRPr lang="en-GB" altLang="bg-BG" sz="2100">
              <a:solidFill>
                <a:srgbClr val="461F4C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2782" name="Oval 44"/>
          <p:cNvSpPr>
            <a:spLocks noChangeArrowheads="1"/>
          </p:cNvSpPr>
          <p:nvPr/>
        </p:nvSpPr>
        <p:spPr bwMode="auto">
          <a:xfrm>
            <a:off x="5867400" y="3286125"/>
            <a:ext cx="1390650" cy="681038"/>
          </a:xfrm>
          <a:prstGeom prst="ellipse">
            <a:avLst/>
          </a:prstGeom>
          <a:solidFill>
            <a:srgbClr val="461F4C"/>
          </a:solidFill>
          <a:ln w="28575" algn="ctr">
            <a:noFill/>
            <a:round/>
            <a:headEnd/>
            <a:tailEnd/>
          </a:ln>
          <a:effectLst>
            <a:outerShdw blurRad="101600" dist="25400" dir="2700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defRPr/>
            </a:pPr>
            <a:endParaRPr lang="bg-BG" altLang="bg-BG" smtClean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2797" name="Text Box 45"/>
          <p:cNvSpPr txBox="1">
            <a:spLocks noChangeArrowheads="1"/>
          </p:cNvSpPr>
          <p:nvPr/>
        </p:nvSpPr>
        <p:spPr bwMode="auto">
          <a:xfrm>
            <a:off x="5938838" y="3308350"/>
            <a:ext cx="1239837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461F4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lnSpc>
                <a:spcPts val="2100"/>
              </a:lnSpc>
            </a:pPr>
            <a:r>
              <a:rPr lang="bg-BG" altLang="bg-BG" sz="20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Без дългове</a:t>
            </a:r>
            <a:endParaRPr lang="en-GB" altLang="bg-BG" sz="200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2784" name="Oval 47"/>
          <p:cNvSpPr>
            <a:spLocks noChangeArrowheads="1"/>
          </p:cNvSpPr>
          <p:nvPr/>
        </p:nvSpPr>
        <p:spPr bwMode="auto">
          <a:xfrm>
            <a:off x="5003800" y="4495800"/>
            <a:ext cx="1651000" cy="576263"/>
          </a:xfrm>
          <a:prstGeom prst="ellipse">
            <a:avLst/>
          </a:prstGeom>
          <a:solidFill>
            <a:srgbClr val="461F4C"/>
          </a:solidFill>
          <a:ln w="28575" algn="ctr">
            <a:noFill/>
            <a:round/>
            <a:headEnd/>
            <a:tailEnd/>
          </a:ln>
          <a:effectLst>
            <a:outerShdw blurRad="101600" dist="25400" dir="2700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defRPr/>
            </a:pPr>
            <a:endParaRPr lang="bg-BG" altLang="bg-BG" smtClean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2801" name="Text Box 48"/>
          <p:cNvSpPr txBox="1">
            <a:spLocks noChangeArrowheads="1"/>
          </p:cNvSpPr>
          <p:nvPr/>
        </p:nvSpPr>
        <p:spPr bwMode="auto">
          <a:xfrm>
            <a:off x="5003800" y="4570413"/>
            <a:ext cx="1651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bg-BG" altLang="bg-BG" sz="20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Забавление</a:t>
            </a:r>
            <a:endParaRPr lang="en-GB" altLang="bg-BG" sz="200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2786" name="Oval 50"/>
          <p:cNvSpPr>
            <a:spLocks noChangeArrowheads="1"/>
          </p:cNvSpPr>
          <p:nvPr/>
        </p:nvSpPr>
        <p:spPr bwMode="auto">
          <a:xfrm>
            <a:off x="6588125" y="2420938"/>
            <a:ext cx="1557338" cy="758825"/>
          </a:xfrm>
          <a:prstGeom prst="ellipse">
            <a:avLst/>
          </a:prstGeom>
          <a:solidFill>
            <a:srgbClr val="B1A3CD"/>
          </a:solidFill>
          <a:ln w="28575" algn="ctr">
            <a:noFill/>
            <a:round/>
            <a:headEnd/>
            <a:tailEnd/>
          </a:ln>
          <a:effectLst>
            <a:outerShdw blurRad="101600" dist="25400" dir="2700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defRPr/>
            </a:pPr>
            <a:endParaRPr lang="bg-BG" altLang="bg-BG" smtClean="0">
              <a:solidFill>
                <a:srgbClr val="660066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2805" name="Text Box 51"/>
          <p:cNvSpPr txBox="1">
            <a:spLocks noChangeArrowheads="1"/>
          </p:cNvSpPr>
          <p:nvPr/>
        </p:nvSpPr>
        <p:spPr bwMode="auto">
          <a:xfrm>
            <a:off x="6635750" y="2576513"/>
            <a:ext cx="1471613" cy="41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bg-BG" altLang="bg-BG" sz="2100">
                <a:solidFill>
                  <a:srgbClr val="461F4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Пътувания</a:t>
            </a:r>
            <a:endParaRPr lang="en-GB" altLang="bg-BG" sz="2100">
              <a:solidFill>
                <a:srgbClr val="461F4C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2788" name="Oval 53"/>
          <p:cNvSpPr>
            <a:spLocks noChangeArrowheads="1"/>
          </p:cNvSpPr>
          <p:nvPr/>
        </p:nvSpPr>
        <p:spPr bwMode="auto">
          <a:xfrm>
            <a:off x="179388" y="3267075"/>
            <a:ext cx="1462087" cy="842963"/>
          </a:xfrm>
          <a:prstGeom prst="ellipse">
            <a:avLst/>
          </a:prstGeom>
          <a:solidFill>
            <a:srgbClr val="461F4C"/>
          </a:solidFill>
          <a:ln w="28575" algn="ctr">
            <a:noFill/>
            <a:round/>
            <a:headEnd/>
            <a:tailEnd/>
          </a:ln>
          <a:effectLst>
            <a:outerShdw blurRad="101600" dist="25400" dir="2700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defRPr/>
            </a:pPr>
            <a:endParaRPr lang="bg-BG" altLang="bg-BG" smtClean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2809" name="Text Box 54"/>
          <p:cNvSpPr txBox="1">
            <a:spLocks noChangeArrowheads="1"/>
          </p:cNvSpPr>
          <p:nvPr/>
        </p:nvSpPr>
        <p:spPr bwMode="auto">
          <a:xfrm>
            <a:off x="331788" y="3344863"/>
            <a:ext cx="1152525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lnSpc>
                <a:spcPts val="2300"/>
              </a:lnSpc>
            </a:pPr>
            <a:r>
              <a:rPr lang="bg-BG" altLang="bg-BG" sz="21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Сам сте си шеф</a:t>
            </a:r>
            <a:endParaRPr lang="en-GB" altLang="bg-BG" sz="210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2790" name="Oval 56"/>
          <p:cNvSpPr>
            <a:spLocks noChangeArrowheads="1"/>
          </p:cNvSpPr>
          <p:nvPr/>
        </p:nvSpPr>
        <p:spPr bwMode="auto">
          <a:xfrm>
            <a:off x="2000251" y="3464395"/>
            <a:ext cx="1563688" cy="828205"/>
          </a:xfrm>
          <a:prstGeom prst="ellipse">
            <a:avLst/>
          </a:prstGeom>
          <a:solidFill>
            <a:srgbClr val="B1A3CD"/>
          </a:solidFill>
          <a:ln w="28575" algn="ctr">
            <a:noFill/>
            <a:round/>
            <a:headEnd/>
            <a:tailEnd/>
          </a:ln>
          <a:effectLst>
            <a:outerShdw blurRad="101600" dist="25400" dir="2700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defRPr/>
            </a:pPr>
            <a:endParaRPr lang="bg-BG" altLang="bg-BG" smtClean="0">
              <a:solidFill>
                <a:srgbClr val="660066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2813" name="Text Box 57"/>
          <p:cNvSpPr txBox="1">
            <a:spLocks noChangeArrowheads="1"/>
          </p:cNvSpPr>
          <p:nvPr/>
        </p:nvSpPr>
        <p:spPr bwMode="auto">
          <a:xfrm>
            <a:off x="2147888" y="3546475"/>
            <a:ext cx="127635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bg-BG" altLang="bg-BG" sz="2000">
                <a:solidFill>
                  <a:srgbClr val="461F4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Училищни такси</a:t>
            </a:r>
            <a:endParaRPr lang="en-GB" altLang="bg-BG" sz="2000">
              <a:solidFill>
                <a:srgbClr val="461F4C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2792" name="Oval 59"/>
          <p:cNvSpPr>
            <a:spLocks noChangeArrowheads="1"/>
          </p:cNvSpPr>
          <p:nvPr/>
        </p:nvSpPr>
        <p:spPr bwMode="auto">
          <a:xfrm>
            <a:off x="7569200" y="3429000"/>
            <a:ext cx="1425575" cy="738188"/>
          </a:xfrm>
          <a:prstGeom prst="ellipse">
            <a:avLst/>
          </a:prstGeom>
          <a:solidFill>
            <a:srgbClr val="461F4C"/>
          </a:solidFill>
          <a:ln w="28575" algn="ctr">
            <a:noFill/>
            <a:round/>
            <a:headEnd/>
            <a:tailEnd/>
          </a:ln>
          <a:effectLst>
            <a:outerShdw blurRad="101600" dist="25400" dir="2700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defRPr/>
            </a:pPr>
            <a:endParaRPr lang="bg-BG" altLang="bg-BG" smtClean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2817" name="Text Box 60"/>
          <p:cNvSpPr txBox="1">
            <a:spLocks noChangeArrowheads="1"/>
          </p:cNvSpPr>
          <p:nvPr/>
        </p:nvSpPr>
        <p:spPr bwMode="auto">
          <a:xfrm>
            <a:off x="7570788" y="3476625"/>
            <a:ext cx="142557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lnSpc>
                <a:spcPts val="2100"/>
              </a:lnSpc>
            </a:pPr>
            <a:r>
              <a:rPr lang="bg-BG" altLang="bg-BG" sz="20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Срещи </a:t>
            </a:r>
            <a:r>
              <a:rPr lang="en-US" altLang="bg-BG" sz="20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en-US" altLang="bg-BG" sz="20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bg-BG" altLang="bg-BG" sz="20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 хора</a:t>
            </a:r>
            <a:endParaRPr lang="en-GB" altLang="bg-BG" sz="200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2794" name="Oval 62"/>
          <p:cNvSpPr>
            <a:spLocks noChangeArrowheads="1"/>
          </p:cNvSpPr>
          <p:nvPr/>
        </p:nvSpPr>
        <p:spPr bwMode="auto">
          <a:xfrm>
            <a:off x="828675" y="4292600"/>
            <a:ext cx="1817688" cy="885825"/>
          </a:xfrm>
          <a:prstGeom prst="ellipse">
            <a:avLst/>
          </a:prstGeom>
          <a:solidFill>
            <a:srgbClr val="461F4C"/>
          </a:solidFill>
          <a:ln w="28575" algn="ctr">
            <a:noFill/>
            <a:round/>
            <a:headEnd/>
            <a:tailEnd/>
          </a:ln>
          <a:effectLst>
            <a:outerShdw blurRad="101600" dist="25400" dir="2700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defRPr/>
            </a:pPr>
            <a:endParaRPr lang="bg-BG" altLang="bg-BG" smtClean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2821" name="Text Box 63"/>
          <p:cNvSpPr txBox="1">
            <a:spLocks noChangeArrowheads="1"/>
          </p:cNvSpPr>
          <p:nvPr/>
        </p:nvSpPr>
        <p:spPr bwMode="auto">
          <a:xfrm>
            <a:off x="876300" y="4384675"/>
            <a:ext cx="1735138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lnSpc>
                <a:spcPts val="2300"/>
              </a:lnSpc>
            </a:pPr>
            <a:r>
              <a:rPr lang="bg-BG" altLang="bg-BG" sz="22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Лично развитие</a:t>
            </a:r>
            <a:endParaRPr lang="en-GB" altLang="bg-BG" sz="220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2796" name="Oval 65"/>
          <p:cNvSpPr>
            <a:spLocks noChangeArrowheads="1"/>
          </p:cNvSpPr>
          <p:nvPr/>
        </p:nvSpPr>
        <p:spPr bwMode="auto">
          <a:xfrm>
            <a:off x="2828925" y="4440238"/>
            <a:ext cx="1979613" cy="906462"/>
          </a:xfrm>
          <a:prstGeom prst="ellipse">
            <a:avLst/>
          </a:prstGeom>
          <a:solidFill>
            <a:srgbClr val="B1A3CD"/>
          </a:solidFill>
          <a:ln w="28575" algn="ctr">
            <a:noFill/>
            <a:round/>
            <a:headEnd/>
            <a:tailEnd/>
          </a:ln>
          <a:effectLst>
            <a:outerShdw blurRad="101600" dist="25400" dir="2700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defRPr/>
            </a:pPr>
            <a:endParaRPr lang="bg-BG" altLang="bg-BG" smtClean="0">
              <a:solidFill>
                <a:srgbClr val="660066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2825" name="Text Box 66"/>
          <p:cNvSpPr txBox="1">
            <a:spLocks noChangeArrowheads="1"/>
          </p:cNvSpPr>
          <p:nvPr/>
        </p:nvSpPr>
        <p:spPr bwMode="auto">
          <a:xfrm>
            <a:off x="2838450" y="4537075"/>
            <a:ext cx="1987550" cy="60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lnSpc>
                <a:spcPts val="2000"/>
              </a:lnSpc>
            </a:pPr>
            <a:r>
              <a:rPr lang="bg-BG" altLang="bg-BG" sz="2000">
                <a:solidFill>
                  <a:srgbClr val="461F4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Лично удовлетворение</a:t>
            </a:r>
            <a:endParaRPr lang="en-GB" altLang="bg-BG" sz="2000">
              <a:solidFill>
                <a:srgbClr val="461F4C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2798" name="Oval 68"/>
          <p:cNvSpPr>
            <a:spLocks noChangeArrowheads="1"/>
          </p:cNvSpPr>
          <p:nvPr/>
        </p:nvSpPr>
        <p:spPr bwMode="auto">
          <a:xfrm>
            <a:off x="7092950" y="5165725"/>
            <a:ext cx="1584325" cy="736600"/>
          </a:xfrm>
          <a:prstGeom prst="ellipse">
            <a:avLst/>
          </a:prstGeom>
          <a:solidFill>
            <a:srgbClr val="461F4C"/>
          </a:solidFill>
          <a:ln w="28575" algn="ctr">
            <a:noFill/>
            <a:round/>
            <a:headEnd/>
            <a:tailEnd/>
          </a:ln>
          <a:effectLst>
            <a:outerShdw blurRad="101600" dist="25400" dir="2700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defRPr/>
            </a:pPr>
            <a:endParaRPr lang="bg-BG" altLang="bg-BG" smtClean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2829" name="Text Box 69"/>
          <p:cNvSpPr txBox="1">
            <a:spLocks noChangeArrowheads="1"/>
          </p:cNvSpPr>
          <p:nvPr/>
        </p:nvSpPr>
        <p:spPr bwMode="auto">
          <a:xfrm>
            <a:off x="7329488" y="5300663"/>
            <a:ext cx="1144587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bg-BG" altLang="bg-BG" sz="25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Успех</a:t>
            </a:r>
            <a:endParaRPr lang="en-GB" altLang="bg-BG" sz="250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2800" name="Oval 71"/>
          <p:cNvSpPr>
            <a:spLocks noChangeArrowheads="1"/>
          </p:cNvSpPr>
          <p:nvPr/>
        </p:nvSpPr>
        <p:spPr bwMode="auto">
          <a:xfrm>
            <a:off x="3419475" y="5519738"/>
            <a:ext cx="1733550" cy="646112"/>
          </a:xfrm>
          <a:prstGeom prst="ellipse">
            <a:avLst/>
          </a:prstGeom>
          <a:solidFill>
            <a:srgbClr val="461F4C"/>
          </a:solidFill>
          <a:ln w="28575" algn="ctr">
            <a:noFill/>
            <a:round/>
            <a:headEnd/>
            <a:tailEnd/>
          </a:ln>
          <a:effectLst>
            <a:outerShdw blurRad="101600" dist="25400" dir="2700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defRPr/>
            </a:pPr>
            <a:endParaRPr lang="bg-BG" altLang="bg-BG" smtClean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2833" name="Text Box 72"/>
          <p:cNvSpPr txBox="1">
            <a:spLocks noChangeArrowheads="1"/>
          </p:cNvSpPr>
          <p:nvPr/>
        </p:nvSpPr>
        <p:spPr bwMode="auto">
          <a:xfrm>
            <a:off x="3476625" y="5616575"/>
            <a:ext cx="1628775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bg-BG" altLang="bg-BG" sz="21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Признание</a:t>
            </a:r>
            <a:endParaRPr lang="en-GB" altLang="bg-BG" sz="210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2802" name="Oval 74"/>
          <p:cNvSpPr>
            <a:spLocks noChangeArrowheads="1"/>
          </p:cNvSpPr>
          <p:nvPr/>
        </p:nvSpPr>
        <p:spPr bwMode="auto">
          <a:xfrm>
            <a:off x="168442" y="5267325"/>
            <a:ext cx="1473033" cy="748464"/>
          </a:xfrm>
          <a:prstGeom prst="ellipse">
            <a:avLst/>
          </a:prstGeom>
          <a:solidFill>
            <a:srgbClr val="B1A3CD"/>
          </a:solidFill>
          <a:ln w="28575" algn="ctr">
            <a:noFill/>
            <a:round/>
            <a:headEnd/>
            <a:tailEnd/>
          </a:ln>
          <a:effectLst>
            <a:outerShdw blurRad="101600" dist="25400" dir="2700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defRPr/>
            </a:pPr>
            <a:endParaRPr lang="bg-BG" altLang="bg-BG" smtClean="0">
              <a:solidFill>
                <a:srgbClr val="660066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2837" name="Rectangle 75"/>
          <p:cNvSpPr>
            <a:spLocks noChangeArrowheads="1"/>
          </p:cNvSpPr>
          <p:nvPr/>
        </p:nvSpPr>
        <p:spPr bwMode="auto">
          <a:xfrm>
            <a:off x="217488" y="5403850"/>
            <a:ext cx="13716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bg-BG" altLang="bg-BG" sz="2200">
                <a:solidFill>
                  <a:srgbClr val="461F4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Нова кола</a:t>
            </a:r>
            <a:endParaRPr lang="en-GB" altLang="bg-BG" sz="2200">
              <a:solidFill>
                <a:srgbClr val="461F4C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2804" name="Oval 77"/>
          <p:cNvSpPr>
            <a:spLocks noChangeArrowheads="1"/>
          </p:cNvSpPr>
          <p:nvPr/>
        </p:nvSpPr>
        <p:spPr bwMode="auto">
          <a:xfrm>
            <a:off x="1547813" y="5661025"/>
            <a:ext cx="1655762" cy="755650"/>
          </a:xfrm>
          <a:prstGeom prst="ellipse">
            <a:avLst/>
          </a:prstGeom>
          <a:solidFill>
            <a:srgbClr val="461F4C"/>
          </a:solidFill>
          <a:ln w="28575" algn="ctr">
            <a:noFill/>
            <a:round/>
            <a:headEnd/>
            <a:tailEnd/>
          </a:ln>
          <a:effectLst>
            <a:outerShdw blurRad="101600" dist="25400" dir="2700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defRPr/>
            </a:pPr>
            <a:endParaRPr lang="bg-BG" altLang="bg-BG" smtClean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2841" name="Text Box 78"/>
          <p:cNvSpPr txBox="1">
            <a:spLocks noChangeArrowheads="1"/>
          </p:cNvSpPr>
          <p:nvPr/>
        </p:nvSpPr>
        <p:spPr bwMode="auto">
          <a:xfrm>
            <a:off x="1771650" y="5713413"/>
            <a:ext cx="1196975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61F4C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461F4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1" hangingPunct="1"/>
            <a:r>
              <a:rPr lang="bg-BG" altLang="bg-BG" sz="21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Ваканции</a:t>
            </a:r>
            <a:endParaRPr lang="en-GB" altLang="bg-BG" sz="210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2842" name="Text Box 39"/>
          <p:cNvSpPr txBox="1">
            <a:spLocks noChangeArrowheads="1"/>
          </p:cNvSpPr>
          <p:nvPr/>
        </p:nvSpPr>
        <p:spPr bwMode="auto">
          <a:xfrm>
            <a:off x="6654800" y="4321175"/>
            <a:ext cx="1733550" cy="60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lnSpc>
                <a:spcPts val="2000"/>
              </a:lnSpc>
            </a:pPr>
            <a:r>
              <a:rPr lang="bg-BG" altLang="bg-BG" sz="2000">
                <a:solidFill>
                  <a:srgbClr val="461F4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Работа</a:t>
            </a:r>
            <a:r>
              <a:rPr lang="en-US" altLang="bg-BG" sz="2000">
                <a:solidFill>
                  <a:srgbClr val="461F4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en-US" altLang="bg-BG" sz="2000">
                <a:solidFill>
                  <a:srgbClr val="461F4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bg-BG" altLang="bg-BG" sz="2000">
                <a:solidFill>
                  <a:srgbClr val="461F4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от дома</a:t>
            </a:r>
            <a:endParaRPr lang="en-GB" altLang="bg-BG" sz="2000">
              <a:solidFill>
                <a:srgbClr val="461F4C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2807" name="Oval 41"/>
          <p:cNvSpPr>
            <a:spLocks noChangeArrowheads="1"/>
          </p:cNvSpPr>
          <p:nvPr/>
        </p:nvSpPr>
        <p:spPr bwMode="auto">
          <a:xfrm>
            <a:off x="5315960" y="5226719"/>
            <a:ext cx="1560513" cy="927100"/>
          </a:xfrm>
          <a:prstGeom prst="ellipse">
            <a:avLst/>
          </a:prstGeom>
          <a:solidFill>
            <a:srgbClr val="B1A3CD"/>
          </a:solidFill>
          <a:ln w="28575" algn="ctr">
            <a:noFill/>
            <a:round/>
            <a:headEnd/>
            <a:tailEnd/>
          </a:ln>
          <a:effectLst>
            <a:outerShdw blurRad="101600" dist="25400" dir="2700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defRPr/>
            </a:pPr>
            <a:endParaRPr lang="bg-BG" altLang="bg-BG" smtClean="0">
              <a:solidFill>
                <a:srgbClr val="660066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2846" name="Text Box 42"/>
          <p:cNvSpPr txBox="1">
            <a:spLocks noChangeArrowheads="1"/>
          </p:cNvSpPr>
          <p:nvPr/>
        </p:nvSpPr>
        <p:spPr bwMode="auto">
          <a:xfrm>
            <a:off x="5483225" y="5286375"/>
            <a:ext cx="1271588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bg-BG" altLang="bg-BG" sz="2100">
                <a:solidFill>
                  <a:srgbClr val="461F4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Помагате на другите</a:t>
            </a:r>
            <a:endParaRPr lang="en-GB" altLang="bg-BG" sz="2100">
              <a:solidFill>
                <a:srgbClr val="461F4C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Title 1"/>
          <p:cNvSpPr txBox="1">
            <a:spLocks/>
          </p:cNvSpPr>
          <p:nvPr/>
        </p:nvSpPr>
        <p:spPr bwMode="auto">
          <a:xfrm>
            <a:off x="430213" y="873125"/>
            <a:ext cx="5473700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ts val="4800"/>
              </a:spcAft>
              <a:defRPr/>
            </a:pPr>
            <a:r>
              <a:rPr lang="bg-BG" altLang="bg-BG" sz="3200" cap="small" dirty="0" smtClean="0">
                <a:solidFill>
                  <a:schemeClr val="bg1"/>
                </a:solidFill>
                <a:ea typeface="+mj-ea"/>
                <a:cs typeface="Arial" panose="020B0604020202020204" pitchFamily="34" charset="0"/>
              </a:rPr>
              <a:t>Кого познавате</a:t>
            </a:r>
            <a:r>
              <a:rPr lang="en-GB" altLang="bg-BG" sz="3200" cap="small" dirty="0" smtClean="0">
                <a:solidFill>
                  <a:schemeClr val="bg1"/>
                </a:solidFill>
                <a:ea typeface="+mj-ea"/>
                <a:cs typeface="Arial" panose="020B0604020202020204" pitchFamily="34" charset="0"/>
              </a:rPr>
              <a:t>?</a:t>
            </a:r>
            <a:br>
              <a:rPr lang="en-GB" altLang="bg-BG" sz="3200" cap="small" dirty="0" smtClean="0">
                <a:solidFill>
                  <a:schemeClr val="bg1"/>
                </a:solidFill>
                <a:ea typeface="+mj-ea"/>
                <a:cs typeface="Arial" panose="020B0604020202020204" pitchFamily="34" charset="0"/>
              </a:rPr>
            </a:br>
            <a:r>
              <a:rPr lang="bg-BG" altLang="bg-BG" sz="2500" cap="small" dirty="0">
                <a:solidFill>
                  <a:srgbClr val="B3A2C7"/>
                </a:solidFill>
                <a:cs typeface="Arial" panose="020B0604020202020204" pitchFamily="34" charset="0"/>
              </a:rPr>
              <a:t>Вашият</a:t>
            </a:r>
            <a:r>
              <a:rPr lang="en-GB" altLang="bg-BG" sz="2500" cap="small" dirty="0">
                <a:solidFill>
                  <a:srgbClr val="B3A2C7"/>
                </a:solidFill>
                <a:cs typeface="Arial" panose="020B0604020202020204" pitchFamily="34" charset="0"/>
              </a:rPr>
              <a:t> </a:t>
            </a:r>
            <a:r>
              <a:rPr lang="bg-BG" altLang="bg-BG" sz="2500" cap="small" dirty="0" smtClean="0">
                <a:solidFill>
                  <a:srgbClr val="B3A2C7"/>
                </a:solidFill>
                <a:cs typeface="Arial" panose="020B0604020202020204" pitchFamily="34" charset="0"/>
              </a:rPr>
              <a:t>списък със </a:t>
            </a:r>
            <a:r>
              <a:rPr lang="en-GB" altLang="bg-BG" sz="2500" cap="small" dirty="0">
                <a:solidFill>
                  <a:srgbClr val="B3A2C7"/>
                </a:solidFill>
                <a:cs typeface="Arial" panose="020B0604020202020204" pitchFamily="34" charset="0"/>
              </a:rPr>
              <a:t>100+</a:t>
            </a:r>
            <a:r>
              <a:rPr lang="bg-BG" altLang="bg-BG" sz="2500" cap="small" dirty="0" smtClean="0">
                <a:solidFill>
                  <a:srgbClr val="B3A2C7"/>
                </a:solidFill>
                <a:cs typeface="Arial" panose="020B0604020202020204" pitchFamily="34" charset="0"/>
              </a:rPr>
              <a:t> имена</a:t>
            </a:r>
            <a:endParaRPr lang="en-US" altLang="bg-BG" sz="2500" cap="small" dirty="0">
              <a:solidFill>
                <a:srgbClr val="B3A2C7"/>
              </a:solidFill>
              <a:cs typeface="Arial" panose="020B0604020202020204" pitchFamily="34" charset="0"/>
            </a:endParaRPr>
          </a:p>
        </p:txBody>
      </p:sp>
      <p:sp>
        <p:nvSpPr>
          <p:cNvPr id="2" name="Subtitle 2"/>
          <p:cNvSpPr txBox="1">
            <a:spLocks/>
          </p:cNvSpPr>
          <p:nvPr/>
        </p:nvSpPr>
        <p:spPr bwMode="auto">
          <a:xfrm>
            <a:off x="444500" y="2276475"/>
            <a:ext cx="5640388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55600" indent="-355600">
              <a:tabLst>
                <a:tab pos="35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20738" indent="-285750">
              <a:tabLst>
                <a:tab pos="35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28725" indent="-228600">
              <a:tabLst>
                <a:tab pos="35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6713" indent="-228600">
              <a:tabLst>
                <a:tab pos="35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35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spcAft>
                <a:spcPts val="300"/>
              </a:spcAft>
            </a:pPr>
            <a:r>
              <a:rPr lang="en-GB" altLang="bg-BG" sz="2100" dirty="0">
                <a:solidFill>
                  <a:srgbClr val="1B255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•</a:t>
            </a:r>
            <a:r>
              <a:rPr lang="bg-BG" altLang="bg-BG" sz="2100" dirty="0">
                <a:solidFill>
                  <a:srgbClr val="1B255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	</a:t>
            </a:r>
            <a:r>
              <a:rPr lang="bg-BG" altLang="bg-BG" sz="2100" dirty="0">
                <a:latin typeface="Arial Narrow" panose="020B0606020202030204" pitchFamily="34" charset="0"/>
                <a:cs typeface="Arial" panose="020B0604020202020204" pitchFamily="34" charset="0"/>
              </a:rPr>
              <a:t>Прехвърлете своята памет в списък с имена</a:t>
            </a:r>
            <a:endParaRPr lang="en-GB" altLang="bg-BG" sz="210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defTabSz="914400" eaLnBrk="1" hangingPunct="1">
              <a:spcAft>
                <a:spcPts val="300"/>
              </a:spcAft>
            </a:pPr>
            <a:r>
              <a:rPr lang="en-GB" altLang="bg-BG" sz="2100" dirty="0">
                <a:solidFill>
                  <a:srgbClr val="1B255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•</a:t>
            </a:r>
            <a:r>
              <a:rPr lang="bg-BG" altLang="bg-BG" sz="2100" dirty="0">
                <a:solidFill>
                  <a:srgbClr val="1B255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	</a:t>
            </a:r>
            <a:r>
              <a:rPr lang="bg-BG" altLang="bg-BG" sz="2100" dirty="0">
                <a:latin typeface="Arial Narrow" panose="020B0606020202030204" pitchFamily="34" charset="0"/>
                <a:cs typeface="Arial" panose="020B0604020202020204" pitchFamily="34" charset="0"/>
              </a:rPr>
              <a:t>Не предрешавайте</a:t>
            </a:r>
            <a:endParaRPr lang="en-GB" altLang="bg-BG" sz="210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defTabSz="914400" eaLnBrk="1" hangingPunct="1">
              <a:spcAft>
                <a:spcPts val="300"/>
              </a:spcAft>
            </a:pPr>
            <a:r>
              <a:rPr lang="en-GB" altLang="bg-BG" sz="2100" dirty="0">
                <a:solidFill>
                  <a:srgbClr val="1B255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•</a:t>
            </a:r>
            <a:r>
              <a:rPr lang="bg-BG" altLang="bg-BG" sz="2100" dirty="0">
                <a:solidFill>
                  <a:srgbClr val="1B255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	</a:t>
            </a:r>
            <a:r>
              <a:rPr lang="bg-BG" altLang="bg-BG" sz="2100" dirty="0">
                <a:latin typeface="Arial Narrow" panose="020B0606020202030204" pitchFamily="34" charset="0"/>
                <a:cs typeface="Arial" panose="020B0604020202020204" pitchFamily="34" charset="0"/>
              </a:rPr>
              <a:t>Включете дори и „най-страшните“</a:t>
            </a:r>
            <a:br>
              <a:rPr lang="bg-BG" altLang="bg-BG" sz="2100" dirty="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bg-BG" altLang="bg-BG" sz="2100" dirty="0">
                <a:latin typeface="Arial Narrow" panose="020B0606020202030204" pitchFamily="34" charset="0"/>
                <a:cs typeface="Arial" panose="020B0604020202020204" pitchFamily="34" charset="0"/>
              </a:rPr>
              <a:t>имена на хора, с които не смеете</a:t>
            </a:r>
            <a:br>
              <a:rPr lang="bg-BG" altLang="bg-BG" sz="2100" dirty="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bg-BG" altLang="bg-BG" sz="2100" dirty="0">
                <a:latin typeface="Arial Narrow" panose="020B0606020202030204" pitchFamily="34" charset="0"/>
                <a:cs typeface="Arial" panose="020B0604020202020204" pitchFamily="34" charset="0"/>
              </a:rPr>
              <a:t>да говорите</a:t>
            </a:r>
            <a:endParaRPr lang="en-GB" altLang="bg-BG" sz="210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defTabSz="914400" eaLnBrk="1" hangingPunct="1">
              <a:spcAft>
                <a:spcPts val="300"/>
              </a:spcAft>
            </a:pPr>
            <a:r>
              <a:rPr lang="en-GB" altLang="bg-BG" sz="2100" dirty="0">
                <a:solidFill>
                  <a:srgbClr val="1B255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•</a:t>
            </a:r>
            <a:r>
              <a:rPr lang="bg-BG" altLang="bg-BG" sz="2100" dirty="0">
                <a:solidFill>
                  <a:srgbClr val="1B255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	</a:t>
            </a:r>
            <a:r>
              <a:rPr lang="bg-BG" altLang="bg-BG" sz="2100" dirty="0">
                <a:latin typeface="Arial Narrow" panose="020B0606020202030204" pitchFamily="34" charset="0"/>
                <a:cs typeface="Arial" panose="020B0604020202020204" pitchFamily="34" charset="0"/>
              </a:rPr>
              <a:t>Научете се да разширявате</a:t>
            </a:r>
            <a:br>
              <a:rPr lang="bg-BG" altLang="bg-BG" sz="2100" dirty="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bg-BG" altLang="bg-BG" sz="2100" dirty="0">
                <a:latin typeface="Arial Narrow" panose="020B0606020202030204" pitchFamily="34" charset="0"/>
                <a:cs typeface="Arial" panose="020B0604020202020204" pitchFamily="34" charset="0"/>
              </a:rPr>
              <a:t>списъка си непрекъснато</a:t>
            </a:r>
            <a:endParaRPr lang="en-GB" altLang="bg-BG" sz="210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defTabSz="914400" eaLnBrk="1" hangingPunct="1">
              <a:spcAft>
                <a:spcPts val="300"/>
              </a:spcAft>
            </a:pPr>
            <a:r>
              <a:rPr lang="en-GB" altLang="bg-BG" sz="2100" dirty="0">
                <a:solidFill>
                  <a:srgbClr val="1B255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•</a:t>
            </a:r>
            <a:r>
              <a:rPr lang="bg-BG" altLang="bg-BG" sz="2100" dirty="0">
                <a:solidFill>
                  <a:srgbClr val="1B255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	Той е в</a:t>
            </a:r>
            <a:r>
              <a:rPr lang="bg-BG" altLang="bg-BG" sz="2100" dirty="0">
                <a:latin typeface="Arial Narrow" panose="020B0606020202030204" pitchFamily="34" charset="0"/>
                <a:cs typeface="Arial" panose="020B0604020202020204" pitchFamily="34" charset="0"/>
              </a:rPr>
              <a:t>ашият най-добър източник </a:t>
            </a:r>
            <a:br>
              <a:rPr lang="bg-BG" altLang="bg-BG" sz="2100" dirty="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bg-BG" altLang="bg-BG" sz="2100" dirty="0">
                <a:latin typeface="Arial Narrow" panose="020B0606020202030204" pitchFamily="34" charset="0"/>
                <a:cs typeface="Arial" panose="020B0604020202020204" pitchFamily="34" charset="0"/>
              </a:rPr>
              <a:t>на клиенти и </a:t>
            </a:r>
            <a:r>
              <a:rPr lang="bg-BG" altLang="bg-BG" sz="21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партньори</a:t>
            </a:r>
            <a:endParaRPr lang="bg-BG" altLang="bg-BG" sz="210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defTabSz="914400" eaLnBrk="1" hangingPunct="1">
              <a:spcAft>
                <a:spcPts val="300"/>
              </a:spcAft>
            </a:pPr>
            <a:r>
              <a:rPr lang="en-GB" altLang="bg-BG" sz="2100" dirty="0">
                <a:solidFill>
                  <a:srgbClr val="1B255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•</a:t>
            </a:r>
            <a:r>
              <a:rPr lang="bg-BG" altLang="bg-BG" sz="2100" dirty="0">
                <a:solidFill>
                  <a:srgbClr val="1B255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	</a:t>
            </a:r>
            <a:r>
              <a:rPr lang="bg-BG" altLang="bg-BG" sz="2100" dirty="0">
                <a:latin typeface="Arial Narrow" panose="020B0606020202030204" pitchFamily="34" charset="0"/>
                <a:cs typeface="Arial" panose="020B0604020202020204" pitchFamily="34" charset="0"/>
              </a:rPr>
              <a:t>Направете профил на </a:t>
            </a:r>
            <a:br>
              <a:rPr lang="bg-BG" altLang="bg-BG" sz="2100" dirty="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bg-BG" altLang="bg-BG" sz="2100" dirty="0">
                <a:latin typeface="Arial Narrow" panose="020B0606020202030204" pitchFamily="34" charset="0"/>
                <a:cs typeface="Arial" panose="020B0604020202020204" pitchFamily="34" charset="0"/>
              </a:rPr>
              <a:t>първите 20 души в него</a:t>
            </a:r>
            <a:r>
              <a:rPr lang="en-GB" altLang="bg-BG" sz="2100" dirty="0">
                <a:latin typeface="Arial Narrow" panose="020B0606020202030204" pitchFamily="34" charset="0"/>
                <a:cs typeface="Arial" panose="020B0604020202020204" pitchFamily="34" charset="0"/>
              </a:rPr>
              <a:t>…</a:t>
            </a:r>
          </a:p>
        </p:txBody>
      </p:sp>
      <p:pic>
        <p:nvPicPr>
          <p:cNvPr id="34821" name="Picture 4" descr="Circle1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222885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10"/>
          <a:stretch>
            <a:fillRect/>
          </a:stretch>
        </p:blipFill>
        <p:spPr bwMode="auto">
          <a:xfrm>
            <a:off x="5479529" y="3332187"/>
            <a:ext cx="3660775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5" descr="Circle2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800" y="222885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Title 1"/>
          <p:cNvSpPr txBox="1">
            <a:spLocks/>
          </p:cNvSpPr>
          <p:nvPr/>
        </p:nvSpPr>
        <p:spPr bwMode="auto">
          <a:xfrm>
            <a:off x="468313" y="788988"/>
            <a:ext cx="61912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ts val="4800"/>
              </a:spcAft>
              <a:defRPr/>
            </a:pPr>
            <a:r>
              <a:rPr lang="bg-BG" altLang="bg-BG" sz="3200" cap="small" dirty="0">
                <a:solidFill>
                  <a:schemeClr val="bg1"/>
                </a:solidFill>
                <a:cs typeface="Arial" panose="020B0604020202020204" pitchFamily="34" charset="0"/>
              </a:rPr>
              <a:t>Осъществяване </a:t>
            </a:r>
            <a:r>
              <a:rPr lang="bg-BG" altLang="bg-BG" sz="3200" cap="small" dirty="0" smtClean="0">
                <a:solidFill>
                  <a:schemeClr val="bg1"/>
                </a:solidFill>
                <a:ea typeface="+mj-ea"/>
                <a:cs typeface="Arial" panose="020B0604020202020204" pitchFamily="34" charset="0"/>
              </a:rPr>
              <a:t>на контакт</a:t>
            </a:r>
            <a:endParaRPr lang="en-US" altLang="bg-BG" sz="3200" cap="small" dirty="0" smtClean="0">
              <a:solidFill>
                <a:schemeClr val="bg1"/>
              </a:solidFill>
              <a:ea typeface="+mj-ea"/>
              <a:cs typeface="Arial" panose="020B0604020202020204" pitchFamily="34" charset="0"/>
            </a:endParaRPr>
          </a:p>
        </p:txBody>
      </p:sp>
      <p:sp>
        <p:nvSpPr>
          <p:cNvPr id="35846" name="Subtitle 2"/>
          <p:cNvSpPr txBox="1">
            <a:spLocks/>
          </p:cNvSpPr>
          <p:nvPr/>
        </p:nvSpPr>
        <p:spPr bwMode="auto">
          <a:xfrm>
            <a:off x="442913" y="2228850"/>
            <a:ext cx="3919537" cy="203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spcAft>
                <a:spcPts val="300"/>
              </a:spcAft>
              <a:defRPr/>
            </a:pPr>
            <a:r>
              <a:rPr lang="bg-BG" altLang="bg-BG" sz="2200" b="1" dirty="0" smtClean="0">
                <a:solidFill>
                  <a:srgbClr val="1B255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Как да установим контакт</a:t>
            </a:r>
            <a:endParaRPr lang="en-GB" altLang="bg-BG" sz="2200" b="1" dirty="0" smtClean="0">
              <a:solidFill>
                <a:srgbClr val="1B2559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180975" indent="-180975" defTabSz="914400" eaLnBrk="1" hangingPunct="1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bg-BG" altLang="bg-BG" sz="2200" dirty="0" smtClean="0">
                <a:solidFill>
                  <a:srgbClr val="1B255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По т</a:t>
            </a:r>
            <a:r>
              <a:rPr lang="bg-BG" altLang="bg-BG" sz="22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елефон</a:t>
            </a:r>
            <a:endParaRPr lang="en-GB" altLang="bg-BG" sz="2200" dirty="0" smtClean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180975" indent="-180975" defTabSz="914400" eaLnBrk="1" hangingPunct="1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bg-BG" altLang="bg-BG" sz="22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Лице в лице</a:t>
            </a:r>
            <a:endParaRPr lang="en-GB" altLang="bg-BG" sz="2200" dirty="0" smtClean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180975" indent="-180975" defTabSz="914400" eaLnBrk="1" hangingPunct="1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bg-BG" altLang="bg-BG" sz="2200" dirty="0" smtClean="0">
                <a:solidFill>
                  <a:srgbClr val="1B255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Със </a:t>
            </a:r>
            <a:r>
              <a:rPr lang="cs-CZ" altLang="bg-BG" sz="22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SMS</a:t>
            </a:r>
            <a:endParaRPr lang="en-GB" altLang="bg-BG" sz="2200" dirty="0" smtClean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180975" indent="-180975" defTabSz="914400" eaLnBrk="1" hangingPunct="1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bg-BG" altLang="bg-BG" sz="2200" dirty="0" smtClean="0">
                <a:solidFill>
                  <a:srgbClr val="1B255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По е</a:t>
            </a:r>
            <a:r>
              <a:rPr lang="bg-BG" altLang="bg-BG" sz="22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лектронна поща</a:t>
            </a:r>
            <a:endParaRPr lang="en-GB" altLang="bg-BG" sz="2200" dirty="0" smtClean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Subtitle 2"/>
          <p:cNvSpPr txBox="1">
            <a:spLocks/>
          </p:cNvSpPr>
          <p:nvPr/>
        </p:nvSpPr>
        <p:spPr bwMode="auto">
          <a:xfrm>
            <a:off x="460375" y="4251325"/>
            <a:ext cx="3606800" cy="198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spcAft>
                <a:spcPts val="300"/>
              </a:spcAft>
            </a:pPr>
            <a:r>
              <a:rPr lang="bg-BG" altLang="bg-BG" sz="2200" b="1">
                <a:solidFill>
                  <a:srgbClr val="1B255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Установяване на контакт</a:t>
            </a:r>
            <a:endParaRPr lang="en-GB" altLang="bg-BG" sz="2200" b="1">
              <a:solidFill>
                <a:srgbClr val="1B2559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defTabSz="914400" eaLnBrk="1" hangingPunct="1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altLang="bg-BG" sz="2200">
                <a:solidFill>
                  <a:srgbClr val="1B255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bg-BG" altLang="bg-BG" sz="2200">
                <a:latin typeface="Arial Narrow" panose="020B0606020202030204" pitchFamily="34" charset="0"/>
                <a:cs typeface="Arial" panose="020B0604020202020204" pitchFamily="34" charset="0"/>
              </a:rPr>
              <a:t>Бъдете кратки</a:t>
            </a:r>
            <a:endParaRPr lang="en-GB" altLang="bg-BG" sz="220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defTabSz="914400" eaLnBrk="1" hangingPunct="1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altLang="bg-BG" sz="220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bg-BG" altLang="bg-BG" sz="2200">
                <a:latin typeface="Arial Narrow" panose="020B0606020202030204" pitchFamily="34" charset="0"/>
                <a:cs typeface="Arial" panose="020B0604020202020204" pitchFamily="34" charset="0"/>
              </a:rPr>
              <a:t>Говорете по същество</a:t>
            </a:r>
            <a:endParaRPr lang="en-GB" altLang="bg-BG" sz="220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defTabSz="914400" eaLnBrk="1" hangingPunct="1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altLang="bg-BG" sz="220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bg-BG" altLang="bg-BG" sz="2200">
                <a:latin typeface="Arial Narrow" panose="020B0606020202030204" pitchFamily="34" charset="0"/>
                <a:cs typeface="Arial" panose="020B0604020202020204" pitchFamily="34" charset="0"/>
              </a:rPr>
              <a:t>Усмихвайте се</a:t>
            </a:r>
            <a:endParaRPr lang="en-GB" altLang="bg-BG" sz="220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defTabSz="914400" eaLnBrk="1" hangingPunct="1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altLang="bg-BG" sz="220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bg-BG" altLang="bg-BG" sz="2200">
                <a:latin typeface="Arial Narrow" panose="020B0606020202030204" pitchFamily="34" charset="0"/>
                <a:cs typeface="Arial" panose="020B0604020202020204" pitchFamily="34" charset="0"/>
              </a:rPr>
              <a:t>Бъдете ентусиазирани</a:t>
            </a:r>
            <a:endParaRPr lang="en-GB" altLang="bg-BG" sz="220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416" y="3352801"/>
            <a:ext cx="4219584" cy="2812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Circle2.tif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800" y="2228850"/>
            <a:ext cx="1081088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itle 1"/>
          <p:cNvSpPr txBox="1">
            <a:spLocks/>
          </p:cNvSpPr>
          <p:nvPr/>
        </p:nvSpPr>
        <p:spPr bwMode="auto">
          <a:xfrm>
            <a:off x="468313" y="788988"/>
            <a:ext cx="62214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ts val="4800"/>
              </a:spcAft>
              <a:defRPr/>
            </a:pPr>
            <a:r>
              <a:rPr lang="bg-BG" altLang="bg-BG" sz="3200" cap="small" dirty="0" smtClean="0">
                <a:solidFill>
                  <a:schemeClr val="bg1"/>
                </a:solidFill>
                <a:ea typeface="+mj-ea"/>
                <a:cs typeface="Arial" panose="020B0604020202020204" pitchFamily="34" charset="0"/>
              </a:rPr>
              <a:t>Осъществяване на контакт</a:t>
            </a:r>
            <a:r>
              <a:rPr lang="en-GB" altLang="bg-BG" sz="3200" cap="small" dirty="0" smtClean="0">
                <a:solidFill>
                  <a:schemeClr val="bg1"/>
                </a:solidFill>
                <a:ea typeface="+mj-ea"/>
                <a:cs typeface="Arial" panose="020B0604020202020204" pitchFamily="34" charset="0"/>
              </a:rPr>
              <a:t> </a:t>
            </a:r>
            <a:br>
              <a:rPr lang="en-GB" altLang="bg-BG" sz="3200" cap="small" dirty="0" smtClean="0">
                <a:solidFill>
                  <a:schemeClr val="bg1"/>
                </a:solidFill>
                <a:ea typeface="+mj-ea"/>
                <a:cs typeface="Arial" panose="020B0604020202020204" pitchFamily="34" charset="0"/>
              </a:rPr>
            </a:br>
            <a:r>
              <a:rPr lang="bg-BG" altLang="bg-BG" sz="2500" cap="small" dirty="0" smtClean="0">
                <a:solidFill>
                  <a:srgbClr val="B3A2C7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Молба за помощ</a:t>
            </a:r>
            <a:endParaRPr lang="en-US" altLang="bg-BG" sz="2500" cap="small" dirty="0" smtClean="0">
              <a:solidFill>
                <a:srgbClr val="B3A2C7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36868" name="Subtitle 2"/>
          <p:cNvSpPr txBox="1">
            <a:spLocks/>
          </p:cNvSpPr>
          <p:nvPr/>
        </p:nvSpPr>
        <p:spPr bwMode="auto">
          <a:xfrm>
            <a:off x="468313" y="2266950"/>
            <a:ext cx="6551612" cy="375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spcAft>
                <a:spcPts val="300"/>
              </a:spcAft>
            </a:pPr>
            <a:r>
              <a:rPr lang="bg-BG" altLang="bg-BG" sz="2100">
                <a:latin typeface="Arial Narrow" panose="020B0606020202030204" pitchFamily="34" charset="0"/>
                <a:cs typeface="Arial" panose="020B0604020202020204" pitchFamily="34" charset="0"/>
              </a:rPr>
              <a:t>Здрасти, Петре!</a:t>
            </a:r>
            <a:r>
              <a:rPr lang="en-GB" altLang="bg-BG" sz="210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bg-BG" altLang="bg-BG" sz="2100">
                <a:latin typeface="Arial Narrow" panose="020B0606020202030204" pitchFamily="34" charset="0"/>
                <a:cs typeface="Arial" panose="020B0604020202020204" pitchFamily="34" charset="0"/>
              </a:rPr>
              <a:t>Ива е</a:t>
            </a:r>
            <a:r>
              <a:rPr lang="en-GB" altLang="bg-BG" sz="2100">
                <a:latin typeface="Arial Narrow" panose="020B0606020202030204" pitchFamily="34" charset="0"/>
                <a:cs typeface="Arial" panose="020B0604020202020204" pitchFamily="34" charset="0"/>
              </a:rPr>
              <a:t>, </a:t>
            </a:r>
            <a:r>
              <a:rPr lang="bg-BG" altLang="bg-BG" sz="2100">
                <a:latin typeface="Arial Narrow" panose="020B0606020202030204" pitchFamily="34" charset="0"/>
                <a:cs typeface="Arial" panose="020B0604020202020204" pitchFamily="34" charset="0"/>
              </a:rPr>
              <a:t>как си</a:t>
            </a:r>
            <a:r>
              <a:rPr lang="en-GB" altLang="bg-BG" sz="2100">
                <a:latin typeface="Arial Narrow" panose="020B0606020202030204" pitchFamily="34" charset="0"/>
                <a:cs typeface="Arial" panose="020B0604020202020204" pitchFamily="34" charset="0"/>
              </a:rPr>
              <a:t>? </a:t>
            </a:r>
            <a:br>
              <a:rPr lang="en-GB" altLang="bg-BG" sz="210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bg-BG" altLang="bg-BG" sz="2100">
                <a:latin typeface="Arial Narrow" panose="020B0606020202030204" pitchFamily="34" charset="0"/>
                <a:cs typeface="Arial" panose="020B0604020202020204" pitchFamily="34" charset="0"/>
              </a:rPr>
              <a:t>Имаш ли минута да поговорим</a:t>
            </a:r>
            <a:r>
              <a:rPr lang="en-GB" altLang="bg-BG" sz="2100">
                <a:latin typeface="Arial Narrow" panose="020B0606020202030204" pitchFamily="34" charset="0"/>
                <a:cs typeface="Arial" panose="020B0604020202020204" pitchFamily="34" charset="0"/>
              </a:rPr>
              <a:t>?</a:t>
            </a:r>
            <a:r>
              <a:rPr lang="bg-BG" altLang="bg-BG" sz="2100">
                <a:latin typeface="Arial Narrow" panose="020B0606020202030204" pitchFamily="34" charset="0"/>
                <a:cs typeface="Arial" panose="020B0604020202020204" pitchFamily="34" charset="0"/>
              </a:rPr>
              <a:t>... Чудесно.</a:t>
            </a:r>
            <a:r>
              <a:rPr lang="en-GB" altLang="bg-BG" sz="210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endParaRPr lang="bg-BG" altLang="bg-BG" sz="210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defTabSz="914400" eaLnBrk="1" hangingPunct="1">
              <a:spcAft>
                <a:spcPts val="300"/>
              </a:spcAft>
            </a:pPr>
            <a:r>
              <a:rPr lang="bg-BG" altLang="bg-BG" sz="2100">
                <a:latin typeface="Arial Narrow" panose="020B0606020202030204" pitchFamily="34" charset="0"/>
                <a:cs typeface="Arial" panose="020B0604020202020204" pitchFamily="34" charset="0"/>
              </a:rPr>
              <a:t>Обаждам ти се, защото наскоро започнах нов бизнес и съм много развълнувана. Засега се занимавам почасово и го съчетавам с другата си работа. </a:t>
            </a:r>
          </a:p>
          <a:p>
            <a:pPr defTabSz="914400" eaLnBrk="1" hangingPunct="1">
              <a:spcAft>
                <a:spcPts val="300"/>
              </a:spcAft>
            </a:pPr>
            <a:r>
              <a:rPr lang="bg-BG" altLang="bg-BG" sz="2100">
                <a:latin typeface="Arial Narrow" panose="020B0606020202030204" pitchFamily="34" charset="0"/>
                <a:cs typeface="Arial" panose="020B0604020202020204" pitchFamily="34" charset="0"/>
              </a:rPr>
              <a:t>Мислех си как да започна да разширявам новия си бизнес и </a:t>
            </a:r>
            <a:r>
              <a:rPr lang="bg-BG" altLang="bg-BG" sz="2100" b="1">
                <a:solidFill>
                  <a:srgbClr val="660066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се сетих за теб, защото</a:t>
            </a:r>
            <a:r>
              <a:rPr lang="en-GB" altLang="bg-BG" sz="2100" b="1">
                <a:solidFill>
                  <a:srgbClr val="660066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...</a:t>
            </a:r>
            <a:r>
              <a:rPr lang="en-GB" altLang="bg-BG" sz="2100" b="1">
                <a:solidFill>
                  <a:srgbClr val="1B255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GB" altLang="bg-BG" sz="2100">
                <a:latin typeface="Arial Narrow" panose="020B0606020202030204" pitchFamily="34" charset="0"/>
                <a:cs typeface="Arial" panose="020B0604020202020204" pitchFamily="34" charset="0"/>
              </a:rPr>
              <a:t>(</a:t>
            </a:r>
            <a:r>
              <a:rPr lang="bg-BG" altLang="bg-BG" sz="2100" i="1">
                <a:latin typeface="Arial Narrow" panose="020B0606020202030204" pitchFamily="34" charset="0"/>
                <a:cs typeface="Arial" panose="020B0604020202020204" pitchFamily="34" charset="0"/>
              </a:rPr>
              <a:t>направете комплимент</a:t>
            </a:r>
            <a:r>
              <a:rPr lang="en-GB" altLang="bg-BG" sz="2100">
                <a:latin typeface="Arial Narrow" panose="020B0606020202030204" pitchFamily="34" charset="0"/>
                <a:cs typeface="Arial" panose="020B0604020202020204" pitchFamily="34" charset="0"/>
              </a:rPr>
              <a:t>). </a:t>
            </a:r>
            <a:endParaRPr lang="bg-BG" altLang="bg-BG" sz="210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defTabSz="914400" eaLnBrk="1" hangingPunct="1">
              <a:spcAft>
                <a:spcPts val="300"/>
              </a:spcAft>
            </a:pPr>
            <a:r>
              <a:rPr lang="bg-BG" altLang="bg-BG" sz="2100">
                <a:latin typeface="Arial Narrow" panose="020B0606020202030204" pitchFamily="34" charset="0"/>
                <a:cs typeface="Arial" panose="020B0604020202020204" pitchFamily="34" charset="0"/>
              </a:rPr>
              <a:t>Чудех се дали ще можеш </a:t>
            </a:r>
            <a:r>
              <a:rPr lang="bg-BG" altLang="bg-BG" sz="2100" b="1">
                <a:solidFill>
                  <a:srgbClr val="660066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да ми помогнеш</a:t>
            </a:r>
            <a:r>
              <a:rPr lang="bg-BG" altLang="bg-BG" sz="2100">
                <a:latin typeface="Arial Narrow" panose="020B0606020202030204" pitchFamily="34" charset="0"/>
                <a:cs typeface="Arial" panose="020B0604020202020204" pitchFamily="34" charset="0"/>
              </a:rPr>
              <a:t>, като ми отделиш само 40 минути</a:t>
            </a:r>
            <a:r>
              <a:rPr lang="en-GB" altLang="bg-BG" sz="210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bg-BG" altLang="bg-BG" sz="2100">
                <a:latin typeface="Arial Narrow" panose="020B0606020202030204" pitchFamily="34" charset="0"/>
                <a:cs typeface="Arial" panose="020B0604020202020204" pitchFamily="34" charset="0"/>
              </a:rPr>
              <a:t>от времето си, за да ти покажа една кратка презентация</a:t>
            </a:r>
            <a:r>
              <a:rPr lang="en-GB" altLang="bg-BG" sz="2100">
                <a:latin typeface="Arial Narrow" panose="020B0606020202030204" pitchFamily="34" charset="0"/>
                <a:cs typeface="Arial" panose="020B0604020202020204" pitchFamily="34" charset="0"/>
              </a:rPr>
              <a:t>…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7"/>
          <p:cNvSpPr txBox="1">
            <a:spLocks noChangeArrowheads="1"/>
          </p:cNvSpPr>
          <p:nvPr/>
        </p:nvSpPr>
        <p:spPr bwMode="auto">
          <a:xfrm>
            <a:off x="455613" y="2327275"/>
            <a:ext cx="4752975" cy="347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55600" indent="-355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spcBef>
                <a:spcPct val="50000"/>
              </a:spcBef>
              <a:buFontTx/>
              <a:buChar char="•"/>
            </a:pPr>
            <a:r>
              <a:rPr lang="bg-BG" altLang="bg-BG" sz="2200">
                <a:latin typeface="Arial Narrow" panose="020B0606020202030204" pitchFamily="34" charset="0"/>
              </a:rPr>
              <a:t>Бъдете кратки</a:t>
            </a:r>
          </a:p>
          <a:p>
            <a:pPr defTabSz="914400" eaLnBrk="1" hangingPunct="1">
              <a:buFontTx/>
              <a:buChar char="•"/>
            </a:pPr>
            <a:r>
              <a:rPr lang="bg-BG" altLang="bg-BG" sz="2200">
                <a:latin typeface="Arial Narrow" panose="020B0606020202030204" pitchFamily="34" charset="0"/>
              </a:rPr>
              <a:t>Не забравяйте, че целта ви е да се срещнете лично с човека. </a:t>
            </a:r>
            <a:br>
              <a:rPr lang="bg-BG" altLang="bg-BG" sz="2200">
                <a:latin typeface="Arial Narrow" panose="020B0606020202030204" pitchFamily="34" charset="0"/>
              </a:rPr>
            </a:br>
            <a:r>
              <a:rPr lang="bg-BG" altLang="bg-BG" sz="2200">
                <a:latin typeface="Arial Narrow" panose="020B0606020202030204" pitchFamily="34" charset="0"/>
              </a:rPr>
              <a:t>Затова го поканете да му представите информацията по един от следните начини:</a:t>
            </a:r>
          </a:p>
          <a:p>
            <a:pPr defTabSz="914400" eaLnBrk="1" hangingPunct="1"/>
            <a:r>
              <a:rPr lang="bg-BG" altLang="bg-BG" sz="2200">
                <a:latin typeface="Arial Narrow" panose="020B0606020202030204" pitchFamily="34" charset="0"/>
              </a:rPr>
              <a:t>	- лице в лице</a:t>
            </a:r>
          </a:p>
          <a:p>
            <a:pPr defTabSz="914400" eaLnBrk="1" hangingPunct="1"/>
            <a:r>
              <a:rPr lang="bg-BG" altLang="bg-BG" sz="2200">
                <a:latin typeface="Arial Narrow" panose="020B0606020202030204" pitchFamily="34" charset="0"/>
              </a:rPr>
              <a:t>	- онлайн презентация</a:t>
            </a:r>
          </a:p>
          <a:p>
            <a:pPr defTabSz="914400" eaLnBrk="1" hangingPunct="1"/>
            <a:r>
              <a:rPr lang="bg-BG" altLang="bg-BG" sz="2200">
                <a:latin typeface="Arial Narrow" panose="020B0606020202030204" pitchFamily="34" charset="0"/>
              </a:rPr>
              <a:t>	- чрез </a:t>
            </a:r>
            <a:r>
              <a:rPr lang="cs-CZ" altLang="bg-BG" sz="2200">
                <a:latin typeface="Arial Narrow" panose="020B0606020202030204" pitchFamily="34" charset="0"/>
              </a:rPr>
              <a:t>DVD</a:t>
            </a:r>
            <a:endParaRPr lang="bg-BG" altLang="bg-BG" sz="2200">
              <a:latin typeface="Arial Narrow" panose="020B0606020202030204" pitchFamily="34" charset="0"/>
            </a:endParaRPr>
          </a:p>
          <a:p>
            <a:pPr defTabSz="914400" eaLnBrk="1" hangingPunct="1"/>
            <a:r>
              <a:rPr lang="bg-BG" altLang="bg-BG" sz="2200">
                <a:latin typeface="Arial Narrow" panose="020B0606020202030204" pitchFamily="34" charset="0"/>
              </a:rPr>
              <a:t>	- чрез уебсайт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68313" y="788988"/>
            <a:ext cx="62214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ts val="4800"/>
              </a:spcAft>
              <a:defRPr/>
            </a:pPr>
            <a:r>
              <a:rPr lang="bg-BG" altLang="bg-BG" sz="3200" cap="small" dirty="0">
                <a:solidFill>
                  <a:schemeClr val="bg1"/>
                </a:solidFill>
                <a:cs typeface="Arial" panose="020B0604020202020204" pitchFamily="34" charset="0"/>
              </a:rPr>
              <a:t>Осъществяване </a:t>
            </a:r>
            <a:r>
              <a:rPr lang="bg-BG" altLang="bg-BG" sz="3200" cap="small" dirty="0" smtClean="0">
                <a:solidFill>
                  <a:schemeClr val="bg1"/>
                </a:solidFill>
                <a:ea typeface="+mj-ea"/>
                <a:cs typeface="Arial" panose="020B0604020202020204" pitchFamily="34" charset="0"/>
              </a:rPr>
              <a:t>на контакт</a:t>
            </a:r>
            <a:r>
              <a:rPr lang="en-GB" altLang="bg-BG" sz="3200" cap="small" dirty="0" smtClean="0">
                <a:solidFill>
                  <a:schemeClr val="bg1"/>
                </a:solidFill>
                <a:ea typeface="+mj-ea"/>
                <a:cs typeface="Arial" panose="020B0604020202020204" pitchFamily="34" charset="0"/>
              </a:rPr>
              <a:t> </a:t>
            </a:r>
            <a:br>
              <a:rPr lang="en-GB" altLang="bg-BG" sz="3200" cap="small" dirty="0" smtClean="0">
                <a:solidFill>
                  <a:schemeClr val="bg1"/>
                </a:solidFill>
                <a:ea typeface="+mj-ea"/>
                <a:cs typeface="Arial" panose="020B0604020202020204" pitchFamily="34" charset="0"/>
              </a:rPr>
            </a:br>
            <a:r>
              <a:rPr lang="bg-BG" altLang="bg-BG" sz="2500" cap="small" dirty="0" smtClean="0">
                <a:solidFill>
                  <a:srgbClr val="B3A2C7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Телефонен разговор</a:t>
            </a:r>
            <a:endParaRPr lang="en-US" altLang="bg-BG" sz="2500" cap="small" dirty="0" smtClean="0">
              <a:solidFill>
                <a:srgbClr val="B3A2C7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pic>
        <p:nvPicPr>
          <p:cNvPr id="37892" name="Picture 4" descr="Circle2.ti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800" y="2228850"/>
            <a:ext cx="10810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98"/>
          <a:stretch>
            <a:fillRect/>
          </a:stretch>
        </p:blipFill>
        <p:spPr bwMode="auto">
          <a:xfrm>
            <a:off x="5516562" y="3308350"/>
            <a:ext cx="3627438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36563" y="800100"/>
            <a:ext cx="4843462" cy="13716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bg-BG" altLang="bg-BG" sz="3200" cap="small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Цел на обучението </a:t>
            </a:r>
          </a:p>
          <a:p>
            <a:pPr eaLnBrk="1" hangingPunct="1">
              <a:defRPr/>
            </a:pPr>
            <a:r>
              <a:rPr lang="bg-BG" altLang="bg-BG" sz="3200" cap="small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БЪРЗ СТАРТ</a:t>
            </a:r>
            <a:endParaRPr lang="en-US" altLang="bg-BG" sz="3200" cap="small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6387" name="Content Placeholder 2"/>
          <p:cNvSpPr txBox="1">
            <a:spLocks/>
          </p:cNvSpPr>
          <p:nvPr/>
        </p:nvSpPr>
        <p:spPr bwMode="auto">
          <a:xfrm>
            <a:off x="455613" y="2847975"/>
            <a:ext cx="4857750" cy="265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spcBef>
                <a:spcPct val="20000"/>
              </a:spcBef>
              <a:buClr>
                <a:srgbClr val="461F4C"/>
              </a:buClr>
            </a:pPr>
            <a:r>
              <a:rPr lang="bg-BG" altLang="bg-BG" sz="2800">
                <a:latin typeface="Arial Narrow" panose="020B0606020202030204" pitchFamily="34" charset="0"/>
                <a:cs typeface="Arial" panose="020B0604020202020204" pitchFamily="34" charset="0"/>
              </a:rPr>
              <a:t>Да ви предостави познания, </a:t>
            </a:r>
            <a:br>
              <a:rPr lang="bg-BG" altLang="bg-BG" sz="280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bg-BG" altLang="bg-BG" sz="2800">
                <a:latin typeface="Arial Narrow" panose="020B0606020202030204" pitchFamily="34" charset="0"/>
                <a:cs typeface="Arial" panose="020B0604020202020204" pitchFamily="34" charset="0"/>
              </a:rPr>
              <a:t>които ще ви помогнат </a:t>
            </a:r>
            <a:br>
              <a:rPr lang="bg-BG" altLang="bg-BG" sz="280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bg-BG" altLang="bg-BG" sz="2800">
                <a:latin typeface="Arial Narrow" panose="020B0606020202030204" pitchFamily="34" charset="0"/>
                <a:cs typeface="Arial" panose="020B0604020202020204" pitchFamily="34" charset="0"/>
              </a:rPr>
              <a:t>да започнете бързо </a:t>
            </a:r>
            <a:br>
              <a:rPr lang="bg-BG" altLang="bg-BG" sz="280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bg-BG" altLang="bg-BG" sz="2800">
                <a:latin typeface="Arial Narrow" panose="020B0606020202030204" pitchFamily="34" charset="0"/>
                <a:cs typeface="Arial" panose="020B0604020202020204" pitchFamily="34" charset="0"/>
              </a:rPr>
              <a:t>да изграждате собствен</a:t>
            </a:r>
            <a:br>
              <a:rPr lang="bg-BG" altLang="bg-BG" sz="280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bg-BG" altLang="bg-BG" sz="2800">
                <a:latin typeface="Arial Narrow" panose="020B0606020202030204" pitchFamily="34" charset="0"/>
                <a:cs typeface="Arial" panose="020B0604020202020204" pitchFamily="34" charset="0"/>
              </a:rPr>
              <a:t>бизнес с Форевър</a:t>
            </a:r>
            <a:endParaRPr lang="en-GB" altLang="bg-BG" sz="280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28"/>
          <a:stretch/>
        </p:blipFill>
        <p:spPr bwMode="auto">
          <a:xfrm>
            <a:off x="5003799" y="2636912"/>
            <a:ext cx="4140201" cy="324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2263775"/>
            <a:ext cx="2781300" cy="396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itle 1"/>
          <p:cNvSpPr txBox="1">
            <a:spLocks/>
          </p:cNvSpPr>
          <p:nvPr/>
        </p:nvSpPr>
        <p:spPr bwMode="auto">
          <a:xfrm>
            <a:off x="444500" y="773113"/>
            <a:ext cx="5999163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ts val="4800"/>
              </a:spcAft>
              <a:defRPr/>
            </a:pPr>
            <a:r>
              <a:rPr lang="bg-BG" altLang="bg-BG" sz="3200" cap="small" dirty="0" smtClean="0">
                <a:solidFill>
                  <a:schemeClr val="bg1"/>
                </a:solidFill>
                <a:ea typeface="+mj-ea"/>
                <a:cs typeface="Arial" panose="020B0604020202020204" pitchFamily="34" charset="0"/>
              </a:rPr>
              <a:t>Представете</a:t>
            </a:r>
            <a:r>
              <a:rPr lang="en-GB" altLang="bg-BG" sz="3200" cap="small" dirty="0" smtClean="0">
                <a:solidFill>
                  <a:schemeClr val="bg1"/>
                </a:solidFill>
                <a:ea typeface="+mj-ea"/>
                <a:cs typeface="Arial" panose="020B0604020202020204" pitchFamily="34" charset="0"/>
              </a:rPr>
              <a:t> </a:t>
            </a:r>
            <a:r>
              <a:rPr lang="bg-BG" altLang="bg-BG" sz="3200" cap="small" dirty="0" smtClean="0">
                <a:solidFill>
                  <a:schemeClr val="bg1"/>
                </a:solidFill>
                <a:ea typeface="+mj-ea"/>
                <a:cs typeface="Arial" panose="020B0604020202020204" pitchFamily="34" charset="0"/>
              </a:rPr>
              <a:t>възможността</a:t>
            </a:r>
            <a:r>
              <a:rPr lang="en-GB" altLang="bg-BG" sz="3200" cap="small" dirty="0" smtClean="0">
                <a:solidFill>
                  <a:schemeClr val="bg1"/>
                </a:solidFill>
                <a:ea typeface="+mj-ea"/>
                <a:cs typeface="Arial" panose="020B0604020202020204" pitchFamily="34" charset="0"/>
              </a:rPr>
              <a:t> </a:t>
            </a:r>
            <a:r>
              <a:rPr lang="bg-BG" altLang="bg-BG" sz="3800" dirty="0" smtClean="0">
                <a:latin typeface="Arial Bold" panose="020B0704020202020204" pitchFamily="34" charset="0"/>
                <a:cs typeface="Arial Bold" panose="020B0704020202020204" pitchFamily="34" charset="0"/>
              </a:rPr>
              <a:t/>
            </a:r>
            <a:br>
              <a:rPr lang="bg-BG" altLang="bg-BG" sz="3800" dirty="0" smtClean="0">
                <a:latin typeface="Arial Bold" panose="020B0704020202020204" pitchFamily="34" charset="0"/>
                <a:cs typeface="Arial Bold" panose="020B0704020202020204" pitchFamily="34" charset="0"/>
              </a:rPr>
            </a:br>
            <a:r>
              <a:rPr lang="bg-BG" altLang="bg-BG" sz="2500" cap="small" dirty="0" smtClean="0">
                <a:solidFill>
                  <a:srgbClr val="B3A2C7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Лице в лице</a:t>
            </a:r>
            <a:endParaRPr lang="en-US" altLang="bg-BG" sz="2500" cap="small" dirty="0" smtClean="0">
              <a:solidFill>
                <a:srgbClr val="B3A2C7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39940" name="Subtitle 2"/>
          <p:cNvSpPr txBox="1">
            <a:spLocks/>
          </p:cNvSpPr>
          <p:nvPr/>
        </p:nvSpPr>
        <p:spPr bwMode="auto">
          <a:xfrm>
            <a:off x="444500" y="2516188"/>
            <a:ext cx="5207000" cy="372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55600" indent="-355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20738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28725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6713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spcAft>
                <a:spcPts val="300"/>
              </a:spcAft>
            </a:pPr>
            <a:r>
              <a:rPr lang="en-GB" altLang="bg-BG" sz="2100">
                <a:solidFill>
                  <a:srgbClr val="1B255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•</a:t>
            </a:r>
            <a:r>
              <a:rPr lang="bg-BG" altLang="bg-BG" sz="2100">
                <a:solidFill>
                  <a:srgbClr val="1B255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	</a:t>
            </a:r>
            <a:r>
              <a:rPr lang="bg-BG" altLang="bg-BG" sz="2100">
                <a:latin typeface="Arial Narrow" panose="020B0606020202030204" pitchFamily="34" charset="0"/>
                <a:cs typeface="Arial" panose="020B0604020202020204" pitchFamily="34" charset="0"/>
              </a:rPr>
              <a:t>Бъдете подготвени</a:t>
            </a:r>
            <a:endParaRPr lang="en-GB" altLang="bg-BG" sz="210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defTabSz="914400" eaLnBrk="1" hangingPunct="1">
              <a:spcAft>
                <a:spcPts val="300"/>
              </a:spcAft>
            </a:pPr>
            <a:r>
              <a:rPr lang="en-GB" altLang="bg-BG" sz="2100">
                <a:solidFill>
                  <a:srgbClr val="1B255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•</a:t>
            </a:r>
            <a:r>
              <a:rPr lang="bg-BG" altLang="bg-BG" sz="2100">
                <a:solidFill>
                  <a:srgbClr val="1B255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	</a:t>
            </a:r>
            <a:r>
              <a:rPr lang="bg-BG" altLang="bg-BG" sz="2100">
                <a:latin typeface="Arial Narrow" panose="020B0606020202030204" pitchFamily="34" charset="0"/>
                <a:cs typeface="Arial" panose="020B0604020202020204" pitchFamily="34" charset="0"/>
              </a:rPr>
              <a:t>Облечете се подходящо</a:t>
            </a:r>
            <a:endParaRPr lang="en-GB" altLang="bg-BG" sz="210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defTabSz="914400" eaLnBrk="1" hangingPunct="1">
              <a:spcAft>
                <a:spcPts val="300"/>
              </a:spcAft>
            </a:pPr>
            <a:r>
              <a:rPr lang="en-GB" altLang="bg-BG" sz="2100">
                <a:solidFill>
                  <a:srgbClr val="1B255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•</a:t>
            </a:r>
            <a:r>
              <a:rPr lang="bg-BG" altLang="bg-BG" sz="2100">
                <a:solidFill>
                  <a:srgbClr val="1B255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	</a:t>
            </a:r>
            <a:r>
              <a:rPr lang="bg-BG" altLang="bg-BG" sz="2100">
                <a:latin typeface="Arial Narrow" panose="020B0606020202030204" pitchFamily="34" charset="0"/>
                <a:cs typeface="Arial" panose="020B0604020202020204" pitchFamily="34" charset="0"/>
              </a:rPr>
              <a:t>Изберете удобно и спокойно място </a:t>
            </a:r>
            <a:br>
              <a:rPr lang="bg-BG" altLang="bg-BG" sz="210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bg-BG" altLang="bg-BG" sz="2100">
                <a:latin typeface="Arial Narrow" panose="020B0606020202030204" pitchFamily="34" charset="0"/>
                <a:cs typeface="Arial" panose="020B0604020202020204" pitchFamily="34" charset="0"/>
              </a:rPr>
              <a:t>без разсейващи фактори</a:t>
            </a:r>
            <a:endParaRPr lang="en-GB" altLang="bg-BG" sz="210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defTabSz="914400" eaLnBrk="1" hangingPunct="1">
              <a:spcAft>
                <a:spcPts val="300"/>
              </a:spcAft>
            </a:pPr>
            <a:r>
              <a:rPr lang="en-GB" altLang="bg-BG" sz="2100">
                <a:latin typeface="Arial Narrow" panose="020B0606020202030204" pitchFamily="34" charset="0"/>
                <a:cs typeface="Arial" panose="020B0604020202020204" pitchFamily="34" charset="0"/>
              </a:rPr>
              <a:t>•</a:t>
            </a:r>
            <a:r>
              <a:rPr lang="bg-BG" altLang="bg-BG" sz="2100">
                <a:latin typeface="Arial Narrow" panose="020B0606020202030204" pitchFamily="34" charset="0"/>
                <a:cs typeface="Arial" panose="020B0604020202020204" pitchFamily="34" charset="0"/>
              </a:rPr>
              <a:t>	Слушайте събеседника си, опознайте го </a:t>
            </a:r>
            <a:br>
              <a:rPr lang="bg-BG" altLang="bg-BG" sz="210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bg-BG" altLang="bg-BG" sz="2100">
                <a:latin typeface="Arial Narrow" panose="020B0606020202030204" pitchFamily="34" charset="0"/>
                <a:cs typeface="Arial" panose="020B0604020202020204" pitchFamily="34" charset="0"/>
              </a:rPr>
              <a:t>и разберете от какво има нужда</a:t>
            </a:r>
            <a:endParaRPr lang="en-GB" altLang="bg-BG" sz="210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defTabSz="914400" eaLnBrk="1" hangingPunct="1">
              <a:spcAft>
                <a:spcPts val="300"/>
              </a:spcAft>
            </a:pPr>
            <a:r>
              <a:rPr lang="en-GB" altLang="bg-BG" sz="2100">
                <a:solidFill>
                  <a:srgbClr val="1B255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•</a:t>
            </a:r>
            <a:r>
              <a:rPr lang="bg-BG" altLang="bg-BG" sz="2100">
                <a:solidFill>
                  <a:srgbClr val="1B255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	</a:t>
            </a:r>
            <a:r>
              <a:rPr lang="bg-BG" altLang="bg-BG" sz="2100">
                <a:latin typeface="Arial Narrow" panose="020B0606020202030204" pitchFamily="34" charset="0"/>
                <a:cs typeface="Arial" panose="020B0604020202020204" pitchFamily="34" charset="0"/>
              </a:rPr>
              <a:t>Разкажете му за възможността</a:t>
            </a:r>
            <a:endParaRPr lang="en-GB" altLang="bg-BG" sz="210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defTabSz="914400" eaLnBrk="1" hangingPunct="1">
              <a:spcAft>
                <a:spcPts val="300"/>
              </a:spcAft>
            </a:pPr>
            <a:r>
              <a:rPr lang="en-GB" altLang="bg-BG" sz="2100">
                <a:solidFill>
                  <a:srgbClr val="1B255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•</a:t>
            </a:r>
            <a:r>
              <a:rPr lang="bg-BG" altLang="bg-BG" sz="2100">
                <a:solidFill>
                  <a:srgbClr val="1B255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	</a:t>
            </a:r>
            <a:r>
              <a:rPr lang="bg-BG" altLang="bg-BG" sz="2100">
                <a:latin typeface="Arial Narrow" panose="020B0606020202030204" pitchFamily="34" charset="0"/>
                <a:cs typeface="Arial" panose="020B0604020202020204" pitchFamily="34" charset="0"/>
              </a:rPr>
              <a:t>Открийте какво</a:t>
            </a:r>
            <a:r>
              <a:rPr lang="en-GB" altLang="bg-BG" sz="210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bg-BG" altLang="bg-BG" sz="2100">
                <a:latin typeface="Arial Narrow" panose="020B0606020202030204" pitchFamily="34" charset="0"/>
                <a:cs typeface="Arial" panose="020B0604020202020204" pitchFamily="34" charset="0"/>
              </a:rPr>
              <a:t>би искал да спечели той</a:t>
            </a:r>
            <a:br>
              <a:rPr lang="bg-BG" altLang="bg-BG" sz="210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bg-BG" altLang="bg-BG" sz="2100">
                <a:latin typeface="Arial Narrow" panose="020B0606020202030204" pitchFamily="34" charset="0"/>
                <a:cs typeface="Arial" panose="020B0604020202020204" pitchFamily="34" charset="0"/>
              </a:rPr>
              <a:t>от работата с Форевър</a:t>
            </a:r>
            <a:endParaRPr lang="en-GB" altLang="bg-BG" sz="210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defTabSz="914400" eaLnBrk="1" hangingPunct="1">
              <a:spcAft>
                <a:spcPts val="300"/>
              </a:spcAft>
            </a:pPr>
            <a:r>
              <a:rPr lang="en-GB" altLang="bg-BG" sz="2100">
                <a:solidFill>
                  <a:srgbClr val="1B255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•</a:t>
            </a:r>
            <a:r>
              <a:rPr lang="bg-BG" altLang="bg-BG" sz="2100">
                <a:solidFill>
                  <a:srgbClr val="1B255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	</a:t>
            </a:r>
            <a:r>
              <a:rPr lang="bg-BG" altLang="bg-BG" sz="2100">
                <a:latin typeface="Arial Narrow" panose="020B0606020202030204" pitchFamily="34" charset="0"/>
                <a:cs typeface="Arial" panose="020B0604020202020204" pitchFamily="34" charset="0"/>
              </a:rPr>
              <a:t>Поканете го на бизнес презентация</a:t>
            </a:r>
            <a:endParaRPr lang="en-GB" altLang="bg-BG" sz="210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39941" name="Picture 8" descr="Circle2.ti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800" y="2228850"/>
            <a:ext cx="10810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5" descr="circle3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0" y="222885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4"/>
          <a:stretch>
            <a:fillRect/>
          </a:stretch>
        </p:blipFill>
        <p:spPr bwMode="auto">
          <a:xfrm>
            <a:off x="4824413" y="3392488"/>
            <a:ext cx="3671887" cy="263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Title 1"/>
          <p:cNvSpPr txBox="1">
            <a:spLocks/>
          </p:cNvSpPr>
          <p:nvPr/>
        </p:nvSpPr>
        <p:spPr bwMode="auto">
          <a:xfrm>
            <a:off x="431800" y="782638"/>
            <a:ext cx="6440488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ts val="4800"/>
              </a:spcAft>
              <a:defRPr/>
            </a:pPr>
            <a:r>
              <a:rPr lang="bg-BG" altLang="bg-BG" sz="3200" cap="small" dirty="0" smtClean="0">
                <a:solidFill>
                  <a:schemeClr val="bg1"/>
                </a:solidFill>
                <a:ea typeface="+mj-ea"/>
                <a:cs typeface="Arial" panose="020B0604020202020204" pitchFamily="34" charset="0"/>
              </a:rPr>
              <a:t>Бизнес презентация</a:t>
            </a:r>
            <a:r>
              <a:rPr lang="en-GB" altLang="bg-BG" sz="3200" cap="small" dirty="0" smtClean="0">
                <a:solidFill>
                  <a:schemeClr val="bg1"/>
                </a:solidFill>
                <a:ea typeface="+mj-ea"/>
                <a:cs typeface="Arial" panose="020B0604020202020204" pitchFamily="34" charset="0"/>
              </a:rPr>
              <a:t/>
            </a:r>
            <a:br>
              <a:rPr lang="en-GB" altLang="bg-BG" sz="3200" cap="small" dirty="0" smtClean="0">
                <a:solidFill>
                  <a:schemeClr val="bg1"/>
                </a:solidFill>
                <a:ea typeface="+mj-ea"/>
                <a:cs typeface="Arial" panose="020B0604020202020204" pitchFamily="34" charset="0"/>
              </a:rPr>
            </a:br>
            <a:r>
              <a:rPr lang="bg-BG" altLang="bg-BG" sz="2500" cap="small" dirty="0" smtClean="0">
                <a:solidFill>
                  <a:srgbClr val="B3A2C7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Защо да посещаваме редовно </a:t>
            </a:r>
            <a:br>
              <a:rPr lang="bg-BG" altLang="bg-BG" sz="2500" cap="small" dirty="0" smtClean="0">
                <a:solidFill>
                  <a:srgbClr val="B3A2C7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</a:br>
            <a:r>
              <a:rPr lang="bg-BG" altLang="bg-BG" sz="2500" cap="small" dirty="0" smtClean="0">
                <a:solidFill>
                  <a:srgbClr val="B3A2C7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бизнес презентации</a:t>
            </a:r>
            <a:r>
              <a:rPr lang="en-GB" altLang="bg-BG" sz="2500" cap="small" dirty="0" smtClean="0">
                <a:solidFill>
                  <a:srgbClr val="B3A2C7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?</a:t>
            </a:r>
            <a:endParaRPr lang="en-US" altLang="bg-BG" sz="2500" cap="small" dirty="0" smtClean="0">
              <a:solidFill>
                <a:srgbClr val="B3A2C7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40965" name="Subtitle 2"/>
          <p:cNvSpPr txBox="1">
            <a:spLocks/>
          </p:cNvSpPr>
          <p:nvPr/>
        </p:nvSpPr>
        <p:spPr bwMode="auto">
          <a:xfrm>
            <a:off x="455613" y="2492375"/>
            <a:ext cx="4181475" cy="376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55600" indent="-355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20738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28725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6713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spcAft>
                <a:spcPts val="300"/>
              </a:spcAft>
            </a:pPr>
            <a:r>
              <a:rPr lang="en-GB" altLang="bg-BG" sz="2100" dirty="0">
                <a:latin typeface="Arial Narrow" panose="020B0606020202030204" pitchFamily="34" charset="0"/>
                <a:cs typeface="Arial" panose="020B0604020202020204" pitchFamily="34" charset="0"/>
              </a:rPr>
              <a:t>•</a:t>
            </a:r>
            <a:r>
              <a:rPr lang="bg-BG" altLang="bg-BG" sz="2100" dirty="0">
                <a:latin typeface="Arial Narrow" panose="020B0606020202030204" pitchFamily="34" charset="0"/>
                <a:cs typeface="Arial" panose="020B0604020202020204" pitchFamily="34" charset="0"/>
              </a:rPr>
              <a:t>	Те са вашата система за подкрепа</a:t>
            </a:r>
            <a:endParaRPr lang="en-GB" altLang="bg-BG" sz="210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defTabSz="914400" eaLnBrk="1" hangingPunct="1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bg-BG" altLang="bg-BG" sz="2100" dirty="0">
                <a:latin typeface="Arial Narrow" panose="020B0606020202030204" pitchFamily="34" charset="0"/>
                <a:cs typeface="Arial" panose="020B0604020202020204" pitchFamily="34" charset="0"/>
              </a:rPr>
              <a:t>Те са мястото, на което се учите</a:t>
            </a:r>
            <a:endParaRPr lang="en-GB" altLang="bg-BG" sz="210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defTabSz="914400" eaLnBrk="1" hangingPunct="1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bg-BG" altLang="bg-BG" sz="2100" dirty="0">
                <a:latin typeface="Arial Narrow" panose="020B0606020202030204" pitchFamily="34" charset="0"/>
                <a:cs typeface="Arial" panose="020B0604020202020204" pitchFamily="34" charset="0"/>
              </a:rPr>
              <a:t>Те са мястото, на което каните хора </a:t>
            </a:r>
            <a:r>
              <a:rPr lang="en-GB" altLang="bg-BG" sz="2100" dirty="0">
                <a:latin typeface="Arial Narrow" panose="020B0606020202030204" pitchFamily="34" charset="0"/>
                <a:cs typeface="Arial" panose="020B0604020202020204" pitchFamily="34" charset="0"/>
              </a:rPr>
              <a:t>– </a:t>
            </a:r>
            <a:r>
              <a:rPr lang="bg-BG" altLang="bg-BG" sz="2100" dirty="0">
                <a:latin typeface="Arial Narrow" panose="020B0606020202030204" pitchFamily="34" charset="0"/>
                <a:cs typeface="Arial" panose="020B0604020202020204" pitchFamily="34" charset="0"/>
              </a:rPr>
              <a:t>затова всяка седмица водете поне един човек с вас</a:t>
            </a:r>
            <a:endParaRPr lang="en-GB" altLang="bg-BG" sz="210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defTabSz="914400" eaLnBrk="1" hangingPunct="1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bg-BG" altLang="bg-BG" sz="2100" dirty="0">
                <a:latin typeface="Arial Narrow" panose="020B0606020202030204" pitchFamily="34" charset="0"/>
                <a:cs typeface="Arial" panose="020B0604020202020204" pitchFamily="34" charset="0"/>
              </a:rPr>
              <a:t>Срещате се с други </a:t>
            </a:r>
            <a:r>
              <a:rPr lang="bg-BG" altLang="bg-BG" sz="21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собственици на Форевър бизнес </a:t>
            </a:r>
            <a:r>
              <a:rPr lang="en-GB" altLang="bg-BG" sz="21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– </a:t>
            </a:r>
            <a:r>
              <a:rPr lang="bg-BG" altLang="bg-BG" sz="2100" dirty="0">
                <a:latin typeface="Arial Narrow" panose="020B0606020202030204" pitchFamily="34" charset="0"/>
                <a:cs typeface="Arial" panose="020B0604020202020204" pitchFamily="34" charset="0"/>
              </a:rPr>
              <a:t>ще бъдете изненадани от помощта и подкрепата, които ще ви предложат</a:t>
            </a:r>
            <a:endParaRPr lang="en-GB" altLang="bg-BG" sz="21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6" b="8199"/>
          <a:stretch>
            <a:fillRect/>
          </a:stretch>
        </p:blipFill>
        <p:spPr bwMode="auto">
          <a:xfrm>
            <a:off x="5105400" y="3068638"/>
            <a:ext cx="3413125" cy="318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5" descr="Circle4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0" y="222885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Title 1"/>
          <p:cNvSpPr txBox="1">
            <a:spLocks/>
          </p:cNvSpPr>
          <p:nvPr/>
        </p:nvSpPr>
        <p:spPr bwMode="auto">
          <a:xfrm>
            <a:off x="442913" y="785813"/>
            <a:ext cx="8797925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ts val="4800"/>
              </a:spcAft>
              <a:defRPr/>
            </a:pPr>
            <a:r>
              <a:rPr lang="bg-BG" altLang="bg-BG" sz="3200" cap="small" dirty="0" smtClean="0">
                <a:solidFill>
                  <a:schemeClr val="bg1"/>
                </a:solidFill>
                <a:ea typeface="+mj-ea"/>
                <a:cs typeface="Arial" panose="020B0604020202020204" pitchFamily="34" charset="0"/>
              </a:rPr>
              <a:t>Планиране и действие</a:t>
            </a:r>
            <a:r>
              <a:rPr lang="en-GB" altLang="bg-BG" sz="3200" cap="small" dirty="0" smtClean="0">
                <a:solidFill>
                  <a:schemeClr val="bg1"/>
                </a:solidFill>
                <a:ea typeface="+mj-ea"/>
                <a:cs typeface="Arial" panose="020B0604020202020204" pitchFamily="34" charset="0"/>
              </a:rPr>
              <a:t/>
            </a:r>
            <a:br>
              <a:rPr lang="en-GB" altLang="bg-BG" sz="3200" cap="small" dirty="0" smtClean="0">
                <a:solidFill>
                  <a:schemeClr val="bg1"/>
                </a:solidFill>
                <a:ea typeface="+mj-ea"/>
                <a:cs typeface="Arial" panose="020B0604020202020204" pitchFamily="34" charset="0"/>
              </a:rPr>
            </a:br>
            <a:r>
              <a:rPr lang="bg-BG" altLang="bg-BG" sz="2500" cap="small" dirty="0" smtClean="0">
                <a:solidFill>
                  <a:srgbClr val="B3A2C7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Защо да планираме</a:t>
            </a:r>
            <a:r>
              <a:rPr lang="en-GB" altLang="bg-BG" sz="2500" cap="small" dirty="0" smtClean="0">
                <a:solidFill>
                  <a:srgbClr val="B3A2C7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?</a:t>
            </a:r>
            <a:endParaRPr lang="en-US" altLang="bg-BG" sz="2500" cap="small" dirty="0" smtClean="0">
              <a:solidFill>
                <a:srgbClr val="B3A2C7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41989" name="Subtitle 2"/>
          <p:cNvSpPr txBox="1">
            <a:spLocks/>
          </p:cNvSpPr>
          <p:nvPr/>
        </p:nvSpPr>
        <p:spPr bwMode="auto">
          <a:xfrm>
            <a:off x="442913" y="2914650"/>
            <a:ext cx="4360862" cy="260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55600" indent="-355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20738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28725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6713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spcAft>
                <a:spcPts val="300"/>
              </a:spcAft>
            </a:pPr>
            <a:r>
              <a:rPr lang="en-GB" altLang="bg-BG" sz="2300">
                <a:solidFill>
                  <a:srgbClr val="1B255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•</a:t>
            </a:r>
            <a:r>
              <a:rPr lang="bg-BG" altLang="bg-BG" sz="2300">
                <a:solidFill>
                  <a:srgbClr val="1B255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	</a:t>
            </a:r>
            <a:r>
              <a:rPr lang="bg-BG" altLang="bg-BG" sz="2300">
                <a:latin typeface="Arial Narrow" panose="020B0606020202030204" pitchFamily="34" charset="0"/>
                <a:cs typeface="Arial" panose="020B0604020202020204" pitchFamily="34" charset="0"/>
              </a:rPr>
              <a:t>За да определим целите и желанията си</a:t>
            </a:r>
            <a:endParaRPr lang="en-GB" altLang="bg-BG" sz="230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defTabSz="914400" eaLnBrk="1" hangingPunct="1">
              <a:spcAft>
                <a:spcPts val="300"/>
              </a:spcAft>
            </a:pPr>
            <a:r>
              <a:rPr lang="en-GB" altLang="bg-BG" sz="2300">
                <a:solidFill>
                  <a:srgbClr val="1B255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•</a:t>
            </a:r>
            <a:r>
              <a:rPr lang="bg-BG" altLang="bg-BG" sz="2300">
                <a:solidFill>
                  <a:srgbClr val="1B255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	</a:t>
            </a:r>
            <a:r>
              <a:rPr lang="bg-BG" altLang="bg-BG" sz="2300">
                <a:latin typeface="Arial Narrow" panose="020B0606020202030204" pitchFamily="34" charset="0"/>
                <a:cs typeface="Arial" panose="020B0604020202020204" pitchFamily="34" charset="0"/>
              </a:rPr>
              <a:t>За да свържем целите си с позиции в маркетинговия план</a:t>
            </a:r>
            <a:r>
              <a:rPr lang="en-GB" altLang="bg-BG" sz="230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endParaRPr lang="bg-BG" altLang="bg-BG" sz="230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defTabSz="914400" eaLnBrk="1" hangingPunct="1">
              <a:spcAft>
                <a:spcPts val="300"/>
              </a:spcAft>
            </a:pPr>
            <a:r>
              <a:rPr lang="en-GB" altLang="bg-BG" sz="2300">
                <a:solidFill>
                  <a:srgbClr val="1B255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•</a:t>
            </a:r>
            <a:r>
              <a:rPr lang="bg-BG" altLang="bg-BG" sz="2300">
                <a:solidFill>
                  <a:srgbClr val="1B255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	</a:t>
            </a:r>
            <a:r>
              <a:rPr lang="bg-BG" altLang="bg-BG" sz="2300">
                <a:latin typeface="Arial Narrow" panose="020B0606020202030204" pitchFamily="34" charset="0"/>
                <a:cs typeface="Arial" panose="020B0604020202020204" pitchFamily="34" charset="0"/>
              </a:rPr>
              <a:t>За да сложим срок за постигане на целите си</a:t>
            </a:r>
            <a:endParaRPr lang="en-GB" altLang="bg-BG" sz="230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defTabSz="914400" eaLnBrk="1" hangingPunct="1">
              <a:spcAft>
                <a:spcPts val="300"/>
              </a:spcAft>
            </a:pPr>
            <a:r>
              <a:rPr lang="en-GB" altLang="bg-BG" sz="2300">
                <a:solidFill>
                  <a:srgbClr val="1B255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•</a:t>
            </a:r>
            <a:r>
              <a:rPr lang="bg-BG" altLang="bg-BG" sz="2300">
                <a:solidFill>
                  <a:srgbClr val="1B255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	</a:t>
            </a:r>
            <a:r>
              <a:rPr lang="bg-BG" altLang="bg-BG" sz="2300">
                <a:latin typeface="Arial Narrow" panose="020B0606020202030204" pitchFamily="34" charset="0"/>
                <a:cs typeface="Arial" panose="020B0604020202020204" pitchFamily="34" charset="0"/>
              </a:rPr>
              <a:t>За да бъдем активни</a:t>
            </a:r>
            <a:endParaRPr lang="en-GB" altLang="bg-BG" sz="230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5" descr="Circle4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0" y="2230438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Title 1"/>
          <p:cNvSpPr txBox="1">
            <a:spLocks/>
          </p:cNvSpPr>
          <p:nvPr/>
        </p:nvSpPr>
        <p:spPr bwMode="auto">
          <a:xfrm>
            <a:off x="442913" y="785813"/>
            <a:ext cx="8802687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ts val="4800"/>
              </a:spcAft>
              <a:defRPr/>
            </a:pPr>
            <a:r>
              <a:rPr lang="bg-BG" altLang="bg-BG" sz="3200" cap="small" dirty="0" smtClean="0">
                <a:solidFill>
                  <a:schemeClr val="bg1"/>
                </a:solidFill>
                <a:ea typeface="+mj-ea"/>
                <a:cs typeface="Arial" panose="020B0604020202020204" pitchFamily="34" charset="0"/>
              </a:rPr>
              <a:t>Планиране и действие</a:t>
            </a:r>
            <a:r>
              <a:rPr lang="en-GB" altLang="bg-BG" sz="3200" cap="small" dirty="0" smtClean="0">
                <a:solidFill>
                  <a:schemeClr val="bg1"/>
                </a:solidFill>
                <a:ea typeface="+mj-ea"/>
                <a:cs typeface="Arial" panose="020B0604020202020204" pitchFamily="34" charset="0"/>
              </a:rPr>
              <a:t/>
            </a:r>
            <a:br>
              <a:rPr lang="en-GB" altLang="bg-BG" sz="3200" cap="small" dirty="0" smtClean="0">
                <a:solidFill>
                  <a:schemeClr val="bg1"/>
                </a:solidFill>
                <a:ea typeface="+mj-ea"/>
                <a:cs typeface="Arial" panose="020B0604020202020204" pitchFamily="34" charset="0"/>
              </a:rPr>
            </a:br>
            <a:r>
              <a:rPr lang="bg-BG" altLang="bg-BG" sz="2500" cap="small" dirty="0" smtClean="0">
                <a:solidFill>
                  <a:srgbClr val="B3A2C7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Защо да планираме</a:t>
            </a:r>
            <a:r>
              <a:rPr lang="en-GB" altLang="bg-BG" sz="2500" cap="small" dirty="0" smtClean="0">
                <a:solidFill>
                  <a:srgbClr val="B3A2C7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?</a:t>
            </a:r>
            <a:endParaRPr lang="en-US" altLang="bg-BG" sz="2500" cap="small" dirty="0" smtClean="0">
              <a:solidFill>
                <a:srgbClr val="B3A2C7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43013" name="Subtitle 2"/>
          <p:cNvSpPr txBox="1">
            <a:spLocks/>
          </p:cNvSpPr>
          <p:nvPr/>
        </p:nvSpPr>
        <p:spPr bwMode="auto">
          <a:xfrm>
            <a:off x="442913" y="2582863"/>
            <a:ext cx="4129087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55600" indent="-355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20738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28725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6713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spcAft>
                <a:spcPts val="300"/>
              </a:spcAft>
            </a:pPr>
            <a:r>
              <a:rPr lang="en-GB" altLang="bg-BG" sz="2300">
                <a:solidFill>
                  <a:srgbClr val="1B255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•</a:t>
            </a:r>
            <a:r>
              <a:rPr lang="bg-BG" altLang="bg-BG" sz="2300">
                <a:solidFill>
                  <a:srgbClr val="1B255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	</a:t>
            </a:r>
            <a:r>
              <a:rPr lang="bg-BG" altLang="bg-BG" sz="2300">
                <a:latin typeface="Arial Narrow" panose="020B0606020202030204" pitchFamily="34" charset="0"/>
                <a:cs typeface="Arial" panose="020B0604020202020204" pitchFamily="34" charset="0"/>
              </a:rPr>
              <a:t>За да планираме продажбите на дребно</a:t>
            </a:r>
            <a:endParaRPr lang="en-GB" altLang="bg-BG" sz="230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defTabSz="914400" eaLnBrk="1" hangingPunct="1">
              <a:spcAft>
                <a:spcPts val="300"/>
              </a:spcAft>
            </a:pPr>
            <a:r>
              <a:rPr lang="en-GB" altLang="bg-BG" sz="2300">
                <a:solidFill>
                  <a:srgbClr val="1B255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•</a:t>
            </a:r>
            <a:r>
              <a:rPr lang="bg-BG" altLang="bg-BG" sz="2300">
                <a:solidFill>
                  <a:srgbClr val="1B255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	</a:t>
            </a:r>
            <a:r>
              <a:rPr lang="bg-BG" altLang="bg-BG" sz="2300">
                <a:latin typeface="Arial Narrow" panose="020B0606020202030204" pitchFamily="34" charset="0"/>
                <a:cs typeface="Arial" panose="020B0604020202020204" pitchFamily="34" charset="0"/>
              </a:rPr>
              <a:t>За да започнем изготвяне на</a:t>
            </a:r>
            <a:r>
              <a:rPr lang="en-GB" altLang="bg-BG" sz="230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bg-BG" altLang="bg-BG" sz="2300">
                <a:latin typeface="Arial Narrow" panose="020B0606020202030204" pitchFamily="34" charset="0"/>
                <a:cs typeface="Arial" panose="020B0604020202020204" pitchFamily="34" charset="0"/>
              </a:rPr>
              <a:t>списъка с познати</a:t>
            </a:r>
          </a:p>
          <a:p>
            <a:pPr defTabSz="914400" eaLnBrk="1" hangingPunct="1">
              <a:spcAft>
                <a:spcPts val="300"/>
              </a:spcAft>
            </a:pPr>
            <a:r>
              <a:rPr lang="en-GB" altLang="bg-BG" sz="2300">
                <a:solidFill>
                  <a:srgbClr val="1B255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•</a:t>
            </a:r>
            <a:r>
              <a:rPr lang="bg-BG" altLang="bg-BG" sz="2300">
                <a:solidFill>
                  <a:srgbClr val="1B255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	</a:t>
            </a:r>
            <a:r>
              <a:rPr lang="bg-BG" altLang="bg-BG" sz="2300">
                <a:latin typeface="Arial Narrow" panose="020B0606020202030204" pitchFamily="34" charset="0"/>
                <a:cs typeface="Arial" panose="020B0604020202020204" pitchFamily="34" charset="0"/>
              </a:rPr>
              <a:t>За да провеждаме телефонни разговори</a:t>
            </a:r>
            <a:endParaRPr lang="en-GB" altLang="bg-BG" sz="230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defTabSz="914400" eaLnBrk="1" hangingPunct="1">
              <a:spcAft>
                <a:spcPts val="300"/>
              </a:spcAft>
            </a:pPr>
            <a:r>
              <a:rPr lang="en-GB" altLang="bg-BG" sz="2300">
                <a:solidFill>
                  <a:srgbClr val="1B255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•</a:t>
            </a:r>
            <a:r>
              <a:rPr lang="bg-BG" altLang="bg-BG" sz="2300">
                <a:solidFill>
                  <a:srgbClr val="1B255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	</a:t>
            </a:r>
            <a:r>
              <a:rPr lang="bg-BG" altLang="bg-BG" sz="2300">
                <a:latin typeface="Arial Narrow" panose="020B0606020202030204" pitchFamily="34" charset="0"/>
                <a:cs typeface="Arial" panose="020B0604020202020204" pitchFamily="34" charset="0"/>
              </a:rPr>
              <a:t>За да започнем цикъла на спонсориране</a:t>
            </a:r>
            <a:endParaRPr lang="en-GB" altLang="bg-BG" sz="230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9263">
            <a:off x="5245100" y="3216275"/>
            <a:ext cx="1992313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5" descr="Circle4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0" y="2230438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Title 1"/>
          <p:cNvSpPr txBox="1">
            <a:spLocks/>
          </p:cNvSpPr>
          <p:nvPr/>
        </p:nvSpPr>
        <p:spPr bwMode="auto">
          <a:xfrm>
            <a:off x="442913" y="785813"/>
            <a:ext cx="8802687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ts val="4800"/>
              </a:spcAft>
              <a:defRPr/>
            </a:pPr>
            <a:r>
              <a:rPr lang="bg-BG" altLang="bg-BG" sz="3200" cap="small" dirty="0" smtClean="0">
                <a:solidFill>
                  <a:schemeClr val="bg1"/>
                </a:solidFill>
                <a:ea typeface="+mj-ea"/>
                <a:cs typeface="Arial" panose="020B0604020202020204" pitchFamily="34" charset="0"/>
              </a:rPr>
              <a:t>Обучения</a:t>
            </a:r>
            <a:r>
              <a:rPr lang="en-GB" altLang="bg-BG" sz="3200" cap="small" dirty="0" smtClean="0">
                <a:solidFill>
                  <a:schemeClr val="bg1"/>
                </a:solidFill>
                <a:ea typeface="+mj-ea"/>
                <a:cs typeface="Arial" panose="020B0604020202020204" pitchFamily="34" charset="0"/>
              </a:rPr>
              <a:t/>
            </a:r>
            <a:br>
              <a:rPr lang="en-GB" altLang="bg-BG" sz="3200" cap="small" dirty="0" smtClean="0">
                <a:solidFill>
                  <a:schemeClr val="bg1"/>
                </a:solidFill>
                <a:ea typeface="+mj-ea"/>
                <a:cs typeface="Arial" panose="020B0604020202020204" pitchFamily="34" charset="0"/>
              </a:rPr>
            </a:br>
            <a:r>
              <a:rPr lang="bg-BG" altLang="bg-BG" sz="2500" cap="small" dirty="0" smtClean="0">
                <a:solidFill>
                  <a:srgbClr val="B3A2C7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Използвайте онлайн обученията</a:t>
            </a:r>
            <a:endParaRPr lang="en-US" altLang="bg-BG" sz="2500" cap="small" dirty="0" smtClean="0">
              <a:solidFill>
                <a:srgbClr val="B3A2C7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44036" name="Subtitle 2"/>
          <p:cNvSpPr txBox="1">
            <a:spLocks/>
          </p:cNvSpPr>
          <p:nvPr/>
        </p:nvSpPr>
        <p:spPr bwMode="auto">
          <a:xfrm>
            <a:off x="5151438" y="3284984"/>
            <a:ext cx="3452812" cy="2664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55600" indent="-355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20738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28725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6713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altLang="bg-BG" sz="2200" dirty="0">
                <a:latin typeface="Arial Narrow" panose="020B0606020202030204" pitchFamily="34" charset="0"/>
                <a:cs typeface="Arial" panose="020B0604020202020204" pitchFamily="34" charset="0"/>
              </a:rPr>
              <a:t>В раздела с полезни </a:t>
            </a:r>
            <a:br>
              <a:rPr lang="ru-RU" altLang="bg-BG" sz="2200" dirty="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altLang="bg-BG" sz="2200" dirty="0">
                <a:latin typeface="Arial Narrow" panose="020B0606020202030204" pitchFamily="34" charset="0"/>
                <a:cs typeface="Arial" panose="020B0604020202020204" pitchFamily="34" charset="0"/>
              </a:rPr>
              <a:t>материали на www.flp.bg</a:t>
            </a:r>
          </a:p>
          <a:p>
            <a:pPr defTabSz="914400" eaLnBrk="1" hangingPunct="1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altLang="bg-BG" sz="2200" dirty="0">
                <a:latin typeface="Arial Narrow" panose="020B0606020202030204" pitchFamily="34" charset="0"/>
                <a:cs typeface="Arial" panose="020B0604020202020204" pitchFamily="34" charset="0"/>
              </a:rPr>
              <a:t>В мобилното приложение Discover Forever</a:t>
            </a:r>
          </a:p>
          <a:p>
            <a:pPr defTabSz="914400" eaLnBrk="1" hangingPunct="1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altLang="bg-BG" sz="2200" dirty="0">
                <a:latin typeface="Arial Narrow" panose="020B0606020202030204" pitchFamily="34" charset="0"/>
                <a:cs typeface="Arial" panose="020B0604020202020204" pitchFamily="34" charset="0"/>
              </a:rPr>
              <a:t>Можете и да ги изтеглите на своя компютър или устройство</a:t>
            </a:r>
            <a:endParaRPr lang="ru-RU" altLang="bg-BG" sz="22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3" t="17705" r="24181"/>
          <a:stretch>
            <a:fillRect/>
          </a:stretch>
        </p:blipFill>
        <p:spPr bwMode="auto">
          <a:xfrm>
            <a:off x="179388" y="2230438"/>
            <a:ext cx="4972050" cy="422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5" descr="Circle4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0" y="2230438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Title 1"/>
          <p:cNvSpPr txBox="1">
            <a:spLocks/>
          </p:cNvSpPr>
          <p:nvPr/>
        </p:nvSpPr>
        <p:spPr bwMode="auto">
          <a:xfrm>
            <a:off x="442913" y="785813"/>
            <a:ext cx="8802687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ts val="4800"/>
              </a:spcAft>
              <a:defRPr/>
            </a:pPr>
            <a:r>
              <a:rPr lang="bg-BG" altLang="bg-BG" sz="3200" cap="small" dirty="0" smtClean="0">
                <a:solidFill>
                  <a:schemeClr val="bg1"/>
                </a:solidFill>
                <a:ea typeface="+mj-ea"/>
                <a:cs typeface="Arial" panose="020B0604020202020204" pitchFamily="34" charset="0"/>
              </a:rPr>
              <a:t>Онлайн обучения</a:t>
            </a:r>
            <a:r>
              <a:rPr lang="en-GB" altLang="bg-BG" sz="3200" cap="small" dirty="0" smtClean="0">
                <a:solidFill>
                  <a:schemeClr val="bg1"/>
                </a:solidFill>
                <a:ea typeface="+mj-ea"/>
                <a:cs typeface="Arial" panose="020B0604020202020204" pitchFamily="34" charset="0"/>
              </a:rPr>
              <a:t/>
            </a:r>
            <a:br>
              <a:rPr lang="en-GB" altLang="bg-BG" sz="3200" cap="small" dirty="0" smtClean="0">
                <a:solidFill>
                  <a:schemeClr val="bg1"/>
                </a:solidFill>
                <a:ea typeface="+mj-ea"/>
                <a:cs typeface="Arial" panose="020B0604020202020204" pitchFamily="34" charset="0"/>
              </a:rPr>
            </a:br>
            <a:r>
              <a:rPr lang="bg-BG" altLang="bg-BG" sz="2500" cap="small" dirty="0" smtClean="0">
                <a:solidFill>
                  <a:srgbClr val="B3A2C7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Представяне на възможностите</a:t>
            </a:r>
            <a:endParaRPr lang="en-US" altLang="bg-BG" sz="2500" cap="small" dirty="0" smtClean="0">
              <a:solidFill>
                <a:srgbClr val="B3A2C7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45060" name="Subtitle 2"/>
          <p:cNvSpPr txBox="1">
            <a:spLocks/>
          </p:cNvSpPr>
          <p:nvPr/>
        </p:nvSpPr>
        <p:spPr bwMode="auto">
          <a:xfrm>
            <a:off x="5003800" y="2420938"/>
            <a:ext cx="3313113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55600" indent="-355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20738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28725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6713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bg-BG" altLang="bg-BG" sz="2200">
                <a:latin typeface="Arial Narrow" panose="020B0606020202030204" pitchFamily="34" charset="0"/>
                <a:cs typeface="Arial" panose="020B0604020202020204" pitchFamily="34" charset="0"/>
              </a:rPr>
              <a:t>Основно </a:t>
            </a:r>
            <a:br>
              <a:rPr lang="bg-BG" altLang="bg-BG" sz="220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bg-BG" altLang="bg-BG" sz="2200">
                <a:latin typeface="Arial Narrow" panose="020B0606020202030204" pitchFamily="34" charset="0"/>
                <a:cs typeface="Arial" panose="020B0604020202020204" pitchFamily="34" charset="0"/>
              </a:rPr>
              <a:t>представяне на възможностите за бизнес, които Форевър предлага</a:t>
            </a:r>
          </a:p>
          <a:p>
            <a:pPr defTabSz="914400" eaLnBrk="1" hangingPunct="1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bg-BG" altLang="bg-BG" sz="2200">
                <a:latin typeface="Arial Narrow" panose="020B0606020202030204" pitchFamily="34" charset="0"/>
                <a:cs typeface="Arial" panose="020B0604020202020204" pitchFamily="34" charset="0"/>
              </a:rPr>
              <a:t>Вижте многобройните предимства да притежаваш печеливш собствен бизнес в партньорство с ФЛП</a:t>
            </a: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282825"/>
            <a:ext cx="27432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3500438"/>
            <a:ext cx="27432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4745038"/>
            <a:ext cx="27432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5" descr="Circle4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0" y="2230438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Title 1"/>
          <p:cNvSpPr txBox="1">
            <a:spLocks/>
          </p:cNvSpPr>
          <p:nvPr/>
        </p:nvSpPr>
        <p:spPr bwMode="auto">
          <a:xfrm>
            <a:off x="442913" y="785813"/>
            <a:ext cx="8802687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ts val="4800"/>
              </a:spcAft>
              <a:defRPr/>
            </a:pPr>
            <a:r>
              <a:rPr lang="bg-BG" altLang="bg-BG" sz="3200" cap="small" dirty="0" smtClean="0">
                <a:solidFill>
                  <a:schemeClr val="bg1"/>
                </a:solidFill>
                <a:ea typeface="+mj-ea"/>
                <a:cs typeface="Arial" panose="020B0604020202020204" pitchFamily="34" charset="0"/>
              </a:rPr>
              <a:t>Онлайн обучения</a:t>
            </a:r>
            <a:r>
              <a:rPr lang="en-GB" altLang="bg-BG" sz="3200" cap="small" dirty="0" smtClean="0">
                <a:solidFill>
                  <a:schemeClr val="bg1"/>
                </a:solidFill>
                <a:ea typeface="+mj-ea"/>
                <a:cs typeface="Arial" panose="020B0604020202020204" pitchFamily="34" charset="0"/>
              </a:rPr>
              <a:t/>
            </a:r>
            <a:br>
              <a:rPr lang="en-GB" altLang="bg-BG" sz="3200" cap="small" dirty="0" smtClean="0">
                <a:solidFill>
                  <a:schemeClr val="bg1"/>
                </a:solidFill>
                <a:ea typeface="+mj-ea"/>
                <a:cs typeface="Arial" panose="020B0604020202020204" pitchFamily="34" charset="0"/>
              </a:rPr>
            </a:br>
            <a:r>
              <a:rPr lang="bg-BG" altLang="bg-BG" sz="2500" cap="small" dirty="0" smtClean="0">
                <a:solidFill>
                  <a:srgbClr val="B3A2C7"/>
                </a:solidFill>
                <a:cs typeface="Arial" panose="020B0604020202020204" pitchFamily="34" charset="0"/>
              </a:rPr>
              <a:t>Маркетингов </a:t>
            </a:r>
            <a:r>
              <a:rPr lang="bg-BG" altLang="bg-BG" sz="2500" cap="small" dirty="0" smtClean="0">
                <a:solidFill>
                  <a:srgbClr val="B3A2C7"/>
                </a:solidFill>
                <a:cs typeface="Arial" panose="020B0604020202020204" pitchFamily="34" charset="0"/>
              </a:rPr>
              <a:t>план</a:t>
            </a:r>
            <a:endParaRPr lang="en-US" altLang="bg-BG" sz="2500" cap="small" dirty="0" smtClean="0">
              <a:solidFill>
                <a:srgbClr val="B3A2C7"/>
              </a:solidFill>
              <a:cs typeface="Arial" panose="020B0604020202020204" pitchFamily="34" charset="0"/>
            </a:endParaRPr>
          </a:p>
        </p:txBody>
      </p:sp>
      <p:sp>
        <p:nvSpPr>
          <p:cNvPr id="47108" name="Subtitle 2"/>
          <p:cNvSpPr txBox="1">
            <a:spLocks/>
          </p:cNvSpPr>
          <p:nvPr/>
        </p:nvSpPr>
        <p:spPr bwMode="auto">
          <a:xfrm>
            <a:off x="4945062" y="3429000"/>
            <a:ext cx="3875409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55600" indent="-355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20738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28725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6713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bg-BG" altLang="bg-BG" sz="2200" dirty="0">
                <a:latin typeface="Arial Narrow" panose="020B0606020202030204" pitchFamily="34" charset="0"/>
                <a:ea typeface="Roboto" panose="02000000000000000000" pitchFamily="2" charset="0"/>
                <a:cs typeface="Arial" panose="020B0604020202020204" pitchFamily="34" charset="0"/>
              </a:rPr>
              <a:t>„</a:t>
            </a:r>
            <a:r>
              <a:rPr lang="bg-BG" altLang="bg-BG" sz="2200" i="1" dirty="0">
                <a:latin typeface="Arial Narrow" panose="020B060602020203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Който не знае правилата, не може да играе играта</a:t>
            </a:r>
            <a:r>
              <a:rPr lang="bg-BG" altLang="bg-BG" sz="2200" dirty="0">
                <a:latin typeface="Arial Narrow" panose="020B060602020203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.“</a:t>
            </a:r>
          </a:p>
          <a:p>
            <a:pPr defTabSz="914400" eaLnBrk="1" hangingPunct="1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bg-BG" altLang="bg-BG" sz="2200" dirty="0">
                <a:latin typeface="Arial Narrow" panose="020B060602020203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Представяне на основните характеристики и източници на доходи в Маркетинговия план на Форевър</a:t>
            </a:r>
            <a:endParaRPr lang="bg-BG" altLang="bg-BG" sz="2200" dirty="0">
              <a:latin typeface="Arial Narrow" panose="020B060602020203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97200"/>
            <a:ext cx="4572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5" descr="Circle4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0" y="2230438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Title 1"/>
          <p:cNvSpPr txBox="1">
            <a:spLocks/>
          </p:cNvSpPr>
          <p:nvPr/>
        </p:nvSpPr>
        <p:spPr bwMode="auto">
          <a:xfrm>
            <a:off x="442913" y="785813"/>
            <a:ext cx="8802687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193" eaLnBrk="1" hangingPunct="1">
              <a:spcAft>
                <a:spcPts val="4800"/>
              </a:spcAft>
              <a:defRPr/>
            </a:pPr>
            <a:r>
              <a:rPr lang="bg-BG" altLang="bg-BG" sz="2800" cap="small" dirty="0">
                <a:solidFill>
                  <a:schemeClr val="bg1"/>
                </a:solidFill>
                <a:ea typeface="Roboto" panose="02000000000000000000" pitchFamily="2" charset="0"/>
                <a:cs typeface="Arial" panose="020B0604020202020204" pitchFamily="34" charset="0"/>
              </a:rPr>
              <a:t>Онлайн обучения</a:t>
            </a:r>
            <a:r>
              <a:rPr lang="en-GB" altLang="bg-BG" sz="2800" cap="small" dirty="0">
                <a:solidFill>
                  <a:schemeClr val="bg1"/>
                </a:solidFill>
                <a:ea typeface="Roboto" panose="02000000000000000000" pitchFamily="2" charset="0"/>
                <a:cs typeface="Arial" panose="020B0604020202020204" pitchFamily="34" charset="0"/>
              </a:rPr>
              <a:t/>
            </a:r>
            <a:br>
              <a:rPr lang="en-GB" altLang="bg-BG" sz="2800" cap="small" dirty="0">
                <a:solidFill>
                  <a:schemeClr val="bg1"/>
                </a:solidFill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bg-BG" altLang="bg-BG" sz="2400" cap="small" dirty="0" smtClean="0">
                <a:solidFill>
                  <a:srgbClr val="B3A2C7"/>
                </a:solidFill>
                <a:ea typeface="Roboto" panose="02000000000000000000" pitchFamily="2" charset="0"/>
                <a:cs typeface="Arial" panose="020B0604020202020204" pitchFamily="34" charset="0"/>
              </a:rPr>
              <a:t>Стартово обучение</a:t>
            </a:r>
            <a:endParaRPr lang="en-US" altLang="bg-BG" sz="2400" cap="small" dirty="0">
              <a:solidFill>
                <a:srgbClr val="B3A2C7"/>
              </a:solidFill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66564" name="Subtitle 2"/>
          <p:cNvSpPr txBox="1">
            <a:spLocks/>
          </p:cNvSpPr>
          <p:nvPr/>
        </p:nvSpPr>
        <p:spPr bwMode="auto">
          <a:xfrm>
            <a:off x="5364088" y="3933825"/>
            <a:ext cx="295282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55600" indent="-355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20738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28725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6713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bg-BG" altLang="bg-BG" sz="2000">
                <a:latin typeface="Arial Narrow" panose="020B060602020203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Най-важните умения за успешен старт на бизнеса с Форевър</a:t>
            </a:r>
            <a:endParaRPr lang="en-GB" altLang="bg-BG" sz="2000">
              <a:latin typeface="Arial Narrow" panose="020B060602020203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6656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68638"/>
            <a:ext cx="4859338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854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5" descr="Circle4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0" y="2230438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Title 1"/>
          <p:cNvSpPr txBox="1">
            <a:spLocks/>
          </p:cNvSpPr>
          <p:nvPr/>
        </p:nvSpPr>
        <p:spPr bwMode="auto">
          <a:xfrm>
            <a:off x="442913" y="785813"/>
            <a:ext cx="8802687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193" eaLnBrk="1" hangingPunct="1">
              <a:spcAft>
                <a:spcPts val="4800"/>
              </a:spcAft>
              <a:defRPr/>
            </a:pPr>
            <a:r>
              <a:rPr lang="bg-BG" altLang="bg-BG" sz="2800" cap="small" dirty="0">
                <a:solidFill>
                  <a:schemeClr val="bg1"/>
                </a:solidFill>
                <a:ea typeface="Roboto" panose="02000000000000000000" pitchFamily="2" charset="0"/>
                <a:cs typeface="Arial" panose="020B0604020202020204" pitchFamily="34" charset="0"/>
              </a:rPr>
              <a:t>Онлайн обучения</a:t>
            </a:r>
            <a:r>
              <a:rPr lang="en-GB" altLang="bg-BG" sz="2800" cap="small" dirty="0">
                <a:solidFill>
                  <a:schemeClr val="bg1"/>
                </a:solidFill>
                <a:ea typeface="Roboto" panose="02000000000000000000" pitchFamily="2" charset="0"/>
                <a:cs typeface="Arial" panose="020B0604020202020204" pitchFamily="34" charset="0"/>
              </a:rPr>
              <a:t/>
            </a:r>
            <a:br>
              <a:rPr lang="en-GB" altLang="bg-BG" sz="2800" cap="small" dirty="0">
                <a:solidFill>
                  <a:schemeClr val="bg1"/>
                </a:solidFill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bg-BG" altLang="bg-BG" sz="2400" cap="small" dirty="0" smtClean="0">
                <a:solidFill>
                  <a:srgbClr val="B3A2C7"/>
                </a:solidFill>
                <a:ea typeface="Roboto" panose="02000000000000000000" pitchFamily="2" charset="0"/>
                <a:cs typeface="Arial" panose="020B0604020202020204" pitchFamily="34" charset="0"/>
              </a:rPr>
              <a:t>10 от най-популярните продукти</a:t>
            </a:r>
            <a:endParaRPr lang="en-US" altLang="bg-BG" sz="2400" cap="small" dirty="0">
              <a:solidFill>
                <a:srgbClr val="B3A2C7"/>
              </a:solidFill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67588" name="Subtitle 2"/>
          <p:cNvSpPr txBox="1">
            <a:spLocks/>
          </p:cNvSpPr>
          <p:nvPr/>
        </p:nvSpPr>
        <p:spPr bwMode="auto">
          <a:xfrm>
            <a:off x="5292725" y="3660775"/>
            <a:ext cx="2879675" cy="236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55600" indent="-355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20738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28725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6713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bg-BG" altLang="bg-BG" sz="2000" dirty="0">
                <a:latin typeface="Arial Narrow" panose="020B060602020203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Запознаване </a:t>
            </a:r>
            <a:br>
              <a:rPr lang="bg-BG" altLang="bg-BG" sz="2000" dirty="0">
                <a:latin typeface="Arial Narrow" panose="020B0606020202030204" pitchFamily="34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bg-BG" altLang="bg-BG" sz="2000" dirty="0">
                <a:latin typeface="Arial Narrow" panose="020B060602020203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с най-продаваните </a:t>
            </a:r>
            <a:br>
              <a:rPr lang="bg-BG" altLang="bg-BG" sz="2000" dirty="0">
                <a:latin typeface="Arial Narrow" panose="020B0606020202030204" pitchFamily="34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bg-BG" altLang="bg-BG" sz="2000" dirty="0">
                <a:latin typeface="Arial Narrow" panose="020B060602020203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продукти на Форевър</a:t>
            </a:r>
          </a:p>
          <a:p>
            <a:pPr defTabSz="914400" eaLnBrk="1" hangingPunct="1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bg-BG" altLang="bg-BG" sz="2000" dirty="0">
                <a:latin typeface="Arial Narrow" panose="020B060602020203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Превърнете се в </a:t>
            </a:r>
            <a:r>
              <a:rPr lang="bg-BG" altLang="bg-BG" sz="2000" dirty="0" smtClean="0">
                <a:latin typeface="Arial Narrow" panose="020B0606020202030204" pitchFamily="34" charset="0"/>
                <a:ea typeface="Roboto" panose="02000000000000000000" pitchFamily="2" charset="0"/>
                <a:cs typeface="Arial" panose="020B0604020202020204" pitchFamily="34" charset="0"/>
              </a:rPr>
              <a:t/>
            </a:r>
            <a:br>
              <a:rPr lang="bg-BG" altLang="bg-BG" sz="2000" dirty="0" smtClean="0">
                <a:latin typeface="Arial Narrow" panose="020B0606020202030204" pitchFamily="34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bg-BG" altLang="bg-BG" sz="2000" dirty="0" smtClean="0">
                <a:latin typeface="Arial Narrow" panose="020B060602020203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най-добрия </a:t>
            </a:r>
            <a:r>
              <a:rPr lang="bg-BG" altLang="bg-BG" sz="2000" dirty="0">
                <a:latin typeface="Arial Narrow" panose="020B060602020203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си клиент и спечелете много други</a:t>
            </a:r>
            <a:endParaRPr lang="en-GB" altLang="bg-BG" sz="2000" dirty="0">
              <a:latin typeface="Arial Narrow" panose="020B060602020203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6758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05150"/>
            <a:ext cx="514826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2952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5" descr="Circle4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0" y="2230438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Title 1"/>
          <p:cNvSpPr txBox="1">
            <a:spLocks/>
          </p:cNvSpPr>
          <p:nvPr/>
        </p:nvSpPr>
        <p:spPr bwMode="auto">
          <a:xfrm>
            <a:off x="442913" y="785813"/>
            <a:ext cx="8802687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193" eaLnBrk="1" hangingPunct="1">
              <a:spcAft>
                <a:spcPts val="4800"/>
              </a:spcAft>
              <a:defRPr/>
            </a:pPr>
            <a:r>
              <a:rPr lang="bg-BG" altLang="bg-BG" sz="2800" cap="small" dirty="0">
                <a:solidFill>
                  <a:schemeClr val="bg1"/>
                </a:solidFill>
                <a:ea typeface="Roboto" panose="02000000000000000000" pitchFamily="2" charset="0"/>
                <a:cs typeface="Arial" panose="020B0604020202020204" pitchFamily="34" charset="0"/>
              </a:rPr>
              <a:t>Онлайн обучения</a:t>
            </a:r>
            <a:r>
              <a:rPr lang="en-GB" altLang="bg-BG" sz="2800" cap="small" dirty="0">
                <a:solidFill>
                  <a:schemeClr val="bg1"/>
                </a:solidFill>
                <a:ea typeface="Roboto" panose="02000000000000000000" pitchFamily="2" charset="0"/>
                <a:cs typeface="Arial" panose="020B0604020202020204" pitchFamily="34" charset="0"/>
              </a:rPr>
              <a:t/>
            </a:r>
            <a:br>
              <a:rPr lang="en-GB" altLang="bg-BG" sz="2800" cap="small" dirty="0">
                <a:solidFill>
                  <a:schemeClr val="bg1"/>
                </a:solidFill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bg-BG" altLang="bg-BG" sz="2400" cap="small" dirty="0" smtClean="0">
                <a:solidFill>
                  <a:srgbClr val="B3A2C7"/>
                </a:solidFill>
                <a:ea typeface="Roboto" panose="02000000000000000000" pitchFamily="2" charset="0"/>
                <a:cs typeface="Arial" panose="020B0604020202020204" pitchFamily="34" charset="0"/>
              </a:rPr>
              <a:t>Изгради бизнес на </a:t>
            </a:r>
            <a:r>
              <a:rPr lang="bg-BG" altLang="bg-BG" sz="2400" cap="small" dirty="0">
                <a:solidFill>
                  <a:srgbClr val="B3A2C7"/>
                </a:solidFill>
                <a:ea typeface="Roboto" panose="02000000000000000000" pitchFamily="2" charset="0"/>
                <a:cs typeface="Arial" panose="020B0604020202020204" pitchFamily="34" charset="0"/>
              </a:rPr>
              <a:t>ниво Мениджър</a:t>
            </a:r>
            <a:endParaRPr lang="en-US" altLang="bg-BG" sz="2400" cap="small" dirty="0">
              <a:solidFill>
                <a:srgbClr val="B3A2C7"/>
              </a:solidFill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68612" name="Subtitle 2"/>
          <p:cNvSpPr txBox="1">
            <a:spLocks/>
          </p:cNvSpPr>
          <p:nvPr/>
        </p:nvSpPr>
        <p:spPr bwMode="auto">
          <a:xfrm>
            <a:off x="5436096" y="3451227"/>
            <a:ext cx="3457079" cy="2066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55600" indent="-355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20738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28725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6713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bg-BG" altLang="bg-BG" sz="2000" dirty="0">
                <a:latin typeface="Arial Narrow" panose="020B060602020203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За устремените </a:t>
            </a:r>
            <a:br>
              <a:rPr lang="bg-BG" altLang="bg-BG" sz="2000" dirty="0">
                <a:latin typeface="Arial Narrow" panose="020B0606020202030204" pitchFamily="34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bg-BG" altLang="bg-BG" sz="2000" dirty="0">
                <a:latin typeface="Arial Narrow" panose="020B060602020203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към върховете на маркетинговия план на </a:t>
            </a:r>
            <a:r>
              <a:rPr lang="bg-BG" altLang="bg-BG" sz="2000" dirty="0" err="1">
                <a:latin typeface="Arial Narrow" panose="020B060602020203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ФЛП</a:t>
            </a:r>
            <a:endParaRPr lang="bg-BG" altLang="bg-BG" sz="2000" dirty="0">
              <a:latin typeface="Arial Narrow" panose="020B060602020203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defTabSz="914400" eaLnBrk="1" hangingPunct="1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altLang="bg-BG" sz="2000" dirty="0">
                <a:latin typeface="Arial Narrow" panose="020B060602020203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Съвети как стъпка по стъпка да се издигнете до ниво Мениджър</a:t>
            </a:r>
            <a:endParaRPr lang="en-GB" altLang="bg-BG" sz="2000" dirty="0">
              <a:latin typeface="Arial Narrow" panose="020B060602020203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6861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08275"/>
            <a:ext cx="4783138" cy="269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7050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685800"/>
            <a:ext cx="6686550" cy="13716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bg-BG" altLang="bg-BG" sz="3200" cap="small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Форевър</a:t>
            </a:r>
            <a:r>
              <a:rPr lang="en-GB" altLang="bg-BG" sz="3200" cap="small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bg-BG" altLang="bg-BG" sz="3200" cap="small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компанията</a:t>
            </a:r>
            <a:endParaRPr lang="en-US" altLang="bg-BG" sz="3200" cap="small" dirty="0" smtClean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7411" name="Content Placeholder 2"/>
          <p:cNvSpPr txBox="1">
            <a:spLocks/>
          </p:cNvSpPr>
          <p:nvPr/>
        </p:nvSpPr>
        <p:spPr bwMode="auto">
          <a:xfrm>
            <a:off x="457200" y="2133600"/>
            <a:ext cx="7786688" cy="445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buClr>
                <a:srgbClr val="461F4C"/>
              </a:buClr>
            </a:pPr>
            <a:r>
              <a:rPr lang="bg-BG" altLang="bg-BG" sz="2300" b="1">
                <a:solidFill>
                  <a:srgbClr val="461F4C"/>
                </a:solidFill>
                <a:latin typeface="Arial Narrow" panose="020B0606020202030204" pitchFamily="34" charset="0"/>
              </a:rPr>
              <a:t>В световен мащаб</a:t>
            </a:r>
            <a:endParaRPr lang="en-GB" altLang="bg-BG" sz="2300" b="1">
              <a:solidFill>
                <a:srgbClr val="461F4C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defTabSz="914400" eaLnBrk="1" hangingPunct="1">
              <a:buClr>
                <a:srgbClr val="461F4C"/>
              </a:buClr>
              <a:buFont typeface="Arial" panose="020B0604020202020204" pitchFamily="34" charset="0"/>
              <a:buChar char="•"/>
            </a:pPr>
            <a:r>
              <a:rPr lang="bg-BG" altLang="bg-BG" sz="2300">
                <a:latin typeface="Arial Narrow" panose="020B0606020202030204" pitchFamily="34" charset="0"/>
              </a:rPr>
              <a:t>Основана през 1978 г. в САЩ</a:t>
            </a:r>
            <a:endParaRPr lang="en-GB" altLang="bg-BG" sz="2300">
              <a:latin typeface="Arial Narrow" panose="020B0606020202030204" pitchFamily="34" charset="0"/>
            </a:endParaRPr>
          </a:p>
          <a:p>
            <a:pPr defTabSz="914400" eaLnBrk="1" hangingPunct="1">
              <a:buClr>
                <a:srgbClr val="461F4C"/>
              </a:buClr>
              <a:buFont typeface="Arial" panose="020B0604020202020204" pitchFamily="34" charset="0"/>
              <a:buChar char="•"/>
            </a:pPr>
            <a:r>
              <a:rPr lang="bg-BG" altLang="bg-BG" sz="2300">
                <a:latin typeface="Arial Narrow" panose="020B0606020202030204" pitchFamily="34" charset="0"/>
              </a:rPr>
              <a:t>Опитен и дългогодишен управленски екип</a:t>
            </a:r>
            <a:endParaRPr lang="en-GB" altLang="bg-BG" sz="2300">
              <a:latin typeface="Arial Narrow" panose="020B0606020202030204" pitchFamily="34" charset="0"/>
            </a:endParaRPr>
          </a:p>
          <a:p>
            <a:pPr defTabSz="914400" eaLnBrk="1" hangingPunct="1">
              <a:buClr>
                <a:srgbClr val="461F4C"/>
              </a:buClr>
              <a:buFont typeface="Arial" panose="020B0604020202020204" pitchFamily="34" charset="0"/>
              <a:buChar char="•"/>
            </a:pPr>
            <a:r>
              <a:rPr lang="bg-BG" altLang="bg-BG" sz="2300">
                <a:latin typeface="Arial Narrow" panose="020B0606020202030204" pitchFamily="34" charset="0"/>
              </a:rPr>
              <a:t>Продажби в над 155 страни, оборот </a:t>
            </a:r>
            <a:br>
              <a:rPr lang="bg-BG" altLang="bg-BG" sz="2300">
                <a:latin typeface="Arial Narrow" panose="020B0606020202030204" pitchFamily="34" charset="0"/>
              </a:rPr>
            </a:br>
            <a:r>
              <a:rPr lang="bg-BG" altLang="bg-BG" sz="2300">
                <a:latin typeface="Arial Narrow" panose="020B0606020202030204" pitchFamily="34" charset="0"/>
              </a:rPr>
              <a:t>от </a:t>
            </a:r>
            <a:r>
              <a:rPr lang="en-US" altLang="bg-BG" sz="2300">
                <a:latin typeface="Arial Narrow" panose="020B0606020202030204" pitchFamily="34" charset="0"/>
              </a:rPr>
              <a:t>$</a:t>
            </a:r>
            <a:r>
              <a:rPr lang="bg-BG" altLang="bg-BG" sz="2300">
                <a:latin typeface="Arial Narrow" panose="020B0606020202030204" pitchFamily="34" charset="0"/>
              </a:rPr>
              <a:t>2,5 млрд. годишно</a:t>
            </a:r>
            <a:endParaRPr lang="en-GB" altLang="bg-BG" sz="2300">
              <a:latin typeface="Arial Narrow" panose="020B0606020202030204" pitchFamily="34" charset="0"/>
            </a:endParaRPr>
          </a:p>
          <a:p>
            <a:pPr defTabSz="914400" eaLnBrk="1" hangingPunct="1">
              <a:buClr>
                <a:srgbClr val="461F4C"/>
              </a:buClr>
              <a:buFont typeface="Arial" panose="020B0604020202020204" pitchFamily="34" charset="0"/>
              <a:buChar char="•"/>
            </a:pPr>
            <a:r>
              <a:rPr lang="bg-BG" altLang="bg-BG" sz="2300">
                <a:latin typeface="Arial Narrow" panose="020B0606020202030204" pitchFamily="34" charset="0"/>
              </a:rPr>
              <a:t>Утвърдена компания с ясна визия</a:t>
            </a:r>
            <a:endParaRPr lang="en-GB" altLang="bg-BG" sz="2300">
              <a:latin typeface="Arial Narrow" panose="020B0606020202030204" pitchFamily="34" charset="0"/>
            </a:endParaRPr>
          </a:p>
          <a:p>
            <a:pPr defTabSz="914400" eaLnBrk="1" hangingPunct="1">
              <a:spcAft>
                <a:spcPts val="900"/>
              </a:spcAft>
              <a:buClr>
                <a:srgbClr val="461F4C"/>
              </a:buClr>
              <a:buFont typeface="Arial" panose="020B0604020202020204" pitchFamily="34" charset="0"/>
              <a:buChar char="•"/>
            </a:pPr>
            <a:r>
              <a:rPr lang="bg-BG" altLang="bg-BG" sz="2300">
                <a:latin typeface="Arial Narrow" panose="020B0606020202030204" pitchFamily="34" charset="0"/>
              </a:rPr>
              <a:t>Активи за над </a:t>
            </a:r>
            <a:r>
              <a:rPr lang="en-GB" altLang="bg-BG" sz="2300">
                <a:latin typeface="Arial Narrow" panose="020B0606020202030204" pitchFamily="34" charset="0"/>
              </a:rPr>
              <a:t>$1</a:t>
            </a:r>
            <a:r>
              <a:rPr lang="bg-BG" altLang="bg-BG" sz="2300">
                <a:latin typeface="Arial Narrow" panose="020B0606020202030204" pitchFamily="34" charset="0"/>
              </a:rPr>
              <a:t>,</a:t>
            </a:r>
            <a:r>
              <a:rPr lang="en-GB" altLang="bg-BG" sz="2300">
                <a:latin typeface="Arial Narrow" panose="020B0606020202030204" pitchFamily="34" charset="0"/>
              </a:rPr>
              <a:t>5 </a:t>
            </a:r>
            <a:r>
              <a:rPr lang="bg-BG" altLang="bg-BG" sz="2300">
                <a:latin typeface="Arial Narrow" panose="020B0606020202030204" pitchFamily="34" charset="0"/>
              </a:rPr>
              <a:t>млрд.</a:t>
            </a:r>
            <a:r>
              <a:rPr lang="en-GB" altLang="bg-BG" sz="2300">
                <a:latin typeface="Arial Narrow" panose="020B0606020202030204" pitchFamily="34" charset="0"/>
              </a:rPr>
              <a:t>, </a:t>
            </a:r>
            <a:r>
              <a:rPr lang="bg-BG" altLang="bg-BG" sz="2300">
                <a:latin typeface="Arial Narrow" panose="020B0606020202030204" pitchFamily="34" charset="0"/>
              </a:rPr>
              <a:t/>
            </a:r>
            <a:br>
              <a:rPr lang="bg-BG" altLang="bg-BG" sz="2300">
                <a:latin typeface="Arial Narrow" panose="020B0606020202030204" pitchFamily="34" charset="0"/>
              </a:rPr>
            </a:br>
            <a:r>
              <a:rPr lang="bg-BG" altLang="bg-BG" sz="2300">
                <a:latin typeface="Arial Narrow" panose="020B0606020202030204" pitchFamily="34" charset="0"/>
              </a:rPr>
              <a:t>богата и без задължения</a:t>
            </a:r>
            <a:endParaRPr lang="en-GB" altLang="bg-BG" sz="2300">
              <a:latin typeface="Arial Narrow" panose="020B0606020202030204" pitchFamily="34" charset="0"/>
            </a:endParaRPr>
          </a:p>
          <a:p>
            <a:pPr defTabSz="914400" eaLnBrk="1" hangingPunct="1">
              <a:buClr>
                <a:srgbClr val="461F4C"/>
              </a:buClr>
            </a:pPr>
            <a:r>
              <a:rPr lang="bg-BG" altLang="bg-BG" sz="2300" b="1">
                <a:solidFill>
                  <a:srgbClr val="461F4C"/>
                </a:solidFill>
                <a:latin typeface="Arial Narrow" panose="020B0606020202030204" pitchFamily="34" charset="0"/>
              </a:rPr>
              <a:t>България</a:t>
            </a:r>
            <a:endParaRPr lang="en-GB" altLang="bg-BG" sz="2300" b="1">
              <a:solidFill>
                <a:srgbClr val="461F4C"/>
              </a:solidFill>
              <a:latin typeface="Arial Narrow" panose="020B0606020202030204" pitchFamily="34" charset="0"/>
            </a:endParaRPr>
          </a:p>
          <a:p>
            <a:pPr defTabSz="914400" eaLnBrk="1" hangingPunct="1">
              <a:buClr>
                <a:srgbClr val="461F4C"/>
              </a:buClr>
              <a:buFont typeface="Arial" panose="020B0604020202020204" pitchFamily="34" charset="0"/>
              <a:buChar char="•"/>
            </a:pPr>
            <a:r>
              <a:rPr lang="bg-BG" altLang="bg-BG" sz="2300">
                <a:latin typeface="Arial Narrow" panose="020B0606020202030204" pitchFamily="34" charset="0"/>
              </a:rPr>
              <a:t>Офис от октомври 2001 г.</a:t>
            </a:r>
            <a:endParaRPr lang="en-GB" altLang="bg-BG" sz="2300">
              <a:latin typeface="Arial Narrow" panose="020B0606020202030204" pitchFamily="34" charset="0"/>
            </a:endParaRPr>
          </a:p>
          <a:p>
            <a:pPr defTabSz="914400" eaLnBrk="1" hangingPunct="1">
              <a:buClr>
                <a:srgbClr val="461F4C"/>
              </a:buClr>
              <a:buFont typeface="Arial" panose="020B0604020202020204" pitchFamily="34" charset="0"/>
              <a:buChar char="•"/>
            </a:pPr>
            <a:r>
              <a:rPr lang="bg-BG" altLang="bg-BG" sz="2300">
                <a:latin typeface="Arial Narrow" panose="020B0606020202030204" pitchFamily="34" charset="0"/>
              </a:rPr>
              <a:t>Нарастващ дял в пазара на продукти за здраве и красота</a:t>
            </a:r>
            <a:endParaRPr lang="en-GB" altLang="bg-BG" sz="2300">
              <a:latin typeface="Arial Narrow" panose="020B0606020202030204" pitchFamily="34" charset="0"/>
            </a:endParaRPr>
          </a:p>
          <a:p>
            <a:pPr defTabSz="914400" eaLnBrk="1" hangingPunct="1">
              <a:buClr>
                <a:srgbClr val="461F4C"/>
              </a:buClr>
              <a:buFont typeface="Arial" panose="020B0604020202020204" pitchFamily="34" charset="0"/>
              <a:buChar char="•"/>
            </a:pPr>
            <a:r>
              <a:rPr lang="bg-BG" altLang="bg-BG" sz="2300">
                <a:latin typeface="Arial Narrow" panose="020B0606020202030204" pitchFamily="34" charset="0"/>
              </a:rPr>
              <a:t>Член на БАДП</a:t>
            </a:r>
            <a:endParaRPr lang="en-GB" altLang="bg-BG" sz="2300">
              <a:latin typeface="Arial Narrow" panose="020B0606020202030204" pitchFamily="34" charset="0"/>
            </a:endParaRPr>
          </a:p>
        </p:txBody>
      </p:sp>
      <p:pic>
        <p:nvPicPr>
          <p:cNvPr id="1741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68"/>
          <a:stretch>
            <a:fillRect/>
          </a:stretch>
        </p:blipFill>
        <p:spPr bwMode="auto">
          <a:xfrm>
            <a:off x="6108700" y="2263775"/>
            <a:ext cx="23876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5" descr="Circle4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0" y="2230438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Title 1"/>
          <p:cNvSpPr txBox="1">
            <a:spLocks/>
          </p:cNvSpPr>
          <p:nvPr/>
        </p:nvSpPr>
        <p:spPr bwMode="auto">
          <a:xfrm>
            <a:off x="442913" y="785813"/>
            <a:ext cx="8802687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193" eaLnBrk="1" hangingPunct="1">
              <a:spcAft>
                <a:spcPts val="4800"/>
              </a:spcAft>
              <a:defRPr/>
            </a:pPr>
            <a:r>
              <a:rPr lang="bg-BG" altLang="bg-BG" sz="2800" cap="small" dirty="0">
                <a:solidFill>
                  <a:schemeClr val="bg1"/>
                </a:solidFill>
                <a:ea typeface="Roboto" panose="02000000000000000000" pitchFamily="2" charset="0"/>
                <a:cs typeface="Arial" panose="020B0604020202020204" pitchFamily="34" charset="0"/>
              </a:rPr>
              <a:t>Онлайн обучения</a:t>
            </a:r>
            <a:r>
              <a:rPr lang="en-GB" altLang="bg-BG" sz="2800" cap="small" dirty="0">
                <a:solidFill>
                  <a:schemeClr val="bg1"/>
                </a:solidFill>
                <a:ea typeface="Roboto" panose="02000000000000000000" pitchFamily="2" charset="0"/>
                <a:cs typeface="Arial" panose="020B0604020202020204" pitchFamily="34" charset="0"/>
              </a:rPr>
              <a:t/>
            </a:r>
            <a:br>
              <a:rPr lang="en-GB" altLang="bg-BG" sz="2800" cap="small" dirty="0">
                <a:solidFill>
                  <a:schemeClr val="bg1"/>
                </a:solidFill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bg-BG" altLang="bg-BG" sz="2400" cap="small" dirty="0">
                <a:solidFill>
                  <a:srgbClr val="B3A2C7"/>
                </a:solidFill>
                <a:ea typeface="Roboto" panose="02000000000000000000" pitchFamily="2" charset="0"/>
                <a:cs typeface="Arial" panose="020B0604020202020204" pitchFamily="34" charset="0"/>
              </a:rPr>
              <a:t>Справяне с възражения</a:t>
            </a:r>
            <a:endParaRPr lang="en-US" altLang="bg-BG" sz="2400" cap="small" dirty="0">
              <a:solidFill>
                <a:srgbClr val="B3A2C7"/>
              </a:solidFill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69636" name="Subtitle 2"/>
          <p:cNvSpPr txBox="1">
            <a:spLocks/>
          </p:cNvSpPr>
          <p:nvPr/>
        </p:nvSpPr>
        <p:spPr bwMode="auto">
          <a:xfrm>
            <a:off x="5292726" y="3212678"/>
            <a:ext cx="3201988" cy="2662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55600" indent="-355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20738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28725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6713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bg-BG" altLang="bg-BG" sz="2000" dirty="0">
                <a:latin typeface="Arial Narrow" panose="020B060602020203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Готови </a:t>
            </a:r>
            <a:br>
              <a:rPr lang="bg-BG" altLang="bg-BG" sz="2000" dirty="0">
                <a:latin typeface="Arial Narrow" panose="020B0606020202030204" pitchFamily="34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bg-BG" altLang="bg-BG" sz="2000" dirty="0">
                <a:latin typeface="Arial Narrow" panose="020B060602020203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решения за справяне </a:t>
            </a:r>
            <a:br>
              <a:rPr lang="bg-BG" altLang="bg-BG" sz="2000" dirty="0">
                <a:latin typeface="Arial Narrow" panose="020B0606020202030204" pitchFamily="34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bg-BG" altLang="bg-BG" sz="2000" dirty="0">
                <a:latin typeface="Arial Narrow" panose="020B060602020203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с най-често възникващите възражения при разговори </a:t>
            </a:r>
            <a:br>
              <a:rPr lang="bg-BG" altLang="bg-BG" sz="2000" dirty="0">
                <a:latin typeface="Arial Narrow" panose="020B0606020202030204" pitchFamily="34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bg-BG" altLang="bg-BG" sz="2000" dirty="0">
                <a:latin typeface="Arial Narrow" panose="020B060602020203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с нови кандидати</a:t>
            </a:r>
            <a:endParaRPr lang="ru-RU" altLang="bg-BG" sz="2000" dirty="0">
              <a:latin typeface="Arial Narrow" panose="020B060602020203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defTabSz="914400" eaLnBrk="1" hangingPunct="1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altLang="bg-BG" sz="2000" dirty="0">
                <a:latin typeface="Arial Narrow" panose="020B060602020203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Отговаряйте уверено, логично и мотивиращо</a:t>
            </a:r>
            <a:br>
              <a:rPr lang="ru-RU" altLang="bg-BG" sz="2000" dirty="0">
                <a:latin typeface="Arial Narrow" panose="020B0606020202030204" pitchFamily="34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ru-RU" altLang="bg-BG" sz="2000" dirty="0">
                <a:latin typeface="Arial Narrow" panose="020B060602020203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на всеки въпрос </a:t>
            </a:r>
            <a:endParaRPr lang="en-GB" altLang="bg-BG" sz="2000" dirty="0">
              <a:latin typeface="Arial Narrow" panose="020B060602020203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hlinkClick r:id="rId3" tooltip="Справяне с възражения"/>
          </p:cNvPr>
          <p:cNvPicPr>
            <a:picLocks noChangeAspect="1"/>
          </p:cNvPicPr>
          <p:nvPr/>
        </p:nvPicPr>
        <p:blipFill rotWithShape="1">
          <a:blip r:embed="rId4"/>
          <a:srcRect t="3236" b="3311"/>
          <a:stretch/>
        </p:blipFill>
        <p:spPr>
          <a:xfrm>
            <a:off x="539750" y="2419350"/>
            <a:ext cx="4622800" cy="3455988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29608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Title 1"/>
          <p:cNvSpPr txBox="1">
            <a:spLocks/>
          </p:cNvSpPr>
          <p:nvPr/>
        </p:nvSpPr>
        <p:spPr bwMode="auto">
          <a:xfrm>
            <a:off x="442913" y="976313"/>
            <a:ext cx="6091237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193" eaLnBrk="1" hangingPunct="1">
              <a:defRPr/>
            </a:pPr>
            <a:r>
              <a:rPr lang="bg-BG" altLang="bg-BG" sz="2800" cap="small" dirty="0">
                <a:solidFill>
                  <a:schemeClr val="bg1"/>
                </a:solidFill>
                <a:ea typeface="Roboto" panose="02000000000000000000" pitchFamily="2" charset="0"/>
                <a:cs typeface="Arial" panose="020B0604020202020204" pitchFamily="34" charset="0"/>
              </a:rPr>
              <a:t>6 прости стъпки към успеха</a:t>
            </a:r>
          </a:p>
          <a:p>
            <a:pPr defTabSz="457193" eaLnBrk="1" hangingPunct="1">
              <a:defRPr/>
            </a:pPr>
            <a:r>
              <a:rPr lang="bg-BG" altLang="bg-BG" sz="2400" cap="small" dirty="0">
                <a:solidFill>
                  <a:srgbClr val="B3A2C7"/>
                </a:solidFill>
                <a:ea typeface="Roboto" panose="02000000000000000000" pitchFamily="2" charset="0"/>
                <a:cs typeface="Arial" panose="020B0604020202020204" pitchFamily="34" charset="0"/>
              </a:rPr>
              <a:t>Как да започна?</a:t>
            </a:r>
            <a:endParaRPr lang="en-US" altLang="bg-BG" sz="2400" cap="small" dirty="0">
              <a:solidFill>
                <a:srgbClr val="B3A2C7"/>
              </a:solidFill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70659" name="Subtitle 2"/>
          <p:cNvSpPr txBox="1">
            <a:spLocks/>
          </p:cNvSpPr>
          <p:nvPr/>
        </p:nvSpPr>
        <p:spPr bwMode="auto">
          <a:xfrm>
            <a:off x="442913" y="2316163"/>
            <a:ext cx="5994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ts val="0"/>
              </a:spcAft>
              <a:buFont typeface="Calibri" panose="020F0502020204030204" pitchFamily="34" charset="0"/>
              <a:buAutoNum type="arabicPeriod"/>
            </a:pPr>
            <a:r>
              <a:rPr lang="bg-BG" altLang="bg-BG" sz="2000" dirty="0">
                <a:latin typeface="Arial Narrow" panose="020B060602020203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Започнете да използвате продуктите от пакета</a:t>
            </a:r>
            <a:endParaRPr lang="en-GB" altLang="bg-BG" sz="2000" dirty="0">
              <a:latin typeface="Arial Narrow" panose="020B060602020203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0"/>
              </a:spcAft>
              <a:buFont typeface="Calibri" panose="020F0502020204030204" pitchFamily="34" charset="0"/>
              <a:buAutoNum type="arabicPeriod"/>
            </a:pPr>
            <a:r>
              <a:rPr lang="bg-BG" altLang="bg-BG" sz="2000" dirty="0">
                <a:latin typeface="Arial Narrow" panose="020B060602020203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Покажете </a:t>
            </a:r>
            <a:r>
              <a:rPr lang="bg-BG" altLang="bg-BG" sz="2000" dirty="0" smtClean="0">
                <a:latin typeface="Arial Narrow" panose="020B060602020203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ги и на </a:t>
            </a:r>
            <a:r>
              <a:rPr lang="bg-BG" altLang="bg-BG" sz="2000" dirty="0">
                <a:latin typeface="Arial Narrow" panose="020B060602020203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приятели и роднини, </a:t>
            </a:r>
            <a:r>
              <a:rPr lang="bg-BG" altLang="bg-BG" sz="2000" dirty="0" smtClean="0">
                <a:latin typeface="Arial Narrow" panose="020B0606020202030204" pitchFamily="34" charset="0"/>
                <a:ea typeface="Roboto" panose="02000000000000000000" pitchFamily="2" charset="0"/>
                <a:cs typeface="Arial" panose="020B0604020202020204" pitchFamily="34" charset="0"/>
              </a:rPr>
              <a:t/>
            </a:r>
            <a:br>
              <a:rPr lang="bg-BG" altLang="bg-BG" sz="2000" dirty="0" smtClean="0">
                <a:latin typeface="Arial Narrow" panose="020B0606020202030204" pitchFamily="34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bg-BG" altLang="bg-BG" sz="2000" dirty="0" smtClean="0">
                <a:latin typeface="Arial Narrow" panose="020B060602020203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за </a:t>
            </a:r>
            <a:r>
              <a:rPr lang="bg-BG" altLang="bg-BG" sz="2000" dirty="0">
                <a:latin typeface="Arial Narrow" panose="020B060602020203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да си осигурите клиенти</a:t>
            </a:r>
            <a:endParaRPr lang="en-GB" altLang="bg-BG" sz="2000" dirty="0">
              <a:latin typeface="Arial Narrow" panose="020B060602020203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0"/>
              </a:spcAft>
              <a:buFont typeface="Calibri" panose="020F0502020204030204" pitchFamily="34" charset="0"/>
              <a:buAutoNum type="arabicPeriod"/>
            </a:pPr>
            <a:r>
              <a:rPr lang="bg-BG" altLang="bg-BG" sz="2000" dirty="0">
                <a:latin typeface="Arial Narrow" panose="020B060602020203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Организирайте домашни партита и продуктови демонстрации с помощта на спонсора си</a:t>
            </a:r>
            <a:endParaRPr lang="en-GB" altLang="bg-BG" sz="2000" dirty="0">
              <a:latin typeface="Arial Narrow" panose="020B060602020203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0"/>
              </a:spcAft>
              <a:buFont typeface="Calibri" panose="020F0502020204030204" pitchFamily="34" charset="0"/>
              <a:buAutoNum type="arabicPeriod"/>
            </a:pPr>
            <a:r>
              <a:rPr lang="bg-BG" altLang="bg-BG" sz="2000" dirty="0">
                <a:latin typeface="Arial Narrow" panose="020B060602020203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Бъдете </a:t>
            </a:r>
            <a:r>
              <a:rPr lang="bg-BG" altLang="bg-BG" sz="2000" dirty="0" smtClean="0">
                <a:latin typeface="Arial Narrow" panose="020B060602020203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сигурни, </a:t>
            </a:r>
            <a:r>
              <a:rPr lang="bg-BG" altLang="bg-BG" sz="2000" dirty="0">
                <a:latin typeface="Arial Narrow" panose="020B060602020203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че имате достатъчно брошури за всичките си роднини и приятели по всяко време</a:t>
            </a:r>
            <a:endParaRPr lang="en-GB" altLang="bg-BG" sz="2000" dirty="0">
              <a:latin typeface="Arial Narrow" panose="020B060602020203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0"/>
              </a:spcAft>
              <a:buFont typeface="Calibri" panose="020F0502020204030204" pitchFamily="34" charset="0"/>
              <a:buAutoNum type="arabicPeriod"/>
            </a:pPr>
            <a:r>
              <a:rPr lang="bg-BG" altLang="bg-BG" sz="2000" dirty="0">
                <a:latin typeface="Arial Narrow" panose="020B060602020203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Започнете да изготвяте списък на хората, </a:t>
            </a:r>
            <a:br>
              <a:rPr lang="bg-BG" altLang="bg-BG" sz="2000" dirty="0">
                <a:latin typeface="Arial Narrow" panose="020B0606020202030204" pitchFamily="34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bg-BG" altLang="bg-BG" sz="2000" dirty="0">
                <a:latin typeface="Arial Narrow" panose="020B060602020203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които познавате (100+)</a:t>
            </a:r>
            <a:endParaRPr lang="en-GB" altLang="bg-BG" sz="2000" dirty="0">
              <a:latin typeface="Arial Narrow" panose="020B060602020203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0"/>
              </a:spcAft>
              <a:buFont typeface="Calibri" panose="020F0502020204030204" pitchFamily="34" charset="0"/>
              <a:buAutoNum type="arabicPeriod"/>
            </a:pPr>
            <a:r>
              <a:rPr lang="bg-BG" altLang="bg-BG" sz="2000" dirty="0">
                <a:latin typeface="Arial Narrow" panose="020B060602020203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Направете първата си покана – ДНЕС</a:t>
            </a:r>
            <a:r>
              <a:rPr lang="en-GB" altLang="bg-BG" sz="2000" dirty="0">
                <a:latin typeface="Arial Narrow" panose="020B0606020202030204" pitchFamily="34" charset="0"/>
                <a:ea typeface="Roboto" panose="02000000000000000000" pitchFamily="2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34" name="Vital5 Box.psd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5346700"/>
            <a:ext cx="2249488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Picture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364163"/>
            <a:ext cx="2244725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2" name="Picture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5599113"/>
            <a:ext cx="17907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3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188" y="2278063"/>
            <a:ext cx="3589337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21978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5"/>
          <p:cNvSpPr txBox="1">
            <a:spLocks noChangeArrowheads="1"/>
          </p:cNvSpPr>
          <p:nvPr/>
        </p:nvSpPr>
        <p:spPr bwMode="auto">
          <a:xfrm>
            <a:off x="7019925" y="476250"/>
            <a:ext cx="130175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bg-BG" altLang="bg-BG" sz="1400">
                <a:solidFill>
                  <a:srgbClr val="660066"/>
                </a:solidFill>
              </a:rPr>
              <a:t>БЪРЗ СТАРТ</a:t>
            </a:r>
            <a:endParaRPr lang="en-US" altLang="bg-BG" sz="1400">
              <a:solidFill>
                <a:srgbClr val="660066"/>
              </a:solidFill>
            </a:endParaRPr>
          </a:p>
        </p:txBody>
      </p:sp>
      <p:sp>
        <p:nvSpPr>
          <p:cNvPr id="45059" name="Title 1"/>
          <p:cNvSpPr txBox="1">
            <a:spLocks/>
          </p:cNvSpPr>
          <p:nvPr/>
        </p:nvSpPr>
        <p:spPr bwMode="auto">
          <a:xfrm>
            <a:off x="431800" y="1087438"/>
            <a:ext cx="5076825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bg-BG" altLang="bg-BG" sz="3200" cap="small" dirty="0" smtClean="0">
                <a:solidFill>
                  <a:schemeClr val="bg1"/>
                </a:solidFill>
                <a:ea typeface="+mj-ea"/>
                <a:cs typeface="Arial" panose="020B0604020202020204" pitchFamily="34" charset="0"/>
              </a:rPr>
              <a:t>Накрая</a:t>
            </a:r>
            <a:r>
              <a:rPr lang="en-GB" altLang="bg-BG" sz="3200" cap="small" dirty="0" smtClean="0">
                <a:solidFill>
                  <a:schemeClr val="bg1"/>
                </a:solidFill>
                <a:ea typeface="+mj-ea"/>
                <a:cs typeface="Arial" panose="020B0604020202020204" pitchFamily="34" charset="0"/>
              </a:rPr>
              <a:t>...</a:t>
            </a:r>
            <a:endParaRPr lang="en-US" altLang="bg-BG" sz="3200" cap="small" dirty="0" smtClean="0">
              <a:solidFill>
                <a:schemeClr val="bg1"/>
              </a:solidFill>
              <a:ea typeface="+mj-ea"/>
              <a:cs typeface="Arial" panose="020B0604020202020204" pitchFamily="34" charset="0"/>
            </a:endParaRPr>
          </a:p>
        </p:txBody>
      </p:sp>
      <p:sp>
        <p:nvSpPr>
          <p:cNvPr id="54276" name="Subtitle 2"/>
          <p:cNvSpPr txBox="1">
            <a:spLocks/>
          </p:cNvSpPr>
          <p:nvPr/>
        </p:nvSpPr>
        <p:spPr bwMode="auto">
          <a:xfrm>
            <a:off x="442913" y="2636838"/>
            <a:ext cx="5430837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65113" indent="-2651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bg-BG" altLang="bg-BG" sz="2500">
                <a:latin typeface="Arial Narrow" panose="020B0606020202030204" pitchFamily="34" charset="0"/>
                <a:cs typeface="Arial" panose="020B0604020202020204" pitchFamily="34" charset="0"/>
              </a:rPr>
              <a:t>Приемете го сериозно</a:t>
            </a:r>
            <a:endParaRPr lang="en-GB" altLang="bg-BG" sz="250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defTabSz="914400" eaLnBrk="1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bg-BG" altLang="bg-BG" sz="2500">
                <a:latin typeface="Arial Narrow" panose="020B0606020202030204" pitchFamily="34" charset="0"/>
                <a:cs typeface="Arial" panose="020B0604020202020204" pitchFamily="34" charset="0"/>
              </a:rPr>
              <a:t>Инвестирайте време в своя бизнес </a:t>
            </a:r>
            <a:endParaRPr lang="en-GB" altLang="bg-BG" sz="250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defTabSz="914400" eaLnBrk="1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bg-BG" altLang="bg-BG" sz="2500">
                <a:latin typeface="Arial Narrow" panose="020B0606020202030204" pitchFamily="34" charset="0"/>
                <a:cs typeface="Arial" panose="020B0604020202020204" pitchFamily="34" charset="0"/>
              </a:rPr>
              <a:t>Бъдете подготвени да разказвате на всички с какво се занимавате</a:t>
            </a:r>
            <a:endParaRPr lang="en-GB" altLang="bg-BG" sz="250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defTabSz="914400" eaLnBrk="1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bg-BG" altLang="bg-BG" sz="2500">
                <a:latin typeface="Arial Narrow" panose="020B0606020202030204" pitchFamily="34" charset="0"/>
                <a:cs typeface="Arial" panose="020B0604020202020204" pitchFamily="34" charset="0"/>
              </a:rPr>
              <a:t>Още днес запишете в календара си датата за следващото обучение</a:t>
            </a:r>
            <a:endParaRPr lang="en-GB" altLang="bg-BG" sz="250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5427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636838"/>
            <a:ext cx="3252788" cy="325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683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2438" y="800100"/>
            <a:ext cx="6686550" cy="13716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bg-BG" altLang="bg-BG" sz="3200" cap="small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Форевър</a:t>
            </a:r>
            <a:r>
              <a:rPr lang="en-GB" altLang="bg-BG" sz="3200" cap="small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– </a:t>
            </a:r>
            <a:r>
              <a:rPr lang="bg-BG" altLang="bg-BG" sz="3200" cap="small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най-добрият избор</a:t>
            </a:r>
            <a:endParaRPr lang="en-US" altLang="bg-BG" sz="3200" cap="small" dirty="0" smtClean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aphicFrame>
        <p:nvGraphicFramePr>
          <p:cNvPr id="57457" name="Group 113"/>
          <p:cNvGraphicFramePr>
            <a:graphicFrameLocks noGrp="1"/>
          </p:cNvGraphicFramePr>
          <p:nvPr/>
        </p:nvGraphicFramePr>
        <p:xfrm>
          <a:off x="563563" y="2311400"/>
          <a:ext cx="7920038" cy="3709987"/>
        </p:xfrm>
        <a:graphic>
          <a:graphicData uri="http://schemas.openxmlformats.org/drawingml/2006/table">
            <a:tbl>
              <a:tblPr/>
              <a:tblGrid>
                <a:gridCol w="3455906"/>
                <a:gridCol w="576017"/>
                <a:gridCol w="3888115"/>
              </a:tblGrid>
              <a:tr h="36575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altLang="bg-BG" sz="1800" b="1" i="0" u="none" strike="noStrike" cap="small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Arial Narrow" panose="020B0606020202030204" pitchFamily="34" charset="0"/>
                        </a:rPr>
                        <a:t>Форевър</a:t>
                      </a:r>
                      <a:endParaRPr kumimoji="0" lang="en-GB" altLang="bg-BG" sz="1800" b="1" i="0" u="none" strike="noStrike" cap="small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1433" marR="91433"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altLang="bg-BG" sz="1800" b="1" i="0" u="none" strike="noStrike" cap="small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Arial Narrow" panose="020B0606020202030204" pitchFamily="34" charset="0"/>
                        </a:rPr>
                        <a:t>или</a:t>
                      </a:r>
                      <a:endParaRPr kumimoji="0" lang="en-GB" altLang="bg-BG" sz="1800" b="1" i="0" u="none" strike="noStrike" cap="small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1433" marR="91433"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altLang="bg-BG" sz="1800" b="1" i="0" u="none" strike="noStrike" cap="small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Arial Narrow" panose="020B0606020202030204" pitchFamily="34" charset="0"/>
                        </a:rPr>
                        <a:t>Работа</a:t>
                      </a:r>
                      <a:endParaRPr kumimoji="0" lang="en-GB" altLang="bg-BG" sz="1800" b="1" i="0" u="none" strike="noStrike" cap="small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1433" marR="91433"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4763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altLang="bg-BG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Работите за собственото си благосъстояние</a:t>
                      </a:r>
                      <a:endParaRPr kumimoji="0" lang="en-GB" altLang="bg-BG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9993" marR="89993" marT="46796" marB="4679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altLang="bg-BG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или</a:t>
                      </a:r>
                      <a:endParaRPr kumimoji="0" lang="en-GB" altLang="bg-BG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9993" marR="89993" marT="46796" marB="4679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altLang="bg-BG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Помагате на другиго да забогатее</a:t>
                      </a:r>
                      <a:endParaRPr kumimoji="0" lang="en-GB" altLang="bg-BG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9993" marR="89993" marT="46796" marB="4679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</a:tr>
              <a:tr h="35080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altLang="bg-BG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Arial Narrow" panose="020B0606020202030204" pitchFamily="34" charset="0"/>
                        </a:rPr>
                        <a:t>Добро признание</a:t>
                      </a:r>
                      <a:endParaRPr kumimoji="0" lang="en-GB" altLang="bg-BG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9993" marR="89993" marT="46796" marB="4679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altLang="bg-BG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Arial Narrow" panose="020B0606020202030204" pitchFamily="34" charset="0"/>
                        </a:rPr>
                        <a:t>или</a:t>
                      </a:r>
                      <a:endParaRPr kumimoji="0" lang="en-GB" altLang="bg-BG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9993" marR="89993" marT="46796" marB="4679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altLang="bg-BG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Arial Narrow" panose="020B0606020202030204" pitchFamily="34" charset="0"/>
                        </a:rPr>
                        <a:t>Малко или никакво признание</a:t>
                      </a:r>
                      <a:endParaRPr kumimoji="0" lang="en-GB" altLang="bg-BG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9993" marR="89993" marT="46796" marB="4679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5080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altLang="bg-BG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Работите разумно</a:t>
                      </a:r>
                      <a:endParaRPr kumimoji="0" lang="en-GB" altLang="bg-BG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9993" marR="89993" marT="46796" marB="4679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altLang="bg-BG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или</a:t>
                      </a:r>
                      <a:endParaRPr kumimoji="0" lang="en-GB" altLang="bg-BG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9993" marR="89993" marT="46796" marB="4679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altLang="bg-BG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Работите свръхсили</a:t>
                      </a:r>
                      <a:endParaRPr kumimoji="0" lang="en-GB" altLang="bg-BG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9993" marR="89993" marT="46796" marB="4679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</a:tr>
              <a:tr h="35239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altLang="bg-BG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Arial Narrow" panose="020B0606020202030204" pitchFamily="34" charset="0"/>
                        </a:rPr>
                        <a:t>Доживотна възможност</a:t>
                      </a:r>
                      <a:endParaRPr kumimoji="0" lang="en-GB" altLang="bg-BG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9993" marR="89993" marT="46796" marB="4679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altLang="bg-BG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Arial Narrow" panose="020B0606020202030204" pitchFamily="34" charset="0"/>
                        </a:rPr>
                        <a:t>или</a:t>
                      </a:r>
                      <a:endParaRPr kumimoji="0" lang="en-GB" altLang="bg-BG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9993" marR="89993" marT="46796" marB="4679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altLang="bg-BG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Arial Narrow" panose="020B0606020202030204" pitchFamily="34" charset="0"/>
                        </a:rPr>
                        <a:t>Страх от съкращения</a:t>
                      </a:r>
                      <a:endParaRPr kumimoji="0" lang="en-GB" altLang="bg-BG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9993" marR="89993" marT="46796" marB="4679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5080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altLang="bg-BG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Високи доходи</a:t>
                      </a:r>
                      <a:endParaRPr kumimoji="0" lang="en-GB" altLang="bg-BG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9993" marR="89993" marT="46796" marB="4679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altLang="bg-BG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или</a:t>
                      </a:r>
                      <a:endParaRPr kumimoji="0" lang="en-GB" altLang="bg-BG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9993" marR="89993" marT="46796" marB="4679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altLang="bg-BG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Разменяте време за пари</a:t>
                      </a:r>
                      <a:endParaRPr kumimoji="0" lang="en-GB" altLang="bg-BG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9993" marR="89993" marT="46796" marB="4679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</a:tr>
              <a:tr h="37144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altLang="bg-BG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Arial Narrow" panose="020B0606020202030204" pitchFamily="34" charset="0"/>
                        </a:rPr>
                        <a:t>Управлявате времето си</a:t>
                      </a:r>
                      <a:endParaRPr kumimoji="0" lang="en-GB" altLang="bg-BG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9993" marR="89993" marT="46796" marB="4679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altLang="bg-BG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Arial Narrow" panose="020B0606020202030204" pitchFamily="34" charset="0"/>
                        </a:rPr>
                        <a:t>или</a:t>
                      </a:r>
                      <a:endParaRPr kumimoji="0" lang="en-GB" altLang="bg-BG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9993" marR="89993" marT="46796" marB="4679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altLang="bg-BG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Arial Narrow" panose="020B0606020202030204" pitchFamily="34" charset="0"/>
                        </a:rPr>
                        <a:t>Плаща ви се само за отработеното време</a:t>
                      </a:r>
                      <a:endParaRPr kumimoji="0" lang="en-GB" altLang="bg-BG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9993" marR="89993" marT="46796" marB="4679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5080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altLang="bg-BG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Зависи от вашето желание</a:t>
                      </a:r>
                      <a:endParaRPr kumimoji="0" lang="en-GB" altLang="bg-BG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9993" marR="89993" marT="46796" marB="4679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altLang="bg-BG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или</a:t>
                      </a:r>
                      <a:endParaRPr kumimoji="0" lang="en-GB" altLang="bg-BG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9993" marR="89993" marT="46796" marB="4679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altLang="bg-BG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Не зависи от вашето желание</a:t>
                      </a:r>
                      <a:endParaRPr kumimoji="0" lang="en-GB" altLang="bg-BG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9993" marR="89993" marT="46796" marB="4679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</a:tr>
              <a:tr h="52031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altLang="bg-BG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Arial Narrow" panose="020B0606020202030204" pitchFamily="34" charset="0"/>
                        </a:rPr>
                        <a:t>Пенсия, осигурена от инвестиция </a:t>
                      </a:r>
                      <a:br>
                        <a:rPr kumimoji="0" lang="bg-BG" altLang="bg-BG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kumimoji="0" lang="bg-BG" altLang="bg-BG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Arial Narrow" panose="020B0606020202030204" pitchFamily="34" charset="0"/>
                        </a:rPr>
                        <a:t>на време</a:t>
                      </a:r>
                      <a:endParaRPr kumimoji="0" lang="en-GB" altLang="bg-BG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9993" marR="89993" marT="46796" marB="4679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altLang="bg-BG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Arial Narrow" panose="020B0606020202030204" pitchFamily="34" charset="0"/>
                        </a:rPr>
                        <a:t>или</a:t>
                      </a:r>
                      <a:endParaRPr kumimoji="0" lang="en-GB" altLang="bg-BG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9993" marR="89993" marT="46796" marB="4679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altLang="bg-BG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Arial Narrow" panose="020B0606020202030204" pitchFamily="34" charset="0"/>
                        </a:rPr>
                        <a:t>Пенсия от възнаграждение, изработено </a:t>
                      </a:r>
                      <a:br>
                        <a:rPr kumimoji="0" lang="bg-BG" altLang="bg-BG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kumimoji="0" lang="bg-BG" altLang="bg-BG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Arial Narrow" panose="020B0606020202030204" pitchFamily="34" charset="0"/>
                        </a:rPr>
                        <a:t>с много труд и риск от загуба</a:t>
                      </a:r>
                      <a:endParaRPr kumimoji="0" lang="en-GB" altLang="bg-BG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9993" marR="89993" marT="46796" marB="4679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4922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altLang="bg-BG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Потенциал за неограничен доход</a:t>
                      </a:r>
                      <a:endParaRPr kumimoji="0" lang="en-GB" altLang="bg-BG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9993" marR="89993" marT="46796" marB="4679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altLang="bg-BG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или</a:t>
                      </a:r>
                      <a:endParaRPr kumimoji="0" lang="en-GB" altLang="bg-BG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9993" marR="89993" marT="46796" marB="4679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altLang="bg-BG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Ограничено нарастване на доходите</a:t>
                      </a:r>
                      <a:endParaRPr kumimoji="0" lang="en-GB" altLang="bg-BG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9993" marR="89993" marT="46796" marB="4679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265363"/>
            <a:ext cx="8458200" cy="43322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4638" indent="-274638" eaLnBrk="1" hangingPunct="1">
              <a:lnSpc>
                <a:spcPct val="95000"/>
              </a:lnSpc>
              <a:spcBef>
                <a:spcPct val="5000"/>
              </a:spcBef>
              <a:buFontTx/>
              <a:buNone/>
            </a:pPr>
            <a:r>
              <a:rPr lang="bg-BG" altLang="bg-BG" sz="2100" b="1" dirty="0" smtClean="0">
                <a:solidFill>
                  <a:srgbClr val="461F4C"/>
                </a:solidFill>
                <a:latin typeface="Arial Narrow" panose="020B0606020202030204" pitchFamily="34" charset="0"/>
              </a:rPr>
              <a:t>Какво е бонусна точка (</a:t>
            </a:r>
            <a:r>
              <a:rPr lang="bg-BG" altLang="bg-BG" sz="2100" b="1" dirty="0" err="1" smtClean="0">
                <a:solidFill>
                  <a:srgbClr val="461F4C"/>
                </a:solidFill>
                <a:latin typeface="Arial Narrow" panose="020B0606020202030204" pitchFamily="34" charset="0"/>
              </a:rPr>
              <a:t>б.т</a:t>
            </a:r>
            <a:r>
              <a:rPr lang="bg-BG" altLang="bg-BG" sz="2100" b="1" dirty="0" smtClean="0">
                <a:solidFill>
                  <a:srgbClr val="461F4C"/>
                </a:solidFill>
                <a:latin typeface="Arial Narrow" panose="020B0606020202030204" pitchFamily="34" charset="0"/>
              </a:rPr>
              <a:t>.)</a:t>
            </a:r>
            <a:r>
              <a:rPr lang="en-GB" altLang="bg-BG" sz="2100" b="1" dirty="0" smtClean="0">
                <a:solidFill>
                  <a:srgbClr val="461F4C"/>
                </a:solidFill>
                <a:latin typeface="Arial Narrow" panose="020B0606020202030204" pitchFamily="34" charset="0"/>
              </a:rPr>
              <a:t>?</a:t>
            </a:r>
          </a:p>
          <a:p>
            <a:pPr marL="274638" indent="-274638" eaLnBrk="1" hangingPunct="1">
              <a:lnSpc>
                <a:spcPct val="95000"/>
              </a:lnSpc>
              <a:spcBef>
                <a:spcPct val="5000"/>
              </a:spcBef>
              <a:spcAft>
                <a:spcPts val="600"/>
              </a:spcAft>
              <a:buClr>
                <a:srgbClr val="461F4C"/>
              </a:buClr>
            </a:pPr>
            <a:r>
              <a:rPr lang="bg-BG" altLang="bg-BG" sz="2100" dirty="0" smtClean="0">
                <a:latin typeface="Arial Narrow" panose="020B0606020202030204" pitchFamily="34" charset="0"/>
              </a:rPr>
              <a:t>Вътрешната “валута” на Форевър</a:t>
            </a:r>
            <a:endParaRPr lang="en-GB" altLang="bg-BG" sz="2100" dirty="0" smtClean="0">
              <a:latin typeface="Arial Narrow" panose="020B0606020202030204" pitchFamily="34" charset="0"/>
            </a:endParaRPr>
          </a:p>
          <a:p>
            <a:pPr marL="274638" indent="-274638" eaLnBrk="1" hangingPunct="1">
              <a:lnSpc>
                <a:spcPct val="95000"/>
              </a:lnSpc>
              <a:spcBef>
                <a:spcPct val="5000"/>
              </a:spcBef>
              <a:buClr>
                <a:srgbClr val="461F4C"/>
              </a:buClr>
              <a:buFont typeface="Arial" panose="020B0604020202020204" pitchFamily="34" charset="0"/>
              <a:buNone/>
            </a:pPr>
            <a:r>
              <a:rPr lang="bg-BG" altLang="bg-BG" sz="2100" b="1" dirty="0" smtClean="0">
                <a:solidFill>
                  <a:srgbClr val="461F4C"/>
                </a:solidFill>
                <a:latin typeface="Arial Narrow" panose="020B0606020202030204" pitchFamily="34" charset="0"/>
              </a:rPr>
              <a:t>Каква е стойността на 1 </a:t>
            </a:r>
            <a:r>
              <a:rPr lang="bg-BG" altLang="bg-BG" sz="2100" b="1" dirty="0" err="1" smtClean="0">
                <a:solidFill>
                  <a:srgbClr val="461F4C"/>
                </a:solidFill>
                <a:latin typeface="Arial Narrow" panose="020B0606020202030204" pitchFamily="34" charset="0"/>
              </a:rPr>
              <a:t>б.т</a:t>
            </a:r>
            <a:r>
              <a:rPr lang="bg-BG" altLang="bg-BG" sz="2100" b="1" dirty="0" smtClean="0">
                <a:solidFill>
                  <a:srgbClr val="461F4C"/>
                </a:solidFill>
                <a:latin typeface="Arial Narrow" panose="020B0606020202030204" pitchFamily="34" charset="0"/>
              </a:rPr>
              <a:t>.?</a:t>
            </a:r>
            <a:endParaRPr lang="en-GB" altLang="bg-BG" sz="2100" b="1" dirty="0" smtClean="0">
              <a:solidFill>
                <a:srgbClr val="461F4C"/>
              </a:solidFill>
              <a:latin typeface="Arial Narrow" panose="020B0606020202030204" pitchFamily="34" charset="0"/>
            </a:endParaRPr>
          </a:p>
          <a:p>
            <a:pPr marL="274638" indent="-274638" eaLnBrk="1" hangingPunct="1">
              <a:lnSpc>
                <a:spcPct val="95000"/>
              </a:lnSpc>
              <a:spcBef>
                <a:spcPct val="5000"/>
              </a:spcBef>
              <a:buClr>
                <a:srgbClr val="461F4C"/>
              </a:buClr>
            </a:pPr>
            <a:r>
              <a:rPr lang="bg-BG" altLang="bg-BG" sz="2100" dirty="0" smtClean="0">
                <a:latin typeface="Arial Narrow" panose="020B0606020202030204" pitchFamily="34" charset="0"/>
              </a:rPr>
              <a:t>Около </a:t>
            </a:r>
            <a:r>
              <a:rPr lang="bg-BG" altLang="bg-BG" sz="2100" dirty="0" smtClean="0">
                <a:latin typeface="Arial Narrow" panose="020B0606020202030204" pitchFamily="34" charset="0"/>
              </a:rPr>
              <a:t>4</a:t>
            </a:r>
            <a:r>
              <a:rPr lang="en-US" altLang="bg-BG" sz="2100" dirty="0" smtClean="0">
                <a:latin typeface="Arial Narrow" panose="020B0606020202030204" pitchFamily="34" charset="0"/>
              </a:rPr>
              <a:t>41</a:t>
            </a:r>
            <a:r>
              <a:rPr lang="bg-BG" altLang="bg-BG" sz="2100" dirty="0" smtClean="0">
                <a:latin typeface="Arial Narrow" panose="020B0606020202030204" pitchFamily="34" charset="0"/>
              </a:rPr>
              <a:t> </a:t>
            </a:r>
            <a:r>
              <a:rPr lang="bg-BG" altLang="bg-BG" sz="2100" dirty="0" smtClean="0">
                <a:latin typeface="Arial Narrow" panose="020B0606020202030204" pitchFamily="34" charset="0"/>
              </a:rPr>
              <a:t>лв. по цени за нови СФБ (-15%), около </a:t>
            </a:r>
            <a:r>
              <a:rPr lang="bg-BG" altLang="bg-BG" sz="2100" dirty="0" smtClean="0">
                <a:latin typeface="Arial Narrow" panose="020B0606020202030204" pitchFamily="34" charset="0"/>
              </a:rPr>
              <a:t>3</a:t>
            </a:r>
            <a:r>
              <a:rPr lang="en-US" altLang="bg-BG" sz="2100" dirty="0" smtClean="0">
                <a:latin typeface="Arial Narrow" panose="020B0606020202030204" pitchFamily="34" charset="0"/>
              </a:rPr>
              <a:t>65</a:t>
            </a:r>
            <a:r>
              <a:rPr lang="bg-BG" altLang="bg-BG" sz="2100" dirty="0" smtClean="0">
                <a:latin typeface="Arial Narrow" panose="020B0606020202030204" pitchFamily="34" charset="0"/>
              </a:rPr>
              <a:t> </a:t>
            </a:r>
            <a:r>
              <a:rPr lang="bg-BG" altLang="bg-BG" sz="2100" dirty="0" smtClean="0">
                <a:latin typeface="Arial Narrow" panose="020B0606020202030204" pitchFamily="34" charset="0"/>
              </a:rPr>
              <a:t>лв. </a:t>
            </a:r>
            <a:br>
              <a:rPr lang="bg-BG" altLang="bg-BG" sz="2100" dirty="0" smtClean="0">
                <a:latin typeface="Arial Narrow" panose="020B0606020202030204" pitchFamily="34" charset="0"/>
              </a:rPr>
            </a:br>
            <a:r>
              <a:rPr lang="bg-BG" altLang="bg-BG" sz="2100" dirty="0" smtClean="0">
                <a:latin typeface="Arial Narrow" panose="020B0606020202030204" pitchFamily="34" charset="0"/>
              </a:rPr>
              <a:t>по цени за СФБ (-30%) и около </a:t>
            </a:r>
            <a:r>
              <a:rPr lang="bg-BG" altLang="bg-BG" sz="2100" dirty="0" smtClean="0">
                <a:latin typeface="Arial Narrow" panose="020B0606020202030204" pitchFamily="34" charset="0"/>
              </a:rPr>
              <a:t>5</a:t>
            </a:r>
            <a:r>
              <a:rPr lang="en-US" altLang="bg-BG" sz="2100" dirty="0" smtClean="0">
                <a:latin typeface="Arial Narrow" panose="020B0606020202030204" pitchFamily="34" charset="0"/>
              </a:rPr>
              <a:t>19</a:t>
            </a:r>
            <a:r>
              <a:rPr lang="bg-BG" altLang="bg-BG" sz="2100" dirty="0" smtClean="0">
                <a:latin typeface="Arial Narrow" panose="020B0606020202030204" pitchFamily="34" charset="0"/>
              </a:rPr>
              <a:t> </a:t>
            </a:r>
            <a:r>
              <a:rPr lang="bg-BG" altLang="bg-BG" sz="2100" dirty="0" smtClean="0">
                <a:latin typeface="Arial Narrow" panose="020B0606020202030204" pitchFamily="34" charset="0"/>
              </a:rPr>
              <a:t>лв. по цени за крайни клиенти</a:t>
            </a:r>
            <a:endParaRPr lang="en-GB" altLang="bg-BG" sz="2100" dirty="0" smtClean="0">
              <a:latin typeface="Arial Narrow" panose="020B0606020202030204" pitchFamily="34" charset="0"/>
            </a:endParaRPr>
          </a:p>
          <a:p>
            <a:pPr marL="274638" indent="-274638" eaLnBrk="1" hangingPunct="1">
              <a:lnSpc>
                <a:spcPct val="95000"/>
              </a:lnSpc>
              <a:spcBef>
                <a:spcPct val="5000"/>
              </a:spcBef>
              <a:buClr>
                <a:srgbClr val="461F4C"/>
              </a:buClr>
              <a:buFont typeface="Arial" panose="020B0604020202020204" pitchFamily="34" charset="0"/>
              <a:buNone/>
            </a:pPr>
            <a:r>
              <a:rPr lang="bg-BG" altLang="bg-BG" sz="2100" b="1" dirty="0" smtClean="0">
                <a:solidFill>
                  <a:srgbClr val="461F4C"/>
                </a:solidFill>
                <a:latin typeface="Arial Narrow" panose="020B0606020202030204" pitchFamily="34" charset="0"/>
              </a:rPr>
              <a:t>Защо месечната активност с 4 </a:t>
            </a:r>
            <a:r>
              <a:rPr lang="bg-BG" altLang="bg-BG" sz="2100" b="1" dirty="0" err="1" smtClean="0">
                <a:solidFill>
                  <a:srgbClr val="461F4C"/>
                </a:solidFill>
                <a:latin typeface="Arial Narrow" panose="020B0606020202030204" pitchFamily="34" charset="0"/>
              </a:rPr>
              <a:t>б.т</a:t>
            </a:r>
            <a:r>
              <a:rPr lang="bg-BG" altLang="bg-BG" sz="2100" b="1" dirty="0" smtClean="0">
                <a:solidFill>
                  <a:srgbClr val="461F4C"/>
                </a:solidFill>
                <a:latin typeface="Arial Narrow" panose="020B0606020202030204" pitchFamily="34" charset="0"/>
              </a:rPr>
              <a:t>. е жизненоважна за моя бизнес?</a:t>
            </a:r>
            <a:endParaRPr lang="en-GB" altLang="bg-BG" sz="2100" b="1" dirty="0" smtClean="0">
              <a:solidFill>
                <a:srgbClr val="461F4C"/>
              </a:solidFill>
              <a:latin typeface="Arial Narrow" panose="020B0606020202030204" pitchFamily="34" charset="0"/>
            </a:endParaRPr>
          </a:p>
          <a:p>
            <a:pPr marL="274638" indent="-274638" eaLnBrk="1" hangingPunct="1">
              <a:lnSpc>
                <a:spcPct val="95000"/>
              </a:lnSpc>
              <a:spcBef>
                <a:spcPct val="5000"/>
              </a:spcBef>
              <a:buClr>
                <a:srgbClr val="461F4C"/>
              </a:buClr>
            </a:pPr>
            <a:r>
              <a:rPr lang="bg-BG" altLang="bg-BG" sz="2100" dirty="0" smtClean="0">
                <a:latin typeface="Arial Narrow" panose="020B0606020202030204" pitchFamily="34" charset="0"/>
              </a:rPr>
              <a:t>Те са основата и градивните елементи за бизнеса ви с Форевър</a:t>
            </a:r>
            <a:endParaRPr lang="en-GB" altLang="bg-BG" sz="2100" dirty="0" smtClean="0">
              <a:latin typeface="Arial Narrow" panose="020B0606020202030204" pitchFamily="34" charset="0"/>
            </a:endParaRPr>
          </a:p>
          <a:p>
            <a:pPr marL="274638" indent="-274638" eaLnBrk="1" hangingPunct="1">
              <a:lnSpc>
                <a:spcPct val="95000"/>
              </a:lnSpc>
              <a:spcBef>
                <a:spcPct val="5000"/>
              </a:spcBef>
              <a:buClr>
                <a:srgbClr val="461F4C"/>
              </a:buClr>
            </a:pPr>
            <a:r>
              <a:rPr lang="bg-BG" altLang="bg-BG" sz="2100" dirty="0" smtClean="0">
                <a:latin typeface="Arial Narrow" panose="020B0606020202030204" pitchFamily="34" charset="0"/>
              </a:rPr>
              <a:t>Осигуряват незабавен доход</a:t>
            </a:r>
            <a:endParaRPr lang="en-GB" altLang="bg-BG" sz="2100" dirty="0" smtClean="0">
              <a:latin typeface="Arial Narrow" panose="020B0606020202030204" pitchFamily="34" charset="0"/>
            </a:endParaRPr>
          </a:p>
          <a:p>
            <a:pPr marL="274638" indent="-274638" eaLnBrk="1" hangingPunct="1">
              <a:lnSpc>
                <a:spcPct val="95000"/>
              </a:lnSpc>
              <a:spcBef>
                <a:spcPct val="5000"/>
              </a:spcBef>
              <a:spcAft>
                <a:spcPts val="600"/>
              </a:spcAft>
              <a:buClr>
                <a:srgbClr val="461F4C"/>
              </a:buClr>
            </a:pPr>
            <a:r>
              <a:rPr lang="bg-BG" altLang="bg-BG" sz="2100" dirty="0" smtClean="0">
                <a:latin typeface="Arial Narrow" panose="020B0606020202030204" pitchFamily="34" charset="0"/>
              </a:rPr>
              <a:t>Дават ви право да получавате груповите си бонуси</a:t>
            </a:r>
            <a:r>
              <a:rPr lang="en-GB" altLang="bg-BG" sz="2100" dirty="0" smtClean="0">
                <a:latin typeface="Arial Narrow" panose="020B0606020202030204" pitchFamily="34" charset="0"/>
              </a:rPr>
              <a:t> </a:t>
            </a:r>
          </a:p>
          <a:p>
            <a:pPr marL="274638" indent="-274638" eaLnBrk="1" hangingPunct="1">
              <a:lnSpc>
                <a:spcPct val="95000"/>
              </a:lnSpc>
              <a:spcBef>
                <a:spcPct val="5000"/>
              </a:spcBef>
              <a:buClr>
                <a:srgbClr val="461F4C"/>
              </a:buClr>
              <a:buFont typeface="Arial" panose="020B0604020202020204" pitchFamily="34" charset="0"/>
              <a:buNone/>
            </a:pPr>
            <a:r>
              <a:rPr lang="bg-BG" altLang="bg-BG" sz="2100" b="1" dirty="0" smtClean="0">
                <a:solidFill>
                  <a:srgbClr val="461F4C"/>
                </a:solidFill>
                <a:latin typeface="Arial Narrow" panose="020B0606020202030204" pitchFamily="34" charset="0"/>
              </a:rPr>
              <a:t>Как да реализирам по 4 </a:t>
            </a:r>
            <a:r>
              <a:rPr lang="bg-BG" altLang="bg-BG" sz="2100" b="1" dirty="0" err="1" smtClean="0">
                <a:solidFill>
                  <a:srgbClr val="461F4C"/>
                </a:solidFill>
                <a:latin typeface="Arial Narrow" panose="020B0606020202030204" pitchFamily="34" charset="0"/>
              </a:rPr>
              <a:t>б.т</a:t>
            </a:r>
            <a:r>
              <a:rPr lang="bg-BG" altLang="bg-BG" sz="2100" b="1" dirty="0" smtClean="0">
                <a:solidFill>
                  <a:srgbClr val="461F4C"/>
                </a:solidFill>
                <a:latin typeface="Arial Narrow" panose="020B0606020202030204" pitchFamily="34" charset="0"/>
              </a:rPr>
              <a:t>. всеки месец?</a:t>
            </a:r>
            <a:endParaRPr lang="en-GB" altLang="bg-BG" sz="2100" b="1" dirty="0" smtClean="0">
              <a:solidFill>
                <a:srgbClr val="461F4C"/>
              </a:solidFill>
              <a:latin typeface="Arial Narrow" panose="020B0606020202030204" pitchFamily="34" charset="0"/>
            </a:endParaRPr>
          </a:p>
          <a:p>
            <a:pPr marL="274638" indent="-274638" eaLnBrk="1" hangingPunct="1">
              <a:lnSpc>
                <a:spcPct val="95000"/>
              </a:lnSpc>
              <a:spcBef>
                <a:spcPct val="5000"/>
              </a:spcBef>
              <a:buClr>
                <a:srgbClr val="461F4C"/>
              </a:buClr>
            </a:pPr>
            <a:r>
              <a:rPr lang="bg-BG" altLang="bg-BG" sz="2100" dirty="0" smtClean="0">
                <a:latin typeface="Arial Narrow" panose="020B0606020202030204" pitchFamily="34" charset="0"/>
              </a:rPr>
              <a:t>Използвайте продуктите</a:t>
            </a:r>
            <a:endParaRPr lang="en-GB" altLang="bg-BG" sz="2100" dirty="0" smtClean="0">
              <a:latin typeface="Arial Narrow" panose="020B0606020202030204" pitchFamily="34" charset="0"/>
            </a:endParaRPr>
          </a:p>
          <a:p>
            <a:pPr marL="274638" indent="-274638" eaLnBrk="1" hangingPunct="1">
              <a:lnSpc>
                <a:spcPct val="95000"/>
              </a:lnSpc>
              <a:spcBef>
                <a:spcPct val="5000"/>
              </a:spcBef>
              <a:buClr>
                <a:srgbClr val="461F4C"/>
              </a:buClr>
            </a:pPr>
            <a:r>
              <a:rPr lang="bg-BG" altLang="bg-BG" sz="2100" dirty="0" smtClean="0">
                <a:latin typeface="Arial Narrow" panose="020B0606020202030204" pitchFamily="34" charset="0"/>
              </a:rPr>
              <a:t>Намирайте клиенти</a:t>
            </a:r>
            <a:endParaRPr lang="en-GB" altLang="bg-BG" sz="2100" dirty="0" smtClean="0">
              <a:latin typeface="Arial Narrow" panose="020B0606020202030204" pitchFamily="34" charset="0"/>
            </a:endParaRPr>
          </a:p>
          <a:p>
            <a:pPr marL="274638" indent="-274638" eaLnBrk="1" hangingPunct="1">
              <a:lnSpc>
                <a:spcPct val="95000"/>
              </a:lnSpc>
              <a:spcBef>
                <a:spcPct val="5000"/>
              </a:spcBef>
              <a:buClr>
                <a:srgbClr val="461F4C"/>
              </a:buClr>
            </a:pPr>
            <a:r>
              <a:rPr lang="bg-BG" altLang="bg-BG" sz="2100" dirty="0" smtClean="0">
                <a:latin typeface="Arial Narrow" panose="020B0606020202030204" pitchFamily="34" charset="0"/>
              </a:rPr>
              <a:t>Изграждайте екип</a:t>
            </a:r>
            <a:endParaRPr lang="en-GB" altLang="bg-BG" sz="2100" dirty="0" smtClean="0">
              <a:latin typeface="Arial Narrow" panose="020B060602020203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765175"/>
            <a:ext cx="6686550" cy="131762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bg-BG" altLang="bg-BG" sz="3200" cap="small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Какво е бонусна точка</a:t>
            </a:r>
            <a:endParaRPr lang="en-US" altLang="bg-BG" sz="3200" cap="small" dirty="0" smtClean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Oval 37"/>
          <p:cNvSpPr/>
          <p:nvPr/>
        </p:nvSpPr>
        <p:spPr>
          <a:xfrm>
            <a:off x="6865938" y="5181600"/>
            <a:ext cx="838200" cy="8382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752475"/>
            <a:ext cx="5554663" cy="13716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Aft>
                <a:spcPts val="5400"/>
              </a:spcAft>
              <a:defRPr/>
            </a:pPr>
            <a:r>
              <a:rPr lang="bg-BG" altLang="bg-BG" sz="3200" cap="small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Възможността</a:t>
            </a:r>
            <a:r>
              <a:rPr lang="en-GB" altLang="bg-BG" sz="3200" cap="small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…</a:t>
            </a:r>
            <a:r>
              <a:rPr lang="en-GB" altLang="bg-BG" sz="3800" dirty="0" smtClean="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/>
            </a:r>
            <a:br>
              <a:rPr lang="en-GB" altLang="bg-BG" sz="3800" dirty="0" smtClean="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</a:br>
            <a:r>
              <a:rPr lang="bg-BG" altLang="bg-BG" sz="2500" cap="small" dirty="0" smtClean="0">
                <a:solidFill>
                  <a:srgbClr val="B3A2C7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Как ВИЕ да станете Супервайзор</a:t>
            </a:r>
            <a:r>
              <a:rPr lang="en-GB" altLang="bg-BG" sz="2500" cap="small" dirty="0" smtClean="0">
                <a:solidFill>
                  <a:srgbClr val="B3A2C7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?</a:t>
            </a:r>
            <a:endParaRPr lang="en-US" altLang="bg-BG" sz="2500" dirty="0" smtClean="0">
              <a:solidFill>
                <a:schemeClr val="bg1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3400" y="2971800"/>
            <a:ext cx="1600200" cy="533400"/>
          </a:xfrm>
          <a:prstGeom prst="rect">
            <a:avLst/>
          </a:prstGeom>
          <a:noFill/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22533" name="TextBox 3"/>
          <p:cNvSpPr txBox="1">
            <a:spLocks noChangeArrowheads="1"/>
          </p:cNvSpPr>
          <p:nvPr/>
        </p:nvSpPr>
        <p:spPr bwMode="auto">
          <a:xfrm>
            <a:off x="533400" y="3048000"/>
            <a:ext cx="160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bg-BG" b="1">
                <a:solidFill>
                  <a:srgbClr val="461F4C"/>
                </a:solidFill>
                <a:latin typeface="Arial Narrow" panose="020B0606020202030204" pitchFamily="34" charset="0"/>
                <a:cs typeface="Arial Bold" panose="020B0704020202020204" pitchFamily="34" charset="0"/>
              </a:rPr>
              <a:t>ФОРЕВЪР</a:t>
            </a:r>
            <a:endParaRPr lang="en-US" altLang="bg-BG" b="1">
              <a:solidFill>
                <a:srgbClr val="461F4C"/>
              </a:solidFill>
              <a:latin typeface="Arial Narrow" panose="020B0606020202030204" pitchFamily="34" charset="0"/>
              <a:cs typeface="Arial Bold" panose="020B070402020202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3589338" y="2819400"/>
            <a:ext cx="838200" cy="838200"/>
          </a:xfrm>
          <a:prstGeom prst="ellipse">
            <a:avLst/>
          </a:prstGeom>
          <a:noFill/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22535" name="TextBox 6"/>
          <p:cNvSpPr txBox="1">
            <a:spLocks noChangeArrowheads="1"/>
          </p:cNvSpPr>
          <p:nvPr/>
        </p:nvSpPr>
        <p:spPr bwMode="auto">
          <a:xfrm>
            <a:off x="3589338" y="3048000"/>
            <a:ext cx="838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bg-BG" b="1">
                <a:solidFill>
                  <a:srgbClr val="461F4C"/>
                </a:solidFill>
                <a:latin typeface="Arial Narrow" panose="020B0606020202030204" pitchFamily="34" charset="0"/>
                <a:cs typeface="Arial Bold" panose="020B0704020202020204" pitchFamily="34" charset="0"/>
              </a:rPr>
              <a:t>ВИЕ</a:t>
            </a:r>
            <a:endParaRPr lang="en-US" altLang="bg-BG" b="1">
              <a:solidFill>
                <a:srgbClr val="461F4C"/>
              </a:solidFill>
              <a:latin typeface="Arial Narrow" panose="020B0606020202030204" pitchFamily="34" charset="0"/>
              <a:cs typeface="Arial Bold" panose="020B070402020202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rot="10800000">
            <a:off x="2141538" y="3276600"/>
            <a:ext cx="1371600" cy="0"/>
          </a:xfrm>
          <a:prstGeom prst="line">
            <a:avLst/>
          </a:prstGeom>
          <a:ln w="28575">
            <a:solidFill>
              <a:srgbClr val="461F4C"/>
            </a:solidFill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37" name="TextBox 11"/>
          <p:cNvSpPr txBox="1">
            <a:spLocks noChangeArrowheads="1"/>
          </p:cNvSpPr>
          <p:nvPr/>
        </p:nvSpPr>
        <p:spPr bwMode="auto">
          <a:xfrm>
            <a:off x="2151063" y="2827338"/>
            <a:ext cx="1362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bg-BG" b="1">
                <a:solidFill>
                  <a:srgbClr val="461F4C"/>
                </a:solidFill>
                <a:latin typeface="Arial Narrow" panose="020B0606020202030204" pitchFamily="34" charset="0"/>
                <a:cs typeface="Arial Bold" panose="020B0704020202020204" pitchFamily="34" charset="0"/>
              </a:rPr>
              <a:t>15%</a:t>
            </a:r>
          </a:p>
        </p:txBody>
      </p:sp>
      <p:sp>
        <p:nvSpPr>
          <p:cNvPr id="22538" name="Subtitle 2"/>
          <p:cNvSpPr txBox="1">
            <a:spLocks/>
          </p:cNvSpPr>
          <p:nvPr/>
        </p:nvSpPr>
        <p:spPr bwMode="auto">
          <a:xfrm>
            <a:off x="457200" y="2387798"/>
            <a:ext cx="4114800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bg-BG" altLang="bg-BG" b="1" dirty="0">
                <a:latin typeface="Arial Narrow" panose="020B0606020202030204" pitchFamily="34" charset="0"/>
                <a:cs typeface="Arial" panose="020B0604020202020204" pitchFamily="34" charset="0"/>
              </a:rPr>
              <a:t>Нов </a:t>
            </a:r>
            <a:r>
              <a:rPr lang="bg-BG" altLang="bg-BG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СФБ</a:t>
            </a:r>
            <a:endParaRPr lang="en-GB" altLang="bg-BG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33400" y="4572000"/>
            <a:ext cx="1600200" cy="533400"/>
          </a:xfrm>
          <a:prstGeom prst="rect">
            <a:avLst/>
          </a:prstGeom>
          <a:noFill/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22540" name="TextBox 14"/>
          <p:cNvSpPr txBox="1">
            <a:spLocks noChangeArrowheads="1"/>
          </p:cNvSpPr>
          <p:nvPr/>
        </p:nvSpPr>
        <p:spPr bwMode="auto">
          <a:xfrm>
            <a:off x="533400" y="4648200"/>
            <a:ext cx="160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bg-BG" b="1">
                <a:solidFill>
                  <a:srgbClr val="461F4C"/>
                </a:solidFill>
                <a:latin typeface="Arial Narrow" panose="020B0606020202030204" pitchFamily="34" charset="0"/>
                <a:cs typeface="Arial Bold" panose="020B0704020202020204" pitchFamily="34" charset="0"/>
              </a:rPr>
              <a:t>ФОРЕВЪР</a:t>
            </a:r>
            <a:endParaRPr lang="en-US" altLang="bg-BG" b="1">
              <a:solidFill>
                <a:srgbClr val="461F4C"/>
              </a:solidFill>
              <a:latin typeface="Arial Narrow" panose="020B0606020202030204" pitchFamily="34" charset="0"/>
              <a:cs typeface="Arial Bold" panose="020B070402020202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581400" y="4419600"/>
            <a:ext cx="838200" cy="838200"/>
          </a:xfrm>
          <a:prstGeom prst="ellipse">
            <a:avLst/>
          </a:prstGeom>
          <a:noFill/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22542" name="TextBox 16"/>
          <p:cNvSpPr txBox="1">
            <a:spLocks noChangeArrowheads="1"/>
          </p:cNvSpPr>
          <p:nvPr/>
        </p:nvSpPr>
        <p:spPr bwMode="auto">
          <a:xfrm>
            <a:off x="3581400" y="4648200"/>
            <a:ext cx="838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bg-BG" b="1">
                <a:solidFill>
                  <a:srgbClr val="461F4C"/>
                </a:solidFill>
                <a:latin typeface="Arial Narrow" panose="020B0606020202030204" pitchFamily="34" charset="0"/>
                <a:cs typeface="Arial Bold" panose="020B0704020202020204" pitchFamily="34" charset="0"/>
              </a:rPr>
              <a:t>ВИЕ</a:t>
            </a:r>
            <a:endParaRPr lang="en-US" altLang="bg-BG" b="1">
              <a:solidFill>
                <a:srgbClr val="461F4C"/>
              </a:solidFill>
              <a:latin typeface="Arial Narrow" panose="020B0606020202030204" pitchFamily="34" charset="0"/>
              <a:cs typeface="Arial Bold" panose="020B0704020202020204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rot="10800000">
            <a:off x="2133600" y="4876800"/>
            <a:ext cx="1371600" cy="0"/>
          </a:xfrm>
          <a:prstGeom prst="line">
            <a:avLst/>
          </a:prstGeom>
          <a:ln w="28575">
            <a:solidFill>
              <a:srgbClr val="461F4C"/>
            </a:solidFill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44" name="TextBox 18"/>
          <p:cNvSpPr txBox="1">
            <a:spLocks noChangeArrowheads="1"/>
          </p:cNvSpPr>
          <p:nvPr/>
        </p:nvSpPr>
        <p:spPr bwMode="auto">
          <a:xfrm>
            <a:off x="2141538" y="4427538"/>
            <a:ext cx="13636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bg-BG" b="1">
                <a:solidFill>
                  <a:srgbClr val="461F4C"/>
                </a:solidFill>
                <a:latin typeface="Arial Narrow" panose="020B0606020202030204" pitchFamily="34" charset="0"/>
                <a:cs typeface="Arial Bold" panose="020B0704020202020204" pitchFamily="34" charset="0"/>
              </a:rPr>
              <a:t>30% + 5%</a:t>
            </a:r>
          </a:p>
        </p:txBody>
      </p:sp>
      <p:sp>
        <p:nvSpPr>
          <p:cNvPr id="22545" name="Subtitle 2"/>
          <p:cNvSpPr txBox="1">
            <a:spLocks/>
          </p:cNvSpPr>
          <p:nvPr/>
        </p:nvSpPr>
        <p:spPr bwMode="auto">
          <a:xfrm>
            <a:off x="457200" y="4005064"/>
            <a:ext cx="4724400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bg-BG" altLang="bg-BG" b="1" dirty="0">
                <a:latin typeface="Arial Narrow" panose="020B0606020202030204" pitchFamily="34" charset="0"/>
                <a:cs typeface="Arial" panose="020B0604020202020204" pitchFamily="34" charset="0"/>
              </a:rPr>
              <a:t>Асистент </a:t>
            </a:r>
            <a:r>
              <a:rPr lang="bg-BG" altLang="bg-BG" b="1" dirty="0" err="1">
                <a:latin typeface="Arial Narrow" panose="020B0606020202030204" pitchFamily="34" charset="0"/>
                <a:cs typeface="Arial" panose="020B0604020202020204" pitchFamily="34" charset="0"/>
              </a:rPr>
              <a:t>Супервайзор</a:t>
            </a:r>
            <a:r>
              <a:rPr lang="en-GB" altLang="bg-BG" b="1" dirty="0">
                <a:latin typeface="Arial Narrow" panose="020B0606020202030204" pitchFamily="34" charset="0"/>
                <a:cs typeface="Arial" panose="020B0604020202020204" pitchFamily="34" charset="0"/>
              </a:rPr>
              <a:t> (2 </a:t>
            </a:r>
            <a:r>
              <a:rPr lang="bg-BG" altLang="bg-BG" b="1" dirty="0" err="1">
                <a:latin typeface="Arial Narrow" panose="020B0606020202030204" pitchFamily="34" charset="0"/>
                <a:cs typeface="Arial" panose="020B0604020202020204" pitchFamily="34" charset="0"/>
              </a:rPr>
              <a:t>б.т</a:t>
            </a:r>
            <a:r>
              <a:rPr lang="bg-BG" altLang="bg-BG" b="1" dirty="0">
                <a:latin typeface="Arial Narrow" panose="020B0606020202030204" pitchFamily="34" charset="0"/>
                <a:cs typeface="Arial" panose="020B0604020202020204" pitchFamily="34" charset="0"/>
              </a:rPr>
              <a:t>.</a:t>
            </a:r>
            <a:r>
              <a:rPr lang="en-GB" altLang="bg-BG" b="1" dirty="0">
                <a:latin typeface="Arial Narrow" panose="020B060602020203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2546" name="Subtitle 2"/>
          <p:cNvSpPr txBox="1">
            <a:spLocks/>
          </p:cNvSpPr>
          <p:nvPr/>
        </p:nvSpPr>
        <p:spPr bwMode="auto">
          <a:xfrm>
            <a:off x="4330700" y="2201863"/>
            <a:ext cx="42672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ts val="300"/>
              </a:spcBef>
              <a:spcAft>
                <a:spcPts val="300"/>
              </a:spcAft>
            </a:pPr>
            <a:r>
              <a:rPr lang="bg-BG" altLang="bg-BG" b="1" dirty="0" err="1">
                <a:latin typeface="Arial Narrow" panose="020B0606020202030204" pitchFamily="34" charset="0"/>
                <a:cs typeface="Arial" panose="020B0604020202020204" pitchFamily="34" charset="0"/>
              </a:rPr>
              <a:t>Супервайзор</a:t>
            </a:r>
            <a:r>
              <a:rPr lang="en-GB" altLang="bg-BG" dirty="0">
                <a:latin typeface="Arial Narrow" panose="020B0606020202030204" pitchFamily="34" charset="0"/>
                <a:cs typeface="Arial" panose="020B0604020202020204" pitchFamily="34" charset="0"/>
              </a:rPr>
              <a:t> (25 </a:t>
            </a:r>
            <a:r>
              <a:rPr lang="bg-BG" altLang="bg-BG" dirty="0" err="1">
                <a:latin typeface="Arial Narrow" panose="020B0606020202030204" pitchFamily="34" charset="0"/>
                <a:cs typeface="Arial" panose="020B0604020202020204" pitchFamily="34" charset="0"/>
              </a:rPr>
              <a:t>б.т</a:t>
            </a:r>
            <a:r>
              <a:rPr lang="bg-BG" altLang="bg-BG" dirty="0">
                <a:latin typeface="Arial Narrow" panose="020B0606020202030204" pitchFamily="34" charset="0"/>
                <a:cs typeface="Arial" panose="020B0604020202020204" pitchFamily="34" charset="0"/>
              </a:rPr>
              <a:t>.</a:t>
            </a:r>
            <a:r>
              <a:rPr lang="en-GB" altLang="bg-BG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bg-BG" altLang="bg-BG" dirty="0">
                <a:latin typeface="Arial Narrow" panose="020B0606020202030204" pitchFamily="34" charset="0"/>
                <a:cs typeface="Arial" panose="020B0604020202020204" pitchFamily="34" charset="0"/>
              </a:rPr>
              <a:t>за 2 поредни месеца</a:t>
            </a:r>
            <a:r>
              <a:rPr lang="en-GB" altLang="bg-BG" dirty="0">
                <a:latin typeface="Arial Narrow" panose="020B0606020202030204" pitchFamily="34" charset="0"/>
                <a:cs typeface="Arial" panose="020B0604020202020204" pitchFamily="34" charset="0"/>
              </a:rPr>
              <a:t>)</a:t>
            </a:r>
            <a:br>
              <a:rPr lang="en-GB" altLang="bg-BG" dirty="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bg-BG" altLang="bg-BG" dirty="0">
                <a:latin typeface="Arial Narrow" panose="020B0606020202030204" pitchFamily="34" charset="0"/>
                <a:cs typeface="Arial" panose="020B0604020202020204" pitchFamily="34" charset="0"/>
              </a:rPr>
              <a:t>вие правите</a:t>
            </a:r>
            <a:r>
              <a:rPr lang="en-GB" altLang="bg-BG" dirty="0">
                <a:latin typeface="Arial Narrow" panose="020B0606020202030204" pitchFamily="34" charset="0"/>
                <a:cs typeface="Arial" panose="020B0604020202020204" pitchFamily="34" charset="0"/>
              </a:rPr>
              <a:t> 4 </a:t>
            </a:r>
            <a:r>
              <a:rPr lang="bg-BG" altLang="bg-BG" dirty="0" err="1">
                <a:latin typeface="Arial Narrow" panose="020B0606020202030204" pitchFamily="34" charset="0"/>
                <a:cs typeface="Arial" panose="020B0604020202020204" pitchFamily="34" charset="0"/>
              </a:rPr>
              <a:t>б.т</a:t>
            </a:r>
            <a:r>
              <a:rPr lang="bg-BG" altLang="bg-BG" dirty="0">
                <a:latin typeface="Arial Narrow" panose="020B0606020202030204" pitchFamily="34" charset="0"/>
                <a:cs typeface="Arial" panose="020B0604020202020204" pitchFamily="34" charset="0"/>
              </a:rPr>
              <a:t>.</a:t>
            </a:r>
            <a:r>
              <a:rPr lang="en-GB" altLang="bg-BG" dirty="0">
                <a:latin typeface="Arial Narrow" panose="020B0606020202030204" pitchFamily="34" charset="0"/>
                <a:cs typeface="Arial" panose="020B0604020202020204" pitchFamily="34" charset="0"/>
              </a:rPr>
              <a:t>, </a:t>
            </a:r>
            <a:r>
              <a:rPr lang="bg-BG" altLang="bg-BG" dirty="0">
                <a:latin typeface="Arial Narrow" panose="020B0606020202030204" pitchFamily="34" charset="0"/>
                <a:cs typeface="Arial" panose="020B0604020202020204" pitchFamily="34" charset="0"/>
              </a:rPr>
              <a:t>и показвате на още трима души, как да правят същото</a:t>
            </a:r>
            <a:endParaRPr lang="en-GB" altLang="bg-BG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648200" y="3505200"/>
            <a:ext cx="1600200" cy="533400"/>
          </a:xfrm>
          <a:prstGeom prst="rect">
            <a:avLst/>
          </a:prstGeom>
          <a:noFill/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22548" name="TextBox 29"/>
          <p:cNvSpPr txBox="1">
            <a:spLocks noChangeArrowheads="1"/>
          </p:cNvSpPr>
          <p:nvPr/>
        </p:nvSpPr>
        <p:spPr bwMode="auto">
          <a:xfrm>
            <a:off x="4648200" y="3581400"/>
            <a:ext cx="160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bg-BG" b="1">
                <a:solidFill>
                  <a:srgbClr val="461F4C"/>
                </a:solidFill>
                <a:latin typeface="Arial Narrow" panose="020B0606020202030204" pitchFamily="34" charset="0"/>
                <a:cs typeface="Arial Bold" panose="020B0704020202020204" pitchFamily="34" charset="0"/>
              </a:rPr>
              <a:t>ФОРЕВЪР</a:t>
            </a:r>
            <a:endParaRPr lang="en-US" altLang="bg-BG" b="1">
              <a:solidFill>
                <a:srgbClr val="461F4C"/>
              </a:solidFill>
              <a:latin typeface="Arial Narrow" panose="020B0606020202030204" pitchFamily="34" charset="0"/>
              <a:cs typeface="Arial Bold" panose="020B0704020202020204" pitchFamily="34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7704138" y="3352800"/>
            <a:ext cx="838200" cy="838200"/>
          </a:xfrm>
          <a:prstGeom prst="ellipse">
            <a:avLst/>
          </a:prstGeom>
          <a:noFill/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22550" name="TextBox 31"/>
          <p:cNvSpPr txBox="1">
            <a:spLocks noChangeArrowheads="1"/>
          </p:cNvSpPr>
          <p:nvPr/>
        </p:nvSpPr>
        <p:spPr bwMode="auto">
          <a:xfrm>
            <a:off x="7704138" y="3581400"/>
            <a:ext cx="838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bg-BG" b="1">
                <a:solidFill>
                  <a:srgbClr val="461F4C"/>
                </a:solidFill>
                <a:latin typeface="Arial Narrow" panose="020B0606020202030204" pitchFamily="34" charset="0"/>
                <a:cs typeface="Arial Bold" panose="020B0704020202020204" pitchFamily="34" charset="0"/>
              </a:rPr>
              <a:t>ВИЕ</a:t>
            </a:r>
            <a:endParaRPr lang="en-US" altLang="bg-BG" b="1">
              <a:solidFill>
                <a:srgbClr val="461F4C"/>
              </a:solidFill>
              <a:latin typeface="Arial Narrow" panose="020B0606020202030204" pitchFamily="34" charset="0"/>
              <a:cs typeface="Arial Bold" panose="020B0704020202020204" pitchFamily="34" charset="0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 rot="10800000">
            <a:off x="6256338" y="3810000"/>
            <a:ext cx="1371600" cy="0"/>
          </a:xfrm>
          <a:prstGeom prst="line">
            <a:avLst/>
          </a:prstGeom>
          <a:ln w="28575">
            <a:solidFill>
              <a:srgbClr val="461F4C"/>
            </a:solidFill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52" name="TextBox 33"/>
          <p:cNvSpPr txBox="1">
            <a:spLocks noChangeArrowheads="1"/>
          </p:cNvSpPr>
          <p:nvPr/>
        </p:nvSpPr>
        <p:spPr bwMode="auto">
          <a:xfrm>
            <a:off x="6265863" y="3360738"/>
            <a:ext cx="1362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bg-BG" b="1">
                <a:solidFill>
                  <a:srgbClr val="461F4C"/>
                </a:solidFill>
                <a:latin typeface="Arial Narrow" panose="020B0606020202030204" pitchFamily="34" charset="0"/>
                <a:cs typeface="Arial Bold" panose="020B0704020202020204" pitchFamily="34" charset="0"/>
              </a:rPr>
              <a:t>30% + 8%</a:t>
            </a:r>
          </a:p>
        </p:txBody>
      </p:sp>
      <p:sp>
        <p:nvSpPr>
          <p:cNvPr id="35" name="Oval 34"/>
          <p:cNvSpPr/>
          <p:nvPr/>
        </p:nvSpPr>
        <p:spPr>
          <a:xfrm>
            <a:off x="5791200" y="4495800"/>
            <a:ext cx="838200" cy="838200"/>
          </a:xfrm>
          <a:prstGeom prst="ellipse">
            <a:avLst/>
          </a:prstGeom>
          <a:noFill/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22554" name="TextBox 35"/>
          <p:cNvSpPr txBox="1">
            <a:spLocks noChangeArrowheads="1"/>
          </p:cNvSpPr>
          <p:nvPr/>
        </p:nvSpPr>
        <p:spPr bwMode="auto">
          <a:xfrm>
            <a:off x="5791200" y="4572000"/>
            <a:ext cx="838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bg-BG" b="1">
                <a:solidFill>
                  <a:srgbClr val="461F4C"/>
                </a:solidFill>
                <a:latin typeface="Arial Narrow" panose="020B0606020202030204" pitchFamily="34" charset="0"/>
                <a:cs typeface="Arial Bold" panose="020B0704020202020204" pitchFamily="34" charset="0"/>
              </a:rPr>
              <a:t>АС</a:t>
            </a:r>
            <a:r>
              <a:rPr lang="en-US" altLang="bg-BG" b="1">
                <a:solidFill>
                  <a:srgbClr val="461F4C"/>
                </a:solidFill>
                <a:latin typeface="Arial Narrow" panose="020B0606020202030204" pitchFamily="34" charset="0"/>
                <a:cs typeface="Arial Bold" panose="020B0704020202020204" pitchFamily="34" charset="0"/>
              </a:rPr>
              <a:t/>
            </a:r>
            <a:br>
              <a:rPr lang="en-US" altLang="bg-BG" b="1">
                <a:solidFill>
                  <a:srgbClr val="461F4C"/>
                </a:solidFill>
                <a:latin typeface="Arial Narrow" panose="020B0606020202030204" pitchFamily="34" charset="0"/>
                <a:cs typeface="Arial Bold" panose="020B0704020202020204" pitchFamily="34" charset="0"/>
              </a:rPr>
            </a:br>
            <a:r>
              <a:rPr lang="en-US" altLang="bg-BG" b="1">
                <a:solidFill>
                  <a:srgbClr val="461F4C"/>
                </a:solidFill>
                <a:latin typeface="Arial Narrow" panose="020B0606020202030204" pitchFamily="34" charset="0"/>
                <a:cs typeface="Arial Bold" panose="020B0704020202020204" pitchFamily="34" charset="0"/>
              </a:rPr>
              <a:t>5%</a:t>
            </a:r>
          </a:p>
        </p:txBody>
      </p:sp>
      <p:sp>
        <p:nvSpPr>
          <p:cNvPr id="37" name="Oval 36"/>
          <p:cNvSpPr/>
          <p:nvPr/>
        </p:nvSpPr>
        <p:spPr>
          <a:xfrm>
            <a:off x="7924800" y="4797425"/>
            <a:ext cx="838200" cy="838200"/>
          </a:xfrm>
          <a:prstGeom prst="ellipse">
            <a:avLst/>
          </a:prstGeom>
          <a:noFill/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6865938" y="5181600"/>
            <a:ext cx="838200" cy="838200"/>
          </a:xfrm>
          <a:prstGeom prst="ellipse">
            <a:avLst/>
          </a:prstGeom>
          <a:noFill/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22557" name="TextBox 40"/>
          <p:cNvSpPr txBox="1">
            <a:spLocks noChangeArrowheads="1"/>
          </p:cNvSpPr>
          <p:nvPr/>
        </p:nvSpPr>
        <p:spPr bwMode="auto">
          <a:xfrm>
            <a:off x="6865938" y="5295900"/>
            <a:ext cx="838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bg-BG" b="1">
                <a:solidFill>
                  <a:srgbClr val="461F4C"/>
                </a:solidFill>
                <a:latin typeface="Arial Narrow" panose="020B0606020202030204" pitchFamily="34" charset="0"/>
                <a:cs typeface="Arial Bold" panose="020B0704020202020204" pitchFamily="34" charset="0"/>
              </a:rPr>
              <a:t>Иван</a:t>
            </a:r>
            <a:br>
              <a:rPr lang="bg-BG" altLang="bg-BG" b="1">
                <a:solidFill>
                  <a:srgbClr val="461F4C"/>
                </a:solidFill>
                <a:latin typeface="Arial Narrow" panose="020B0606020202030204" pitchFamily="34" charset="0"/>
                <a:cs typeface="Arial Bold" panose="020B0704020202020204" pitchFamily="34" charset="0"/>
              </a:rPr>
            </a:br>
            <a:r>
              <a:rPr lang="en-US" altLang="bg-BG" b="1">
                <a:solidFill>
                  <a:srgbClr val="461F4C"/>
                </a:solidFill>
                <a:latin typeface="Arial Narrow" panose="020B0606020202030204" pitchFamily="34" charset="0"/>
                <a:cs typeface="Arial Bold" panose="020B0704020202020204" pitchFamily="34" charset="0"/>
              </a:rPr>
              <a:t>5%</a:t>
            </a:r>
          </a:p>
        </p:txBody>
      </p:sp>
      <p:sp>
        <p:nvSpPr>
          <p:cNvPr id="22558" name="TextBox 41"/>
          <p:cNvSpPr txBox="1">
            <a:spLocks noChangeArrowheads="1"/>
          </p:cNvSpPr>
          <p:nvPr/>
        </p:nvSpPr>
        <p:spPr bwMode="auto">
          <a:xfrm>
            <a:off x="7924800" y="4876800"/>
            <a:ext cx="838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bg-BG" b="1">
                <a:solidFill>
                  <a:srgbClr val="461F4C"/>
                </a:solidFill>
                <a:latin typeface="Arial Narrow" panose="020B0606020202030204" pitchFamily="34" charset="0"/>
                <a:cs typeface="Arial Bold" panose="020B0704020202020204" pitchFamily="34" charset="0"/>
              </a:rPr>
              <a:t>АС</a:t>
            </a:r>
            <a:r>
              <a:rPr lang="en-US" altLang="bg-BG" b="1">
                <a:solidFill>
                  <a:srgbClr val="461F4C"/>
                </a:solidFill>
                <a:latin typeface="Arial Narrow" panose="020B0606020202030204" pitchFamily="34" charset="0"/>
                <a:cs typeface="Arial Bold" panose="020B0704020202020204" pitchFamily="34" charset="0"/>
              </a:rPr>
              <a:t/>
            </a:r>
            <a:br>
              <a:rPr lang="en-US" altLang="bg-BG" b="1">
                <a:solidFill>
                  <a:srgbClr val="461F4C"/>
                </a:solidFill>
                <a:latin typeface="Arial Narrow" panose="020B0606020202030204" pitchFamily="34" charset="0"/>
                <a:cs typeface="Arial Bold" panose="020B0704020202020204" pitchFamily="34" charset="0"/>
              </a:rPr>
            </a:br>
            <a:r>
              <a:rPr lang="en-US" altLang="bg-BG" b="1">
                <a:solidFill>
                  <a:srgbClr val="461F4C"/>
                </a:solidFill>
                <a:latin typeface="Arial Narrow" panose="020B0606020202030204" pitchFamily="34" charset="0"/>
                <a:cs typeface="Arial Bold" panose="020B0704020202020204" pitchFamily="34" charset="0"/>
              </a:rPr>
              <a:t>5%</a:t>
            </a:r>
          </a:p>
        </p:txBody>
      </p:sp>
      <p:cxnSp>
        <p:nvCxnSpPr>
          <p:cNvPr id="43" name="Straight Connector 42"/>
          <p:cNvCxnSpPr>
            <a:stCxn id="31" idx="3"/>
          </p:cNvCxnSpPr>
          <p:nvPr/>
        </p:nvCxnSpPr>
        <p:spPr>
          <a:xfrm rot="5400000">
            <a:off x="6938963" y="3759200"/>
            <a:ext cx="579437" cy="1198563"/>
          </a:xfrm>
          <a:prstGeom prst="line">
            <a:avLst/>
          </a:prstGeom>
          <a:ln w="28575">
            <a:solidFill>
              <a:srgbClr val="461F4C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60" name="Subtitle 2"/>
          <p:cNvSpPr txBox="1">
            <a:spLocks/>
          </p:cNvSpPr>
          <p:nvPr/>
        </p:nvSpPr>
        <p:spPr bwMode="auto">
          <a:xfrm>
            <a:off x="3878263" y="5446713"/>
            <a:ext cx="2987675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bg-BG" altLang="bg-BG">
                <a:latin typeface="Arial Narrow" panose="020B0606020202030204" pitchFamily="34" charset="0"/>
                <a:cs typeface="Arial" panose="020B0604020202020204" pitchFamily="34" charset="0"/>
              </a:rPr>
              <a:t>С трима-петима души в екипа</a:t>
            </a:r>
            <a:br>
              <a:rPr lang="bg-BG" altLang="bg-BG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bg-BG" altLang="bg-BG">
                <a:latin typeface="Arial Narrow" panose="020B0606020202030204" pitchFamily="34" charset="0"/>
                <a:cs typeface="Arial" panose="020B0604020202020204" pitchFamily="34" charset="0"/>
              </a:rPr>
              <a:t>месечен доход ~ 300-400 лв.</a:t>
            </a:r>
            <a:endParaRPr lang="en-GB" altLang="bg-BG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cxnSp>
        <p:nvCxnSpPr>
          <p:cNvPr id="55" name="Straight Connector 54"/>
          <p:cNvCxnSpPr/>
          <p:nvPr/>
        </p:nvCxnSpPr>
        <p:spPr>
          <a:xfrm rot="5400000">
            <a:off x="7266782" y="4391818"/>
            <a:ext cx="914400" cy="512763"/>
          </a:xfrm>
          <a:prstGeom prst="line">
            <a:avLst/>
          </a:prstGeom>
          <a:ln w="28575">
            <a:solidFill>
              <a:srgbClr val="461F4C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rot="16200000" flipH="1">
            <a:off x="7978775" y="4397376"/>
            <a:ext cx="547687" cy="106362"/>
          </a:xfrm>
          <a:prstGeom prst="line">
            <a:avLst/>
          </a:prstGeom>
          <a:ln w="28575">
            <a:solidFill>
              <a:srgbClr val="461F4C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63" name="TextBox 60"/>
          <p:cNvSpPr txBox="1">
            <a:spLocks noChangeArrowheads="1"/>
          </p:cNvSpPr>
          <p:nvPr/>
        </p:nvSpPr>
        <p:spPr bwMode="auto">
          <a:xfrm>
            <a:off x="6781800" y="4038600"/>
            <a:ext cx="609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bg-BG" b="1">
                <a:solidFill>
                  <a:srgbClr val="461F4C"/>
                </a:solidFill>
                <a:latin typeface="Arial Narrow" panose="020B0606020202030204" pitchFamily="34" charset="0"/>
                <a:cs typeface="Arial Bold" panose="020B0704020202020204" pitchFamily="34" charset="0"/>
              </a:rPr>
              <a:t>3%</a:t>
            </a:r>
          </a:p>
        </p:txBody>
      </p:sp>
      <p:sp>
        <p:nvSpPr>
          <p:cNvPr id="22564" name="TextBox 61"/>
          <p:cNvSpPr txBox="1">
            <a:spLocks noChangeArrowheads="1"/>
          </p:cNvSpPr>
          <p:nvPr/>
        </p:nvSpPr>
        <p:spPr bwMode="auto">
          <a:xfrm>
            <a:off x="7162800" y="4408488"/>
            <a:ext cx="609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bg-BG" b="1">
                <a:solidFill>
                  <a:srgbClr val="461F4C"/>
                </a:solidFill>
                <a:latin typeface="Arial Narrow" panose="020B0606020202030204" pitchFamily="34" charset="0"/>
                <a:cs typeface="Arial Bold" panose="020B0704020202020204" pitchFamily="34" charset="0"/>
              </a:rPr>
              <a:t>3%</a:t>
            </a:r>
          </a:p>
        </p:txBody>
      </p:sp>
      <p:sp>
        <p:nvSpPr>
          <p:cNvPr id="22565" name="TextBox 62"/>
          <p:cNvSpPr txBox="1">
            <a:spLocks noChangeArrowheads="1"/>
          </p:cNvSpPr>
          <p:nvPr/>
        </p:nvSpPr>
        <p:spPr bwMode="auto">
          <a:xfrm>
            <a:off x="8229600" y="4176713"/>
            <a:ext cx="609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bg-BG" b="1">
                <a:solidFill>
                  <a:srgbClr val="461F4C"/>
                </a:solidFill>
                <a:latin typeface="Arial Narrow" panose="020B0606020202030204" pitchFamily="34" charset="0"/>
                <a:cs typeface="Arial Bold" panose="020B0704020202020204" pitchFamily="34" charset="0"/>
              </a:rPr>
              <a:t>3%</a:t>
            </a:r>
          </a:p>
        </p:txBody>
      </p:sp>
      <p:sp>
        <p:nvSpPr>
          <p:cNvPr id="40" name="TextBox 11"/>
          <p:cNvSpPr txBox="1">
            <a:spLocks noChangeArrowheads="1"/>
          </p:cNvSpPr>
          <p:nvPr/>
        </p:nvSpPr>
        <p:spPr bwMode="auto">
          <a:xfrm>
            <a:off x="1619250" y="3284538"/>
            <a:ext cx="2498725" cy="632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bg-BG" altLang="bg-BG" sz="1600" b="1" dirty="0">
                <a:solidFill>
                  <a:srgbClr val="7030A0"/>
                </a:solidFill>
                <a:latin typeface="Arial Narrow" panose="020B0606020202030204" pitchFamily="34" charset="0"/>
                <a:ea typeface="Roboto" panose="02000000000000000000" pitchFamily="2" charset="0"/>
                <a:cs typeface="Arial" panose="020B0604020202020204" pitchFamily="34" charset="0"/>
              </a:rPr>
              <a:t>30</a:t>
            </a:r>
            <a:r>
              <a:rPr lang="en-US" altLang="bg-BG" sz="1600" b="1" dirty="0" smtClean="0">
                <a:solidFill>
                  <a:srgbClr val="7030A0"/>
                </a:solidFill>
                <a:latin typeface="Arial Narrow" panose="020B0606020202030204" pitchFamily="34" charset="0"/>
                <a:ea typeface="Roboto" panose="02000000000000000000" pitchFamily="2" charset="0"/>
                <a:cs typeface="Arial" panose="020B0604020202020204" pitchFamily="34" charset="0"/>
              </a:rPr>
              <a:t>%</a:t>
            </a:r>
            <a:br>
              <a:rPr lang="en-US" altLang="bg-BG" sz="1600" b="1" dirty="0" smtClean="0">
                <a:solidFill>
                  <a:srgbClr val="7030A0"/>
                </a:solidFill>
                <a:latin typeface="Arial Narrow" panose="020B0606020202030204" pitchFamily="34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bg-BG" altLang="bg-BG" sz="1200" b="1" dirty="0" smtClean="0">
                <a:solidFill>
                  <a:srgbClr val="7030A0"/>
                </a:solidFill>
                <a:latin typeface="Arial Narrow" panose="020B0606020202030204" pitchFamily="34" charset="0"/>
                <a:ea typeface="Roboto" panose="02000000000000000000" pitchFamily="2" charset="0"/>
                <a:cs typeface="Arial" panose="020B0604020202020204" pitchFamily="34" charset="0"/>
              </a:rPr>
              <a:t>2</a:t>
            </a:r>
            <a:r>
              <a:rPr lang="bg-BG" altLang="bg-BG" sz="1000" b="1" dirty="0" smtClean="0">
                <a:solidFill>
                  <a:srgbClr val="7030A0"/>
                </a:solidFill>
                <a:latin typeface="Arial Narrow" panose="020B060602020203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bg-BG" altLang="bg-BG" sz="1000" b="1" dirty="0" err="1">
                <a:solidFill>
                  <a:srgbClr val="7030A0"/>
                </a:solidFill>
                <a:latin typeface="Arial Narrow" panose="020B060602020203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б</a:t>
            </a:r>
            <a:r>
              <a:rPr lang="bg-BG" altLang="bg-BG" sz="1100" b="1" dirty="0" err="1">
                <a:solidFill>
                  <a:srgbClr val="7030A0"/>
                </a:solidFill>
                <a:latin typeface="Arial Narrow" panose="020B060602020203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.т</a:t>
            </a:r>
            <a:r>
              <a:rPr lang="bg-BG" altLang="bg-BG" sz="1100" b="1" dirty="0">
                <a:solidFill>
                  <a:srgbClr val="7030A0"/>
                </a:solidFill>
                <a:latin typeface="Arial Narrow" panose="020B060602020203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 на личен код за </a:t>
            </a:r>
            <a:r>
              <a:rPr lang="en-US" altLang="bg-BG" sz="1100" b="1" dirty="0" smtClean="0">
                <a:solidFill>
                  <a:srgbClr val="7030A0"/>
                </a:solidFill>
                <a:latin typeface="Arial Narrow" panose="020B0606020202030204" pitchFamily="34" charset="0"/>
                <a:ea typeface="Roboto" panose="02000000000000000000" pitchFamily="2" charset="0"/>
                <a:cs typeface="Arial" panose="020B0604020202020204" pitchFamily="34" charset="0"/>
              </a:rPr>
              <a:t/>
            </a:r>
            <a:br>
              <a:rPr lang="en-US" altLang="bg-BG" sz="1100" b="1" dirty="0" smtClean="0">
                <a:solidFill>
                  <a:srgbClr val="7030A0"/>
                </a:solidFill>
                <a:latin typeface="Arial Narrow" panose="020B0606020202030204" pitchFamily="34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bg-BG" altLang="bg-BG" sz="1100" b="1" dirty="0" smtClean="0">
                <a:solidFill>
                  <a:srgbClr val="7030A0"/>
                </a:solidFill>
                <a:latin typeface="Arial Narrow" panose="020B0606020202030204" pitchFamily="34" charset="0"/>
                <a:ea typeface="Roboto" panose="02000000000000000000" pitchFamily="2" charset="0"/>
                <a:cs typeface="Arial" panose="020B0604020202020204" pitchFamily="34" charset="0"/>
              </a:rPr>
              <a:t>2 </a:t>
            </a:r>
            <a:r>
              <a:rPr lang="bg-BG" altLang="bg-BG" sz="1100" b="1" dirty="0">
                <a:solidFill>
                  <a:srgbClr val="7030A0"/>
                </a:solidFill>
                <a:latin typeface="Arial Narrow" panose="020B060602020203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календарни месеца</a:t>
            </a:r>
            <a:endParaRPr lang="en-US" altLang="bg-BG" sz="1100" b="1" dirty="0">
              <a:solidFill>
                <a:srgbClr val="7030A0"/>
              </a:solidFill>
              <a:latin typeface="Arial Narrow" panose="020B060602020203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 flipV="1">
            <a:off x="2570163" y="3079750"/>
            <a:ext cx="0" cy="373063"/>
          </a:xfrm>
          <a:prstGeom prst="line">
            <a:avLst/>
          </a:prstGeom>
          <a:ln>
            <a:headEnd type="triangle" w="lg" len="lg"/>
            <a:tailEnd type="non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3400" y="2971800"/>
            <a:ext cx="1600200" cy="533400"/>
          </a:xfrm>
          <a:prstGeom prst="rect">
            <a:avLst/>
          </a:prstGeom>
          <a:noFill/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23555" name="TextBox 4"/>
          <p:cNvSpPr txBox="1">
            <a:spLocks noChangeArrowheads="1"/>
          </p:cNvSpPr>
          <p:nvPr/>
        </p:nvSpPr>
        <p:spPr bwMode="auto">
          <a:xfrm>
            <a:off x="533400" y="3048000"/>
            <a:ext cx="160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bg-BG" b="1">
                <a:solidFill>
                  <a:srgbClr val="461F4C"/>
                </a:solidFill>
                <a:latin typeface="Arial Narrow" panose="020B0606020202030204" pitchFamily="34" charset="0"/>
                <a:cs typeface="Arial Bold" panose="020B0704020202020204" pitchFamily="34" charset="0"/>
              </a:rPr>
              <a:t>ФОРЕВЪР</a:t>
            </a:r>
            <a:endParaRPr lang="en-US" altLang="bg-BG" b="1">
              <a:solidFill>
                <a:srgbClr val="461F4C"/>
              </a:solidFill>
              <a:latin typeface="Arial Narrow" panose="020B0606020202030204" pitchFamily="34" charset="0"/>
              <a:cs typeface="Arial Bold" panose="020B070402020202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4297363" y="2819400"/>
            <a:ext cx="838200" cy="838200"/>
          </a:xfrm>
          <a:prstGeom prst="ellipse">
            <a:avLst/>
          </a:prstGeom>
          <a:noFill/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23557" name="TextBox 6"/>
          <p:cNvSpPr txBox="1">
            <a:spLocks noChangeArrowheads="1"/>
          </p:cNvSpPr>
          <p:nvPr/>
        </p:nvSpPr>
        <p:spPr bwMode="auto">
          <a:xfrm>
            <a:off x="4297363" y="3048000"/>
            <a:ext cx="838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bg-BG" b="1">
                <a:solidFill>
                  <a:srgbClr val="461F4C"/>
                </a:solidFill>
                <a:latin typeface="Arial Narrow" panose="020B0606020202030204" pitchFamily="34" charset="0"/>
                <a:cs typeface="Arial Bold" panose="020B0704020202020204" pitchFamily="34" charset="0"/>
              </a:rPr>
              <a:t>ВИЕ</a:t>
            </a:r>
            <a:endParaRPr lang="en-US" altLang="bg-BG" b="1">
              <a:solidFill>
                <a:srgbClr val="461F4C"/>
              </a:solidFill>
              <a:latin typeface="Arial Narrow" panose="020B0606020202030204" pitchFamily="34" charset="0"/>
              <a:cs typeface="Arial Bold" panose="020B070402020202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rot="10800000">
            <a:off x="2141538" y="3276600"/>
            <a:ext cx="2125662" cy="0"/>
          </a:xfrm>
          <a:prstGeom prst="line">
            <a:avLst/>
          </a:prstGeom>
          <a:ln w="28575">
            <a:solidFill>
              <a:srgbClr val="461F4C"/>
            </a:solidFill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59" name="TextBox 8"/>
          <p:cNvSpPr txBox="1">
            <a:spLocks noChangeArrowheads="1"/>
          </p:cNvSpPr>
          <p:nvPr/>
        </p:nvSpPr>
        <p:spPr bwMode="auto">
          <a:xfrm>
            <a:off x="2151063" y="2827338"/>
            <a:ext cx="21161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bg-BG" b="1">
                <a:solidFill>
                  <a:srgbClr val="461F4C"/>
                </a:solidFill>
                <a:latin typeface="Arial Narrow" panose="020B0606020202030204" pitchFamily="34" charset="0"/>
                <a:cs typeface="Arial Bold" panose="020B0704020202020204" pitchFamily="34" charset="0"/>
              </a:rPr>
              <a:t>30% + 13%</a:t>
            </a:r>
          </a:p>
        </p:txBody>
      </p:sp>
      <p:sp>
        <p:nvSpPr>
          <p:cNvPr id="23560" name="Subtitle 2"/>
          <p:cNvSpPr txBox="1">
            <a:spLocks/>
          </p:cNvSpPr>
          <p:nvPr/>
        </p:nvSpPr>
        <p:spPr bwMode="auto">
          <a:xfrm>
            <a:off x="457200" y="2247900"/>
            <a:ext cx="526573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bg-BG" altLang="bg-BG" sz="2200" b="1">
                <a:latin typeface="Arial Narrow" panose="020B0606020202030204" pitchFamily="34" charset="0"/>
                <a:cs typeface="Arial" panose="020B0604020202020204" pitchFamily="34" charset="0"/>
              </a:rPr>
              <a:t>Асистент Мениджър</a:t>
            </a:r>
            <a:r>
              <a:rPr lang="en-GB" altLang="bg-BG" sz="2200" b="1">
                <a:latin typeface="Arial Narrow" panose="020B0606020202030204" pitchFamily="34" charset="0"/>
                <a:cs typeface="Arial" panose="020B0604020202020204" pitchFamily="34" charset="0"/>
              </a:rPr>
              <a:t> (75 </a:t>
            </a:r>
            <a:r>
              <a:rPr lang="bg-BG" altLang="bg-BG" sz="2200" b="1">
                <a:latin typeface="Arial Narrow" panose="020B0606020202030204" pitchFamily="34" charset="0"/>
                <a:cs typeface="Arial" panose="020B0604020202020204" pitchFamily="34" charset="0"/>
              </a:rPr>
              <a:t>б.т.</a:t>
            </a:r>
            <a:r>
              <a:rPr lang="en-GB" altLang="bg-BG" sz="2200" b="1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bg-BG" altLang="bg-BG" sz="2200" b="1">
                <a:latin typeface="Arial Narrow" panose="020B0606020202030204" pitchFamily="34" charset="0"/>
                <a:cs typeface="Arial" panose="020B0604020202020204" pitchFamily="34" charset="0"/>
              </a:rPr>
              <a:t>за</a:t>
            </a:r>
            <a:r>
              <a:rPr lang="en-GB" altLang="bg-BG" sz="2200" b="1">
                <a:latin typeface="Arial Narrow" panose="020B0606020202030204" pitchFamily="34" charset="0"/>
                <a:cs typeface="Arial" panose="020B0604020202020204" pitchFamily="34" charset="0"/>
              </a:rPr>
              <a:t> 2</a:t>
            </a:r>
            <a:r>
              <a:rPr lang="bg-BG" altLang="bg-BG" sz="2200" b="1">
                <a:latin typeface="Arial Narrow" panose="020B0606020202030204" pitchFamily="34" charset="0"/>
                <a:cs typeface="Arial" panose="020B0604020202020204" pitchFamily="34" charset="0"/>
              </a:rPr>
              <a:t> месеца</a:t>
            </a:r>
            <a:r>
              <a:rPr lang="en-GB" altLang="bg-BG" sz="2200" b="1">
                <a:latin typeface="Arial Narrow" panose="020B0606020202030204" pitchFamily="34" charset="0"/>
                <a:cs typeface="Arial" panose="020B0604020202020204" pitchFamily="34" charset="0"/>
              </a:rPr>
              <a:t>) </a:t>
            </a:r>
          </a:p>
        </p:txBody>
      </p:sp>
      <p:sp>
        <p:nvSpPr>
          <p:cNvPr id="12" name="Oval 11"/>
          <p:cNvSpPr/>
          <p:nvPr/>
        </p:nvSpPr>
        <p:spPr>
          <a:xfrm>
            <a:off x="2963863" y="4076700"/>
            <a:ext cx="838200" cy="838200"/>
          </a:xfrm>
          <a:prstGeom prst="ellipse">
            <a:avLst/>
          </a:prstGeom>
          <a:noFill/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23562" name="TextBox 12"/>
          <p:cNvSpPr txBox="1">
            <a:spLocks noChangeArrowheads="1"/>
          </p:cNvSpPr>
          <p:nvPr/>
        </p:nvSpPr>
        <p:spPr bwMode="auto">
          <a:xfrm>
            <a:off x="2963863" y="4152900"/>
            <a:ext cx="838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bg-BG" b="1">
                <a:solidFill>
                  <a:srgbClr val="461F4C"/>
                </a:solidFill>
                <a:latin typeface="Arial Narrow" panose="020B0606020202030204" pitchFamily="34" charset="0"/>
                <a:cs typeface="Arial Bold" panose="020B0704020202020204" pitchFamily="34" charset="0"/>
              </a:rPr>
              <a:t>АС</a:t>
            </a:r>
            <a:r>
              <a:rPr lang="en-US" altLang="bg-BG" b="1">
                <a:solidFill>
                  <a:srgbClr val="461F4C"/>
                </a:solidFill>
                <a:latin typeface="Arial Narrow" panose="020B0606020202030204" pitchFamily="34" charset="0"/>
                <a:cs typeface="Arial Bold" panose="020B0704020202020204" pitchFamily="34" charset="0"/>
              </a:rPr>
              <a:t/>
            </a:r>
            <a:br>
              <a:rPr lang="en-US" altLang="bg-BG" b="1">
                <a:solidFill>
                  <a:srgbClr val="461F4C"/>
                </a:solidFill>
                <a:latin typeface="Arial Narrow" panose="020B0606020202030204" pitchFamily="34" charset="0"/>
                <a:cs typeface="Arial Bold" panose="020B0704020202020204" pitchFamily="34" charset="0"/>
              </a:rPr>
            </a:br>
            <a:r>
              <a:rPr lang="en-US" altLang="bg-BG" b="1">
                <a:solidFill>
                  <a:srgbClr val="461F4C"/>
                </a:solidFill>
                <a:latin typeface="Arial Narrow" panose="020B0606020202030204" pitchFamily="34" charset="0"/>
                <a:cs typeface="Arial Bold" panose="020B0704020202020204" pitchFamily="34" charset="0"/>
              </a:rPr>
              <a:t>5%</a:t>
            </a:r>
          </a:p>
        </p:txBody>
      </p:sp>
      <p:sp>
        <p:nvSpPr>
          <p:cNvPr id="14" name="Oval 13"/>
          <p:cNvSpPr/>
          <p:nvPr/>
        </p:nvSpPr>
        <p:spPr>
          <a:xfrm>
            <a:off x="4297363" y="4456113"/>
            <a:ext cx="838200" cy="8382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23564" name="TextBox 14"/>
          <p:cNvSpPr txBox="1">
            <a:spLocks noChangeArrowheads="1"/>
          </p:cNvSpPr>
          <p:nvPr/>
        </p:nvSpPr>
        <p:spPr bwMode="auto">
          <a:xfrm>
            <a:off x="4297363" y="4560888"/>
            <a:ext cx="838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bg-BG" b="1">
                <a:solidFill>
                  <a:srgbClr val="461F4C"/>
                </a:solidFill>
                <a:latin typeface="Arial Narrow" panose="020B0606020202030204" pitchFamily="34" charset="0"/>
                <a:cs typeface="Arial Bold" panose="020B0704020202020204" pitchFamily="34" charset="0"/>
              </a:rPr>
              <a:t>Иван</a:t>
            </a:r>
            <a:r>
              <a:rPr lang="en-US" altLang="bg-BG" b="1">
                <a:solidFill>
                  <a:srgbClr val="461F4C"/>
                </a:solidFill>
                <a:latin typeface="Arial Narrow" panose="020B0606020202030204" pitchFamily="34" charset="0"/>
                <a:cs typeface="Arial Bold" panose="020B0704020202020204" pitchFamily="34" charset="0"/>
              </a:rPr>
              <a:t/>
            </a:r>
            <a:br>
              <a:rPr lang="en-US" altLang="bg-BG" b="1">
                <a:solidFill>
                  <a:srgbClr val="461F4C"/>
                </a:solidFill>
                <a:latin typeface="Arial Narrow" panose="020B0606020202030204" pitchFamily="34" charset="0"/>
                <a:cs typeface="Arial Bold" panose="020B0704020202020204" pitchFamily="34" charset="0"/>
              </a:rPr>
            </a:br>
            <a:r>
              <a:rPr lang="en-US" altLang="bg-BG" b="1">
                <a:solidFill>
                  <a:srgbClr val="461F4C"/>
                </a:solidFill>
                <a:latin typeface="Arial Narrow" panose="020B0606020202030204" pitchFamily="34" charset="0"/>
                <a:cs typeface="Arial Bold" panose="020B0704020202020204" pitchFamily="34" charset="0"/>
              </a:rPr>
              <a:t>8%</a:t>
            </a:r>
          </a:p>
        </p:txBody>
      </p:sp>
      <p:sp>
        <p:nvSpPr>
          <p:cNvPr id="16" name="Oval 15"/>
          <p:cNvSpPr/>
          <p:nvPr/>
        </p:nvSpPr>
        <p:spPr>
          <a:xfrm>
            <a:off x="6011863" y="4876800"/>
            <a:ext cx="838200" cy="838200"/>
          </a:xfrm>
          <a:prstGeom prst="ellipse">
            <a:avLst/>
          </a:prstGeom>
          <a:noFill/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23566" name="TextBox 16"/>
          <p:cNvSpPr txBox="1">
            <a:spLocks noChangeArrowheads="1"/>
          </p:cNvSpPr>
          <p:nvPr/>
        </p:nvSpPr>
        <p:spPr bwMode="auto">
          <a:xfrm>
            <a:off x="6011863" y="4953000"/>
            <a:ext cx="838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bg-BG" b="1">
                <a:solidFill>
                  <a:srgbClr val="461F4C"/>
                </a:solidFill>
                <a:latin typeface="Arial Narrow" panose="020B0606020202030204" pitchFamily="34" charset="0"/>
                <a:cs typeface="Arial Bold" panose="020B0704020202020204" pitchFamily="34" charset="0"/>
              </a:rPr>
              <a:t>АС</a:t>
            </a:r>
            <a:r>
              <a:rPr lang="en-US" altLang="bg-BG" b="1">
                <a:solidFill>
                  <a:srgbClr val="461F4C"/>
                </a:solidFill>
                <a:latin typeface="Arial Narrow" panose="020B0606020202030204" pitchFamily="34" charset="0"/>
                <a:cs typeface="Arial Bold" panose="020B0704020202020204" pitchFamily="34" charset="0"/>
              </a:rPr>
              <a:t/>
            </a:r>
            <a:br>
              <a:rPr lang="en-US" altLang="bg-BG" b="1">
                <a:solidFill>
                  <a:srgbClr val="461F4C"/>
                </a:solidFill>
                <a:latin typeface="Arial Narrow" panose="020B0606020202030204" pitchFamily="34" charset="0"/>
                <a:cs typeface="Arial Bold" panose="020B0704020202020204" pitchFamily="34" charset="0"/>
              </a:rPr>
            </a:br>
            <a:r>
              <a:rPr lang="en-US" altLang="bg-BG" b="1">
                <a:solidFill>
                  <a:srgbClr val="461F4C"/>
                </a:solidFill>
                <a:latin typeface="Arial Narrow" panose="020B0606020202030204" pitchFamily="34" charset="0"/>
                <a:cs typeface="Arial Bold" panose="020B0704020202020204" pitchFamily="34" charset="0"/>
              </a:rPr>
              <a:t>5%</a:t>
            </a:r>
          </a:p>
        </p:txBody>
      </p:sp>
      <p:sp>
        <p:nvSpPr>
          <p:cNvPr id="18" name="Oval 17"/>
          <p:cNvSpPr/>
          <p:nvPr/>
        </p:nvSpPr>
        <p:spPr>
          <a:xfrm>
            <a:off x="6278563" y="3197225"/>
            <a:ext cx="838200" cy="838200"/>
          </a:xfrm>
          <a:prstGeom prst="ellipse">
            <a:avLst/>
          </a:prstGeom>
          <a:noFill/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23568" name="TextBox 18"/>
          <p:cNvSpPr txBox="1">
            <a:spLocks noChangeArrowheads="1"/>
          </p:cNvSpPr>
          <p:nvPr/>
        </p:nvSpPr>
        <p:spPr bwMode="auto">
          <a:xfrm>
            <a:off x="6278563" y="3273425"/>
            <a:ext cx="838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bg-BG" b="1">
                <a:solidFill>
                  <a:srgbClr val="461F4C"/>
                </a:solidFill>
                <a:latin typeface="Arial Narrow" panose="020B0606020202030204" pitchFamily="34" charset="0"/>
                <a:cs typeface="Arial Bold" panose="020B0704020202020204" pitchFamily="34" charset="0"/>
              </a:rPr>
              <a:t>С</a:t>
            </a:r>
            <a:r>
              <a:rPr lang="en-US" altLang="bg-BG" b="1">
                <a:solidFill>
                  <a:srgbClr val="461F4C"/>
                </a:solidFill>
                <a:latin typeface="Arial Narrow" panose="020B0606020202030204" pitchFamily="34" charset="0"/>
                <a:cs typeface="Arial Bold" panose="020B0704020202020204" pitchFamily="34" charset="0"/>
              </a:rPr>
              <a:t/>
            </a:r>
            <a:br>
              <a:rPr lang="en-US" altLang="bg-BG" b="1">
                <a:solidFill>
                  <a:srgbClr val="461F4C"/>
                </a:solidFill>
                <a:latin typeface="Arial Narrow" panose="020B0606020202030204" pitchFamily="34" charset="0"/>
                <a:cs typeface="Arial Bold" panose="020B0704020202020204" pitchFamily="34" charset="0"/>
              </a:rPr>
            </a:br>
            <a:r>
              <a:rPr lang="en-US" altLang="bg-BG" b="1">
                <a:solidFill>
                  <a:srgbClr val="461F4C"/>
                </a:solidFill>
                <a:latin typeface="Arial Narrow" panose="020B0606020202030204" pitchFamily="34" charset="0"/>
                <a:cs typeface="Arial Bold" panose="020B0704020202020204" pitchFamily="34" charset="0"/>
              </a:rPr>
              <a:t>8%</a:t>
            </a:r>
          </a:p>
        </p:txBody>
      </p:sp>
      <p:cxnSp>
        <p:nvCxnSpPr>
          <p:cNvPr id="20" name="Straight Connector 19"/>
          <p:cNvCxnSpPr/>
          <p:nvPr/>
        </p:nvCxnSpPr>
        <p:spPr>
          <a:xfrm rot="10800000" flipV="1">
            <a:off x="3649663" y="3505200"/>
            <a:ext cx="762000" cy="647700"/>
          </a:xfrm>
          <a:prstGeom prst="line">
            <a:avLst/>
          </a:prstGeom>
          <a:ln w="28575">
            <a:solidFill>
              <a:srgbClr val="461F4C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6" idx="4"/>
            <a:endCxn id="14" idx="0"/>
          </p:cNvCxnSpPr>
          <p:nvPr/>
        </p:nvCxnSpPr>
        <p:spPr>
          <a:xfrm rot="5400000">
            <a:off x="4317207" y="4056856"/>
            <a:ext cx="800100" cy="1587"/>
          </a:xfrm>
          <a:prstGeom prst="line">
            <a:avLst/>
          </a:prstGeom>
          <a:ln w="28575">
            <a:solidFill>
              <a:srgbClr val="461F4C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6" idx="5"/>
          </p:cNvCxnSpPr>
          <p:nvPr/>
        </p:nvCxnSpPr>
        <p:spPr>
          <a:xfrm rot="16200000" flipH="1">
            <a:off x="4880769" y="3667919"/>
            <a:ext cx="1416050" cy="1150938"/>
          </a:xfrm>
          <a:prstGeom prst="line">
            <a:avLst/>
          </a:prstGeom>
          <a:ln w="28575">
            <a:solidFill>
              <a:srgbClr val="461F4C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endCxn id="23568" idx="1"/>
          </p:cNvCxnSpPr>
          <p:nvPr/>
        </p:nvCxnSpPr>
        <p:spPr>
          <a:xfrm>
            <a:off x="5135563" y="3270250"/>
            <a:ext cx="1143000" cy="323850"/>
          </a:xfrm>
          <a:prstGeom prst="line">
            <a:avLst/>
          </a:prstGeom>
          <a:ln w="28575">
            <a:solidFill>
              <a:srgbClr val="461F4C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endCxn id="33" idx="7"/>
          </p:cNvCxnSpPr>
          <p:nvPr/>
        </p:nvCxnSpPr>
        <p:spPr>
          <a:xfrm rot="10800000" flipV="1">
            <a:off x="3971925" y="5178425"/>
            <a:ext cx="439738" cy="365125"/>
          </a:xfrm>
          <a:prstGeom prst="line">
            <a:avLst/>
          </a:prstGeom>
          <a:ln w="28575">
            <a:solidFill>
              <a:srgbClr val="461F4C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3560763" y="5472113"/>
            <a:ext cx="482600" cy="482600"/>
          </a:xfrm>
          <a:prstGeom prst="ellipse">
            <a:avLst/>
          </a:prstGeom>
          <a:noFill/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4473575" y="5613400"/>
            <a:ext cx="482600" cy="4826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 Narrow" panose="020B0606020202030204" pitchFamily="34" charset="0"/>
            </a:endParaRPr>
          </a:p>
        </p:txBody>
      </p:sp>
      <p:cxnSp>
        <p:nvCxnSpPr>
          <p:cNvPr id="36" name="Straight Connector 35"/>
          <p:cNvCxnSpPr>
            <a:stCxn id="14" idx="4"/>
            <a:endCxn id="35" idx="0"/>
          </p:cNvCxnSpPr>
          <p:nvPr/>
        </p:nvCxnSpPr>
        <p:spPr>
          <a:xfrm rot="5400000">
            <a:off x="4556919" y="5453857"/>
            <a:ext cx="319087" cy="0"/>
          </a:xfrm>
          <a:prstGeom prst="line">
            <a:avLst/>
          </a:prstGeom>
          <a:ln w="28575">
            <a:solidFill>
              <a:srgbClr val="461F4C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77" name="TextBox 38"/>
          <p:cNvSpPr txBox="1">
            <a:spLocks noChangeArrowheads="1"/>
          </p:cNvSpPr>
          <p:nvPr/>
        </p:nvSpPr>
        <p:spPr bwMode="auto">
          <a:xfrm>
            <a:off x="4295775" y="5649913"/>
            <a:ext cx="838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bg-BG" b="1">
                <a:solidFill>
                  <a:srgbClr val="461F4C"/>
                </a:solidFill>
                <a:latin typeface="Arial Narrow" panose="020B0606020202030204" pitchFamily="34" charset="0"/>
                <a:cs typeface="Arial Bold" panose="020B0704020202020204" pitchFamily="34" charset="0"/>
              </a:rPr>
              <a:t>Х</a:t>
            </a:r>
            <a:endParaRPr lang="en-US" altLang="bg-BG" b="1">
              <a:solidFill>
                <a:srgbClr val="461F4C"/>
              </a:solidFill>
              <a:latin typeface="Arial Narrow" panose="020B0606020202030204" pitchFamily="34" charset="0"/>
              <a:cs typeface="Arial Bold" panose="020B0704020202020204" pitchFamily="34" charset="0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5376863" y="5472113"/>
            <a:ext cx="482600" cy="482600"/>
          </a:xfrm>
          <a:prstGeom prst="ellipse">
            <a:avLst/>
          </a:prstGeom>
          <a:noFill/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 Narrow" panose="020B0606020202030204" pitchFamily="34" charset="0"/>
            </a:endParaRPr>
          </a:p>
        </p:txBody>
      </p:sp>
      <p:cxnSp>
        <p:nvCxnSpPr>
          <p:cNvPr id="42" name="Straight Connector 41"/>
          <p:cNvCxnSpPr>
            <a:stCxn id="14" idx="5"/>
            <a:endCxn id="40" idx="1"/>
          </p:cNvCxnSpPr>
          <p:nvPr/>
        </p:nvCxnSpPr>
        <p:spPr>
          <a:xfrm rot="16200000" flipH="1">
            <a:off x="5045075" y="5140325"/>
            <a:ext cx="371475" cy="434975"/>
          </a:xfrm>
          <a:prstGeom prst="line">
            <a:avLst/>
          </a:prstGeom>
          <a:ln w="28575">
            <a:solidFill>
              <a:srgbClr val="461F4C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val 44"/>
          <p:cNvSpPr/>
          <p:nvPr/>
        </p:nvSpPr>
        <p:spPr>
          <a:xfrm>
            <a:off x="6164263" y="4267200"/>
            <a:ext cx="482600" cy="482600"/>
          </a:xfrm>
          <a:prstGeom prst="ellipse">
            <a:avLst/>
          </a:prstGeom>
          <a:noFill/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 Narrow" panose="020B0606020202030204" pitchFamily="34" charset="0"/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 rot="5400000">
            <a:off x="6379369" y="4106069"/>
            <a:ext cx="252412" cy="69850"/>
          </a:xfrm>
          <a:prstGeom prst="line">
            <a:avLst/>
          </a:prstGeom>
          <a:ln w="28575">
            <a:solidFill>
              <a:srgbClr val="461F4C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val 57"/>
          <p:cNvSpPr/>
          <p:nvPr/>
        </p:nvSpPr>
        <p:spPr>
          <a:xfrm>
            <a:off x="6850063" y="4394200"/>
            <a:ext cx="482600" cy="482600"/>
          </a:xfrm>
          <a:prstGeom prst="ellipse">
            <a:avLst/>
          </a:prstGeom>
          <a:noFill/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7281863" y="3886200"/>
            <a:ext cx="482600" cy="482600"/>
          </a:xfrm>
          <a:prstGeom prst="ellipse">
            <a:avLst/>
          </a:prstGeom>
          <a:noFill/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 Narrow" panose="020B0606020202030204" pitchFamily="34" charset="0"/>
            </a:endParaRPr>
          </a:p>
        </p:txBody>
      </p:sp>
      <p:cxnSp>
        <p:nvCxnSpPr>
          <p:cNvPr id="60" name="Straight Connector 59"/>
          <p:cNvCxnSpPr/>
          <p:nvPr/>
        </p:nvCxnSpPr>
        <p:spPr>
          <a:xfrm rot="16200000" flipH="1">
            <a:off x="6736557" y="4128294"/>
            <a:ext cx="379412" cy="152400"/>
          </a:xfrm>
          <a:prstGeom prst="line">
            <a:avLst/>
          </a:prstGeom>
          <a:ln w="28575">
            <a:solidFill>
              <a:srgbClr val="461F4C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7053263" y="3835400"/>
            <a:ext cx="269875" cy="146050"/>
          </a:xfrm>
          <a:prstGeom prst="line">
            <a:avLst/>
          </a:prstGeom>
          <a:ln w="28575">
            <a:solidFill>
              <a:srgbClr val="461F4C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86" name="Subtitle 2"/>
          <p:cNvSpPr txBox="1">
            <a:spLocks/>
          </p:cNvSpPr>
          <p:nvPr/>
        </p:nvSpPr>
        <p:spPr bwMode="auto">
          <a:xfrm>
            <a:off x="457200" y="5140325"/>
            <a:ext cx="2314575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bg-BG" altLang="bg-BG" sz="2000">
                <a:latin typeface="Arial Narrow" panose="020B0606020202030204" pitchFamily="34" charset="0"/>
                <a:cs typeface="Arial" panose="020B0604020202020204" pitchFamily="34" charset="0"/>
              </a:rPr>
              <a:t>С </a:t>
            </a:r>
            <a:r>
              <a:rPr lang="en-GB" altLang="bg-BG" sz="2000">
                <a:latin typeface="Arial Narrow" panose="020B0606020202030204" pitchFamily="34" charset="0"/>
                <a:cs typeface="Arial" panose="020B0604020202020204" pitchFamily="34" charset="0"/>
              </a:rPr>
              <a:t>10-15</a:t>
            </a:r>
            <a:r>
              <a:rPr lang="bg-BG" altLang="bg-BG" sz="2000">
                <a:latin typeface="Arial Narrow" panose="020B0606020202030204" pitchFamily="34" charset="0"/>
                <a:cs typeface="Arial" panose="020B0604020202020204" pitchFamily="34" charset="0"/>
              </a:rPr>
              <a:t> души в екипа</a:t>
            </a:r>
            <a:r>
              <a:rPr lang="en-GB" altLang="bg-BG" sz="2000"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en-GB" altLang="bg-BG" sz="200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bg-BG" altLang="bg-BG" sz="2000">
                <a:latin typeface="Arial Narrow" panose="020B0606020202030204" pitchFamily="34" charset="0"/>
                <a:cs typeface="Arial" panose="020B0604020202020204" pitchFamily="34" charset="0"/>
              </a:rPr>
              <a:t>месечен</a:t>
            </a:r>
            <a:r>
              <a:rPr lang="bg-BG" altLang="bg-BG" sz="2000">
                <a:latin typeface="Arial Narrow" panose="020B0606020202030204" pitchFamily="34" charset="0"/>
              </a:rPr>
              <a:t> доход </a:t>
            </a:r>
            <a:br>
              <a:rPr lang="bg-BG" altLang="bg-BG" sz="2000">
                <a:latin typeface="Arial Narrow" panose="020B0606020202030204" pitchFamily="34" charset="0"/>
              </a:rPr>
            </a:br>
            <a:r>
              <a:rPr lang="bg-BG" altLang="bg-BG" sz="2000">
                <a:latin typeface="Arial Narrow" panose="020B0606020202030204" pitchFamily="34" charset="0"/>
              </a:rPr>
              <a:t>~ </a:t>
            </a:r>
            <a:r>
              <a:rPr lang="bg-BG" altLang="bg-BG" sz="2000">
                <a:latin typeface="Arial Narrow" panose="020B0606020202030204" pitchFamily="34" charset="0"/>
                <a:cs typeface="Arial" panose="020B0604020202020204" pitchFamily="34" charset="0"/>
              </a:rPr>
              <a:t>400-800 лв.</a:t>
            </a:r>
            <a:r>
              <a:rPr lang="en-GB" altLang="bg-BG" sz="200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3587" name="Subtitle 2"/>
          <p:cNvSpPr txBox="1">
            <a:spLocks/>
          </p:cNvSpPr>
          <p:nvPr/>
        </p:nvSpPr>
        <p:spPr bwMode="auto">
          <a:xfrm>
            <a:off x="6875463" y="5086350"/>
            <a:ext cx="1727200" cy="110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ts val="300"/>
              </a:spcBef>
              <a:spcAft>
                <a:spcPts val="300"/>
              </a:spcAft>
            </a:pPr>
            <a:r>
              <a:rPr lang="bg-BG" altLang="bg-BG" sz="2100" b="1">
                <a:solidFill>
                  <a:srgbClr val="461F4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Дублирането в мрежата е започнало</a:t>
            </a:r>
            <a:r>
              <a:rPr lang="en-GB" altLang="bg-BG" sz="2100" b="1">
                <a:solidFill>
                  <a:srgbClr val="461F4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23588" name="TextBox 36"/>
          <p:cNvSpPr txBox="1">
            <a:spLocks noChangeArrowheads="1"/>
          </p:cNvSpPr>
          <p:nvPr/>
        </p:nvSpPr>
        <p:spPr bwMode="auto">
          <a:xfrm>
            <a:off x="3594100" y="3714750"/>
            <a:ext cx="1362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bg-BG" b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cs typeface="Arial Bold" panose="020B0704020202020204" pitchFamily="34" charset="0"/>
              </a:rPr>
              <a:t>8%</a:t>
            </a:r>
          </a:p>
        </p:txBody>
      </p:sp>
      <p:sp>
        <p:nvSpPr>
          <p:cNvPr id="23589" name="TextBox 37"/>
          <p:cNvSpPr txBox="1">
            <a:spLocks noChangeArrowheads="1"/>
          </p:cNvSpPr>
          <p:nvPr/>
        </p:nvSpPr>
        <p:spPr bwMode="auto">
          <a:xfrm>
            <a:off x="4845050" y="3571875"/>
            <a:ext cx="13636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bg-BG" b="1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cs typeface="Arial Bold" panose="020B0704020202020204" pitchFamily="34" charset="0"/>
              </a:rPr>
              <a:t>8%</a:t>
            </a:r>
          </a:p>
        </p:txBody>
      </p:sp>
      <p:sp>
        <p:nvSpPr>
          <p:cNvPr id="23590" name="TextBox 40"/>
          <p:cNvSpPr txBox="1">
            <a:spLocks noChangeArrowheads="1"/>
          </p:cNvSpPr>
          <p:nvPr/>
        </p:nvSpPr>
        <p:spPr bwMode="auto">
          <a:xfrm>
            <a:off x="5059363" y="3059113"/>
            <a:ext cx="13636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bg-BG" b="1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cs typeface="Arial Bold" panose="020B0704020202020204" pitchFamily="34" charset="0"/>
              </a:rPr>
              <a:t>5%</a:t>
            </a:r>
          </a:p>
        </p:txBody>
      </p:sp>
      <p:sp>
        <p:nvSpPr>
          <p:cNvPr id="23591" name="TextBox 42"/>
          <p:cNvSpPr txBox="1">
            <a:spLocks noChangeArrowheads="1"/>
          </p:cNvSpPr>
          <p:nvPr/>
        </p:nvSpPr>
        <p:spPr bwMode="auto">
          <a:xfrm>
            <a:off x="4275138" y="3786188"/>
            <a:ext cx="13636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bg-BG" b="1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cs typeface="Arial Bold" panose="020B0704020202020204" pitchFamily="34" charset="0"/>
              </a:rPr>
              <a:t>5%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752475"/>
            <a:ext cx="7354888" cy="13716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Aft>
                <a:spcPts val="5400"/>
              </a:spcAft>
              <a:defRPr/>
            </a:pPr>
            <a:r>
              <a:rPr lang="bg-BG" altLang="bg-BG" sz="3200" cap="small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Възможността</a:t>
            </a:r>
            <a:r>
              <a:rPr lang="en-GB" altLang="bg-BG" sz="3200" cap="small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…</a:t>
            </a:r>
            <a:r>
              <a:rPr lang="en-GB" altLang="bg-BG" sz="3800" dirty="0" smtClean="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/>
            </a:r>
            <a:br>
              <a:rPr lang="en-GB" altLang="bg-BG" sz="3800" dirty="0" smtClean="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</a:br>
            <a:r>
              <a:rPr lang="bg-BG" altLang="bg-BG" sz="2500" cap="small" dirty="0" smtClean="0">
                <a:solidFill>
                  <a:srgbClr val="B3A2C7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Как ВИЕ да станете Ас. Мениджър</a:t>
            </a:r>
            <a:r>
              <a:rPr lang="en-GB" altLang="bg-BG" sz="2500" cap="small" dirty="0" smtClean="0">
                <a:solidFill>
                  <a:srgbClr val="B3A2C7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?</a:t>
            </a:r>
            <a:endParaRPr lang="en-US" altLang="bg-BG" sz="2500" cap="small" dirty="0" smtClean="0">
              <a:solidFill>
                <a:srgbClr val="B3A2C7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3400" y="2971800"/>
            <a:ext cx="1600200" cy="533400"/>
          </a:xfrm>
          <a:prstGeom prst="rect">
            <a:avLst/>
          </a:prstGeom>
          <a:noFill/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24579" name="TextBox 4"/>
          <p:cNvSpPr txBox="1">
            <a:spLocks noChangeArrowheads="1"/>
          </p:cNvSpPr>
          <p:nvPr/>
        </p:nvSpPr>
        <p:spPr bwMode="auto">
          <a:xfrm>
            <a:off x="533400" y="3048000"/>
            <a:ext cx="160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bg-BG" b="1">
                <a:solidFill>
                  <a:srgbClr val="461F4C"/>
                </a:solidFill>
                <a:latin typeface="Arial Narrow" panose="020B0606020202030204" pitchFamily="34" charset="0"/>
                <a:cs typeface="Arial Bold" panose="020B0704020202020204" pitchFamily="34" charset="0"/>
              </a:rPr>
              <a:t>ФОРЕВЪР</a:t>
            </a:r>
            <a:endParaRPr lang="en-US" altLang="bg-BG" b="1">
              <a:solidFill>
                <a:srgbClr val="461F4C"/>
              </a:solidFill>
              <a:latin typeface="Arial Narrow" panose="020B0606020202030204" pitchFamily="34" charset="0"/>
              <a:cs typeface="Arial Bold" panose="020B070402020202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4381500" y="2743200"/>
            <a:ext cx="838200" cy="838200"/>
          </a:xfrm>
          <a:prstGeom prst="ellipse">
            <a:avLst/>
          </a:prstGeom>
          <a:noFill/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24581" name="TextBox 6"/>
          <p:cNvSpPr txBox="1">
            <a:spLocks noChangeArrowheads="1"/>
          </p:cNvSpPr>
          <p:nvPr/>
        </p:nvSpPr>
        <p:spPr bwMode="auto">
          <a:xfrm>
            <a:off x="4381500" y="2982913"/>
            <a:ext cx="838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bg-BG" b="1">
                <a:solidFill>
                  <a:srgbClr val="461F4C"/>
                </a:solidFill>
                <a:latin typeface="Arial Narrow" panose="020B0606020202030204" pitchFamily="34" charset="0"/>
                <a:cs typeface="Arial Bold" panose="020B0704020202020204" pitchFamily="34" charset="0"/>
              </a:rPr>
              <a:t>ВИЕ</a:t>
            </a:r>
            <a:endParaRPr lang="en-US" altLang="bg-BG" b="1">
              <a:solidFill>
                <a:srgbClr val="461F4C"/>
              </a:solidFill>
              <a:latin typeface="Arial Narrow" panose="020B0606020202030204" pitchFamily="34" charset="0"/>
              <a:cs typeface="Arial Bold" panose="020B070402020202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rot="10800000">
            <a:off x="2133600" y="3149600"/>
            <a:ext cx="2124075" cy="0"/>
          </a:xfrm>
          <a:prstGeom prst="line">
            <a:avLst/>
          </a:prstGeom>
          <a:ln w="28575">
            <a:solidFill>
              <a:srgbClr val="461F4C"/>
            </a:solidFill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83" name="TextBox 8"/>
          <p:cNvSpPr txBox="1">
            <a:spLocks noChangeArrowheads="1"/>
          </p:cNvSpPr>
          <p:nvPr/>
        </p:nvSpPr>
        <p:spPr bwMode="auto">
          <a:xfrm>
            <a:off x="2151063" y="2700338"/>
            <a:ext cx="21161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bg-BG" b="1">
                <a:solidFill>
                  <a:srgbClr val="461F4C"/>
                </a:solidFill>
                <a:latin typeface="Arial Narrow" panose="020B0606020202030204" pitchFamily="34" charset="0"/>
                <a:cs typeface="Arial Bold" panose="020B0704020202020204" pitchFamily="34" charset="0"/>
              </a:rPr>
              <a:t>30% + 18%</a:t>
            </a:r>
          </a:p>
        </p:txBody>
      </p:sp>
      <p:sp>
        <p:nvSpPr>
          <p:cNvPr id="24584" name="Subtitle 2"/>
          <p:cNvSpPr txBox="1">
            <a:spLocks/>
          </p:cNvSpPr>
          <p:nvPr/>
        </p:nvSpPr>
        <p:spPr bwMode="auto">
          <a:xfrm>
            <a:off x="457200" y="2209800"/>
            <a:ext cx="5486400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bg-BG" altLang="bg-BG" sz="2200" b="1">
                <a:latin typeface="Arial Narrow" panose="020B0606020202030204" pitchFamily="34" charset="0"/>
                <a:cs typeface="Arial" panose="020B0604020202020204" pitchFamily="34" charset="0"/>
              </a:rPr>
              <a:t>Мениджър</a:t>
            </a:r>
            <a:r>
              <a:rPr lang="en-GB" altLang="bg-BG" sz="2200" b="1">
                <a:latin typeface="Arial Narrow" panose="020B0606020202030204" pitchFamily="34" charset="0"/>
                <a:cs typeface="Arial" panose="020B0604020202020204" pitchFamily="34" charset="0"/>
              </a:rPr>
              <a:t> (120 </a:t>
            </a:r>
            <a:r>
              <a:rPr lang="bg-BG" altLang="bg-BG" sz="2200" b="1">
                <a:latin typeface="Arial Narrow" panose="020B0606020202030204" pitchFamily="34" charset="0"/>
                <a:cs typeface="Arial" panose="020B0604020202020204" pitchFamily="34" charset="0"/>
              </a:rPr>
              <a:t>б.т.</a:t>
            </a:r>
            <a:r>
              <a:rPr lang="en-GB" altLang="bg-BG" sz="2200" b="1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bg-BG" altLang="bg-BG" sz="2200" b="1">
                <a:latin typeface="Arial Narrow" panose="020B0606020202030204" pitchFamily="34" charset="0"/>
                <a:cs typeface="Arial" panose="020B0604020202020204" pitchFamily="34" charset="0"/>
              </a:rPr>
              <a:t>за</a:t>
            </a:r>
            <a:r>
              <a:rPr lang="en-GB" altLang="bg-BG" sz="2200" b="1">
                <a:latin typeface="Arial Narrow" panose="020B0606020202030204" pitchFamily="34" charset="0"/>
                <a:cs typeface="Arial" panose="020B0604020202020204" pitchFamily="34" charset="0"/>
              </a:rPr>
              <a:t> 2 </a:t>
            </a:r>
            <a:r>
              <a:rPr lang="bg-BG" altLang="bg-BG" sz="2200" b="1">
                <a:latin typeface="Arial Narrow" panose="020B0606020202030204" pitchFamily="34" charset="0"/>
                <a:cs typeface="Arial" panose="020B0604020202020204" pitchFamily="34" charset="0"/>
              </a:rPr>
              <a:t>месеца</a:t>
            </a:r>
            <a:r>
              <a:rPr lang="en-GB" altLang="bg-BG" sz="2200" b="1">
                <a:latin typeface="Arial Narrow" panose="020B060602020203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1" name="Oval 10"/>
          <p:cNvSpPr/>
          <p:nvPr/>
        </p:nvSpPr>
        <p:spPr>
          <a:xfrm>
            <a:off x="1731963" y="3833813"/>
            <a:ext cx="838200" cy="838200"/>
          </a:xfrm>
          <a:prstGeom prst="ellipse">
            <a:avLst/>
          </a:prstGeom>
          <a:noFill/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24586" name="TextBox 11"/>
          <p:cNvSpPr txBox="1">
            <a:spLocks noChangeArrowheads="1"/>
          </p:cNvSpPr>
          <p:nvPr/>
        </p:nvSpPr>
        <p:spPr bwMode="auto">
          <a:xfrm>
            <a:off x="1731963" y="3910013"/>
            <a:ext cx="838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bg-BG" b="1">
                <a:solidFill>
                  <a:srgbClr val="461F4C"/>
                </a:solidFill>
                <a:latin typeface="Arial Narrow" panose="020B0606020202030204" pitchFamily="34" charset="0"/>
                <a:cs typeface="Arial Bold" panose="020B0704020202020204" pitchFamily="34" charset="0"/>
              </a:rPr>
              <a:t>A</a:t>
            </a:r>
            <a:r>
              <a:rPr lang="bg-BG" altLang="bg-BG" b="1">
                <a:solidFill>
                  <a:srgbClr val="461F4C"/>
                </a:solidFill>
                <a:latin typeface="Arial Narrow" panose="020B0606020202030204" pitchFamily="34" charset="0"/>
                <a:cs typeface="Arial Bold" panose="020B0704020202020204" pitchFamily="34" charset="0"/>
              </a:rPr>
              <a:t>С</a:t>
            </a:r>
            <a:r>
              <a:rPr lang="en-US" altLang="bg-BG" b="1">
                <a:solidFill>
                  <a:srgbClr val="461F4C"/>
                </a:solidFill>
                <a:latin typeface="Arial Narrow" panose="020B0606020202030204" pitchFamily="34" charset="0"/>
                <a:cs typeface="Arial Bold" panose="020B0704020202020204" pitchFamily="34" charset="0"/>
              </a:rPr>
              <a:t/>
            </a:r>
            <a:br>
              <a:rPr lang="en-US" altLang="bg-BG" b="1">
                <a:solidFill>
                  <a:srgbClr val="461F4C"/>
                </a:solidFill>
                <a:latin typeface="Arial Narrow" panose="020B0606020202030204" pitchFamily="34" charset="0"/>
                <a:cs typeface="Arial Bold" panose="020B0704020202020204" pitchFamily="34" charset="0"/>
              </a:rPr>
            </a:br>
            <a:r>
              <a:rPr lang="en-US" altLang="bg-BG" b="1">
                <a:solidFill>
                  <a:srgbClr val="461F4C"/>
                </a:solidFill>
                <a:latin typeface="Arial Narrow" panose="020B0606020202030204" pitchFamily="34" charset="0"/>
                <a:cs typeface="Arial Bold" panose="020B0704020202020204" pitchFamily="34" charset="0"/>
              </a:rPr>
              <a:t>5%</a:t>
            </a:r>
          </a:p>
        </p:txBody>
      </p:sp>
      <p:sp>
        <p:nvSpPr>
          <p:cNvPr id="13" name="Oval 12"/>
          <p:cNvSpPr/>
          <p:nvPr/>
        </p:nvSpPr>
        <p:spPr>
          <a:xfrm>
            <a:off x="2640013" y="4578350"/>
            <a:ext cx="838200" cy="838200"/>
          </a:xfrm>
          <a:prstGeom prst="ellipse">
            <a:avLst/>
          </a:prstGeom>
          <a:noFill/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24588" name="TextBox 13"/>
          <p:cNvSpPr txBox="1">
            <a:spLocks noChangeArrowheads="1"/>
          </p:cNvSpPr>
          <p:nvPr/>
        </p:nvSpPr>
        <p:spPr bwMode="auto">
          <a:xfrm>
            <a:off x="2640013" y="4654550"/>
            <a:ext cx="83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bg-BG" b="1">
                <a:solidFill>
                  <a:srgbClr val="461F4C"/>
                </a:solidFill>
                <a:latin typeface="Arial Narrow" panose="020B0606020202030204" pitchFamily="34" charset="0"/>
                <a:cs typeface="Arial Bold" panose="020B0704020202020204" pitchFamily="34" charset="0"/>
              </a:rPr>
              <a:t>С</a:t>
            </a:r>
            <a:r>
              <a:rPr lang="en-US" altLang="bg-BG" b="1">
                <a:solidFill>
                  <a:srgbClr val="461F4C"/>
                </a:solidFill>
                <a:latin typeface="Arial Narrow" panose="020B0606020202030204" pitchFamily="34" charset="0"/>
                <a:cs typeface="Arial Bold" panose="020B0704020202020204" pitchFamily="34" charset="0"/>
              </a:rPr>
              <a:t/>
            </a:r>
            <a:br>
              <a:rPr lang="en-US" altLang="bg-BG" b="1">
                <a:solidFill>
                  <a:srgbClr val="461F4C"/>
                </a:solidFill>
                <a:latin typeface="Arial Narrow" panose="020B0606020202030204" pitchFamily="34" charset="0"/>
                <a:cs typeface="Arial Bold" panose="020B0704020202020204" pitchFamily="34" charset="0"/>
              </a:rPr>
            </a:br>
            <a:r>
              <a:rPr lang="en-US" altLang="bg-BG" b="1">
                <a:solidFill>
                  <a:srgbClr val="461F4C"/>
                </a:solidFill>
                <a:latin typeface="Arial Narrow" panose="020B0606020202030204" pitchFamily="34" charset="0"/>
                <a:cs typeface="Arial Bold" panose="020B0704020202020204" pitchFamily="34" charset="0"/>
              </a:rPr>
              <a:t>8%</a:t>
            </a:r>
          </a:p>
        </p:txBody>
      </p:sp>
      <p:sp>
        <p:nvSpPr>
          <p:cNvPr id="17" name="Oval 16"/>
          <p:cNvSpPr/>
          <p:nvPr/>
        </p:nvSpPr>
        <p:spPr>
          <a:xfrm>
            <a:off x="4799013" y="3986213"/>
            <a:ext cx="838200" cy="8382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24590" name="TextBox 17"/>
          <p:cNvSpPr txBox="1">
            <a:spLocks noChangeArrowheads="1"/>
          </p:cNvSpPr>
          <p:nvPr/>
        </p:nvSpPr>
        <p:spPr bwMode="auto">
          <a:xfrm>
            <a:off x="4799013" y="4062413"/>
            <a:ext cx="838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bg-BG" b="1">
                <a:solidFill>
                  <a:srgbClr val="461F4C"/>
                </a:solidFill>
                <a:latin typeface="Arial Narrow" panose="020B0606020202030204" pitchFamily="34" charset="0"/>
                <a:cs typeface="Arial Bold" panose="020B0704020202020204" pitchFamily="34" charset="0"/>
              </a:rPr>
              <a:t>Иван</a:t>
            </a:r>
            <a:r>
              <a:rPr lang="en-US" altLang="bg-BG" b="1">
                <a:solidFill>
                  <a:srgbClr val="461F4C"/>
                </a:solidFill>
                <a:latin typeface="Arial Narrow" panose="020B0606020202030204" pitchFamily="34" charset="0"/>
                <a:cs typeface="Arial Bold" panose="020B0704020202020204" pitchFamily="34" charset="0"/>
              </a:rPr>
              <a:t/>
            </a:r>
            <a:br>
              <a:rPr lang="en-US" altLang="bg-BG" b="1">
                <a:solidFill>
                  <a:srgbClr val="461F4C"/>
                </a:solidFill>
                <a:latin typeface="Arial Narrow" panose="020B0606020202030204" pitchFamily="34" charset="0"/>
                <a:cs typeface="Arial Bold" panose="020B0704020202020204" pitchFamily="34" charset="0"/>
              </a:rPr>
            </a:br>
            <a:r>
              <a:rPr lang="en-US" altLang="bg-BG" b="1">
                <a:solidFill>
                  <a:srgbClr val="461F4C"/>
                </a:solidFill>
                <a:latin typeface="Arial Narrow" panose="020B0606020202030204" pitchFamily="34" charset="0"/>
                <a:cs typeface="Arial Bold" panose="020B0704020202020204" pitchFamily="34" charset="0"/>
              </a:rPr>
              <a:t>13%</a:t>
            </a:r>
          </a:p>
        </p:txBody>
      </p:sp>
      <p:sp>
        <p:nvSpPr>
          <p:cNvPr id="19" name="Oval 18"/>
          <p:cNvSpPr/>
          <p:nvPr/>
        </p:nvSpPr>
        <p:spPr>
          <a:xfrm>
            <a:off x="6324600" y="2921000"/>
            <a:ext cx="838200" cy="838200"/>
          </a:xfrm>
          <a:prstGeom prst="ellipse">
            <a:avLst/>
          </a:prstGeom>
          <a:noFill/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24592" name="TextBox 19"/>
          <p:cNvSpPr txBox="1">
            <a:spLocks noChangeArrowheads="1"/>
          </p:cNvSpPr>
          <p:nvPr/>
        </p:nvSpPr>
        <p:spPr bwMode="auto">
          <a:xfrm>
            <a:off x="6324600" y="2997200"/>
            <a:ext cx="83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bg-BG" b="1">
                <a:solidFill>
                  <a:srgbClr val="461F4C"/>
                </a:solidFill>
                <a:latin typeface="Arial Narrow" panose="020B0606020202030204" pitchFamily="34" charset="0"/>
                <a:cs typeface="Arial Bold" panose="020B0704020202020204" pitchFamily="34" charset="0"/>
              </a:rPr>
              <a:t>С</a:t>
            </a:r>
            <a:r>
              <a:rPr lang="en-US" altLang="bg-BG" b="1">
                <a:solidFill>
                  <a:srgbClr val="461F4C"/>
                </a:solidFill>
                <a:latin typeface="Arial Narrow" panose="020B0606020202030204" pitchFamily="34" charset="0"/>
                <a:cs typeface="Arial Bold" panose="020B0704020202020204" pitchFamily="34" charset="0"/>
              </a:rPr>
              <a:t/>
            </a:r>
            <a:br>
              <a:rPr lang="en-US" altLang="bg-BG" b="1">
                <a:solidFill>
                  <a:srgbClr val="461F4C"/>
                </a:solidFill>
                <a:latin typeface="Arial Narrow" panose="020B0606020202030204" pitchFamily="34" charset="0"/>
                <a:cs typeface="Arial Bold" panose="020B0704020202020204" pitchFamily="34" charset="0"/>
              </a:rPr>
            </a:br>
            <a:r>
              <a:rPr lang="en-US" altLang="bg-BG" b="1">
                <a:solidFill>
                  <a:srgbClr val="461F4C"/>
                </a:solidFill>
                <a:latin typeface="Arial Narrow" panose="020B0606020202030204" pitchFamily="34" charset="0"/>
                <a:cs typeface="Arial Bold" panose="020B0704020202020204" pitchFamily="34" charset="0"/>
              </a:rPr>
              <a:t>8%</a:t>
            </a:r>
          </a:p>
        </p:txBody>
      </p:sp>
      <p:cxnSp>
        <p:nvCxnSpPr>
          <p:cNvPr id="21" name="Straight Connector 20"/>
          <p:cNvCxnSpPr>
            <a:stCxn id="6" idx="3"/>
            <a:endCxn id="24586" idx="3"/>
          </p:cNvCxnSpPr>
          <p:nvPr/>
        </p:nvCxnSpPr>
        <p:spPr>
          <a:xfrm rot="5400000">
            <a:off x="3149601" y="2879725"/>
            <a:ext cx="774700" cy="1933575"/>
          </a:xfrm>
          <a:prstGeom prst="line">
            <a:avLst/>
          </a:prstGeom>
          <a:ln w="28575">
            <a:solidFill>
              <a:srgbClr val="461F4C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6" idx="4"/>
          </p:cNvCxnSpPr>
          <p:nvPr/>
        </p:nvCxnSpPr>
        <p:spPr>
          <a:xfrm rot="5400000">
            <a:off x="3512343" y="3345657"/>
            <a:ext cx="1052513" cy="1524000"/>
          </a:xfrm>
          <a:prstGeom prst="line">
            <a:avLst/>
          </a:prstGeom>
          <a:ln w="28575">
            <a:solidFill>
              <a:srgbClr val="461F4C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6" idx="5"/>
            <a:endCxn id="17" idx="0"/>
          </p:cNvCxnSpPr>
          <p:nvPr/>
        </p:nvCxnSpPr>
        <p:spPr>
          <a:xfrm rot="16200000" flipH="1">
            <a:off x="4895057" y="3661569"/>
            <a:ext cx="527050" cy="122237"/>
          </a:xfrm>
          <a:prstGeom prst="line">
            <a:avLst/>
          </a:prstGeom>
          <a:ln w="28575">
            <a:solidFill>
              <a:srgbClr val="461F4C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endCxn id="24592" idx="1"/>
          </p:cNvCxnSpPr>
          <p:nvPr/>
        </p:nvCxnSpPr>
        <p:spPr>
          <a:xfrm>
            <a:off x="5221288" y="3151188"/>
            <a:ext cx="1103312" cy="169862"/>
          </a:xfrm>
          <a:prstGeom prst="line">
            <a:avLst/>
          </a:prstGeom>
          <a:ln w="28575">
            <a:solidFill>
              <a:srgbClr val="461F4C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5400000">
            <a:off x="2614613" y="5543550"/>
            <a:ext cx="431800" cy="133350"/>
          </a:xfrm>
          <a:prstGeom prst="line">
            <a:avLst/>
          </a:prstGeom>
          <a:ln w="28575">
            <a:solidFill>
              <a:srgbClr val="461F4C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2387600" y="5791200"/>
            <a:ext cx="482600" cy="482600"/>
          </a:xfrm>
          <a:prstGeom prst="ellipse">
            <a:avLst/>
          </a:prstGeom>
          <a:noFill/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1838325" y="5153025"/>
            <a:ext cx="482600" cy="482600"/>
          </a:xfrm>
          <a:prstGeom prst="ellipse">
            <a:avLst/>
          </a:prstGeom>
          <a:noFill/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 Narrow" panose="020B0606020202030204" pitchFamily="34" charset="0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 rot="10800000" flipV="1">
            <a:off x="2320925" y="5130800"/>
            <a:ext cx="319088" cy="177800"/>
          </a:xfrm>
          <a:prstGeom prst="line">
            <a:avLst/>
          </a:prstGeom>
          <a:ln w="28575">
            <a:solidFill>
              <a:srgbClr val="461F4C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/>
          <p:cNvSpPr/>
          <p:nvPr/>
        </p:nvSpPr>
        <p:spPr>
          <a:xfrm>
            <a:off x="3162300" y="5791200"/>
            <a:ext cx="482600" cy="482600"/>
          </a:xfrm>
          <a:prstGeom prst="ellipse">
            <a:avLst/>
          </a:prstGeom>
          <a:noFill/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 Narrow" panose="020B0606020202030204" pitchFamily="34" charset="0"/>
            </a:endParaRPr>
          </a:p>
        </p:txBody>
      </p:sp>
      <p:cxnSp>
        <p:nvCxnSpPr>
          <p:cNvPr id="48" name="Straight Connector 47"/>
          <p:cNvCxnSpPr/>
          <p:nvPr/>
        </p:nvCxnSpPr>
        <p:spPr>
          <a:xfrm rot="16200000" flipH="1">
            <a:off x="3078162" y="5529263"/>
            <a:ext cx="396875" cy="127000"/>
          </a:xfrm>
          <a:prstGeom prst="line">
            <a:avLst/>
          </a:prstGeom>
          <a:ln w="28575">
            <a:solidFill>
              <a:srgbClr val="461F4C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3898900" y="4225925"/>
            <a:ext cx="482600" cy="482600"/>
          </a:xfrm>
          <a:prstGeom prst="ellipse">
            <a:avLst/>
          </a:prstGeom>
          <a:noFill/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 Narrow" panose="020B0606020202030204" pitchFamily="34" charset="0"/>
            </a:endParaRPr>
          </a:p>
        </p:txBody>
      </p:sp>
      <p:cxnSp>
        <p:nvCxnSpPr>
          <p:cNvPr id="54" name="Straight Connector 53"/>
          <p:cNvCxnSpPr>
            <a:stCxn id="17" idx="2"/>
            <a:endCxn id="53" idx="6"/>
          </p:cNvCxnSpPr>
          <p:nvPr/>
        </p:nvCxnSpPr>
        <p:spPr>
          <a:xfrm rot="10800000" flipV="1">
            <a:off x="4381500" y="4405313"/>
            <a:ext cx="417513" cy="61912"/>
          </a:xfrm>
          <a:prstGeom prst="line">
            <a:avLst/>
          </a:prstGeom>
          <a:ln w="28575">
            <a:solidFill>
              <a:srgbClr val="461F4C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Oval 56"/>
          <p:cNvSpPr/>
          <p:nvPr/>
        </p:nvSpPr>
        <p:spPr>
          <a:xfrm>
            <a:off x="4432300" y="4933950"/>
            <a:ext cx="482600" cy="482600"/>
          </a:xfrm>
          <a:prstGeom prst="ellipse">
            <a:avLst/>
          </a:prstGeom>
          <a:noFill/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3657600" y="5343525"/>
            <a:ext cx="482600" cy="482600"/>
          </a:xfrm>
          <a:prstGeom prst="ellipse">
            <a:avLst/>
          </a:prstGeom>
          <a:noFill/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4557713" y="5635625"/>
            <a:ext cx="482600" cy="482600"/>
          </a:xfrm>
          <a:prstGeom prst="ellipse">
            <a:avLst/>
          </a:prstGeom>
          <a:noFill/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 Narrow" panose="020B0606020202030204" pitchFamily="34" charset="0"/>
            </a:endParaRPr>
          </a:p>
        </p:txBody>
      </p:sp>
      <p:cxnSp>
        <p:nvCxnSpPr>
          <p:cNvPr id="79" name="Straight Connector 78"/>
          <p:cNvCxnSpPr>
            <a:endCxn id="57" idx="7"/>
          </p:cNvCxnSpPr>
          <p:nvPr/>
        </p:nvCxnSpPr>
        <p:spPr>
          <a:xfrm rot="5400000">
            <a:off x="4793457" y="4799806"/>
            <a:ext cx="254000" cy="153987"/>
          </a:xfrm>
          <a:prstGeom prst="line">
            <a:avLst/>
          </a:prstGeom>
          <a:ln w="28575">
            <a:solidFill>
              <a:srgbClr val="461F4C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>
            <a:stCxn id="57" idx="3"/>
            <a:endCxn id="58" idx="7"/>
          </p:cNvCxnSpPr>
          <p:nvPr/>
        </p:nvCxnSpPr>
        <p:spPr>
          <a:xfrm rot="5400000">
            <a:off x="4251326" y="5162550"/>
            <a:ext cx="69850" cy="434975"/>
          </a:xfrm>
          <a:prstGeom prst="line">
            <a:avLst/>
          </a:prstGeom>
          <a:ln w="28575">
            <a:solidFill>
              <a:srgbClr val="461F4C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>
            <a:endCxn id="78" idx="0"/>
          </p:cNvCxnSpPr>
          <p:nvPr/>
        </p:nvCxnSpPr>
        <p:spPr>
          <a:xfrm rot="16200000" flipH="1">
            <a:off x="4652962" y="5487988"/>
            <a:ext cx="219075" cy="76200"/>
          </a:xfrm>
          <a:prstGeom prst="line">
            <a:avLst/>
          </a:prstGeom>
          <a:ln w="28575">
            <a:solidFill>
              <a:srgbClr val="461F4C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Oval 90"/>
          <p:cNvSpPr/>
          <p:nvPr/>
        </p:nvSpPr>
        <p:spPr>
          <a:xfrm>
            <a:off x="5283200" y="4908550"/>
            <a:ext cx="603250" cy="60325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24612" name="TextBox 91"/>
          <p:cNvSpPr txBox="1">
            <a:spLocks noChangeArrowheads="1"/>
          </p:cNvSpPr>
          <p:nvPr/>
        </p:nvSpPr>
        <p:spPr bwMode="auto">
          <a:xfrm>
            <a:off x="5283200" y="4989513"/>
            <a:ext cx="603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bg-BG" b="1">
                <a:solidFill>
                  <a:srgbClr val="461F4C"/>
                </a:solidFill>
                <a:latin typeface="Arial Narrow" panose="020B0606020202030204" pitchFamily="34" charset="0"/>
                <a:cs typeface="Arial Bold" panose="020B0704020202020204" pitchFamily="34" charset="0"/>
              </a:rPr>
              <a:t>Х</a:t>
            </a:r>
            <a:endParaRPr lang="en-US" altLang="bg-BG" b="1">
              <a:solidFill>
                <a:srgbClr val="461F4C"/>
              </a:solidFill>
              <a:latin typeface="Arial Narrow" panose="020B0606020202030204" pitchFamily="34" charset="0"/>
              <a:cs typeface="Arial Bold" panose="020B0704020202020204" pitchFamily="34" charset="0"/>
            </a:endParaRPr>
          </a:p>
        </p:txBody>
      </p:sp>
      <p:sp>
        <p:nvSpPr>
          <p:cNvPr id="93" name="Oval 92"/>
          <p:cNvSpPr/>
          <p:nvPr/>
        </p:nvSpPr>
        <p:spPr>
          <a:xfrm>
            <a:off x="5867400" y="5410200"/>
            <a:ext cx="603250" cy="60325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24614" name="TextBox 93"/>
          <p:cNvSpPr txBox="1">
            <a:spLocks noChangeArrowheads="1"/>
          </p:cNvSpPr>
          <p:nvPr/>
        </p:nvSpPr>
        <p:spPr bwMode="auto">
          <a:xfrm>
            <a:off x="5867400" y="5486400"/>
            <a:ext cx="603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bg-BG" b="1">
                <a:solidFill>
                  <a:srgbClr val="461F4C"/>
                </a:solidFill>
                <a:latin typeface="Arial Narrow" panose="020B0606020202030204" pitchFamily="34" charset="0"/>
                <a:cs typeface="Arial Bold" panose="020B0704020202020204" pitchFamily="34" charset="0"/>
              </a:rPr>
              <a:t>У</a:t>
            </a:r>
            <a:endParaRPr lang="en-US" altLang="bg-BG" b="1">
              <a:solidFill>
                <a:srgbClr val="461F4C"/>
              </a:solidFill>
              <a:latin typeface="Arial Narrow" panose="020B0606020202030204" pitchFamily="34" charset="0"/>
              <a:cs typeface="Arial Bold" panose="020B0704020202020204" pitchFamily="34" charset="0"/>
            </a:endParaRPr>
          </a:p>
        </p:txBody>
      </p:sp>
      <p:cxnSp>
        <p:nvCxnSpPr>
          <p:cNvPr id="95" name="Straight Connector 94"/>
          <p:cNvCxnSpPr>
            <a:stCxn id="17" idx="5"/>
            <a:endCxn id="91" idx="0"/>
          </p:cNvCxnSpPr>
          <p:nvPr/>
        </p:nvCxnSpPr>
        <p:spPr>
          <a:xfrm rot="16200000" flipH="1">
            <a:off x="5446712" y="4770438"/>
            <a:ext cx="206375" cy="69850"/>
          </a:xfrm>
          <a:prstGeom prst="line">
            <a:avLst/>
          </a:prstGeom>
          <a:ln w="28575">
            <a:solidFill>
              <a:srgbClr val="461F4C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5811838" y="5389563"/>
            <a:ext cx="136525" cy="133350"/>
          </a:xfrm>
          <a:prstGeom prst="line">
            <a:avLst/>
          </a:prstGeom>
          <a:ln w="28575">
            <a:solidFill>
              <a:srgbClr val="461F4C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Oval 100"/>
          <p:cNvSpPr/>
          <p:nvPr/>
        </p:nvSpPr>
        <p:spPr>
          <a:xfrm>
            <a:off x="5221288" y="5635625"/>
            <a:ext cx="482600" cy="482600"/>
          </a:xfrm>
          <a:prstGeom prst="ellipse">
            <a:avLst/>
          </a:prstGeom>
          <a:noFill/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6083300" y="4876800"/>
            <a:ext cx="482600" cy="482600"/>
          </a:xfrm>
          <a:prstGeom prst="ellipse">
            <a:avLst/>
          </a:prstGeom>
          <a:noFill/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 Narrow" panose="020B0606020202030204" pitchFamily="34" charset="0"/>
            </a:endParaRPr>
          </a:p>
        </p:txBody>
      </p:sp>
      <p:cxnSp>
        <p:nvCxnSpPr>
          <p:cNvPr id="103" name="Straight Connector 102"/>
          <p:cNvCxnSpPr>
            <a:endCxn id="102" idx="2"/>
          </p:cNvCxnSpPr>
          <p:nvPr/>
        </p:nvCxnSpPr>
        <p:spPr>
          <a:xfrm flipV="1">
            <a:off x="5886450" y="5118100"/>
            <a:ext cx="196850" cy="34925"/>
          </a:xfrm>
          <a:prstGeom prst="line">
            <a:avLst/>
          </a:prstGeom>
          <a:ln w="28575">
            <a:solidFill>
              <a:srgbClr val="461F4C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>
            <a:stCxn id="101" idx="0"/>
            <a:endCxn id="91" idx="4"/>
          </p:cNvCxnSpPr>
          <p:nvPr/>
        </p:nvCxnSpPr>
        <p:spPr>
          <a:xfrm rot="5400000" flipH="1" flipV="1">
            <a:off x="5461794" y="5512594"/>
            <a:ext cx="123825" cy="122237"/>
          </a:xfrm>
          <a:prstGeom prst="line">
            <a:avLst/>
          </a:prstGeom>
          <a:ln w="28575">
            <a:solidFill>
              <a:srgbClr val="461F4C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Oval 109"/>
          <p:cNvSpPr/>
          <p:nvPr/>
        </p:nvSpPr>
        <p:spPr>
          <a:xfrm>
            <a:off x="6781800" y="4633913"/>
            <a:ext cx="482600" cy="482600"/>
          </a:xfrm>
          <a:prstGeom prst="ellipse">
            <a:avLst/>
          </a:prstGeom>
          <a:noFill/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7073900" y="5300663"/>
            <a:ext cx="482600" cy="482600"/>
          </a:xfrm>
          <a:prstGeom prst="ellipse">
            <a:avLst/>
          </a:prstGeom>
          <a:noFill/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7556500" y="4749800"/>
            <a:ext cx="482600" cy="482600"/>
          </a:xfrm>
          <a:prstGeom prst="ellipse">
            <a:avLst/>
          </a:prstGeom>
          <a:noFill/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 Narrow" panose="020B0606020202030204" pitchFamily="34" charset="0"/>
            </a:endParaRPr>
          </a:p>
        </p:txBody>
      </p:sp>
      <p:cxnSp>
        <p:nvCxnSpPr>
          <p:cNvPr id="113" name="Straight Connector 112"/>
          <p:cNvCxnSpPr>
            <a:endCxn id="110" idx="2"/>
          </p:cNvCxnSpPr>
          <p:nvPr/>
        </p:nvCxnSpPr>
        <p:spPr>
          <a:xfrm>
            <a:off x="5643563" y="4467225"/>
            <a:ext cx="1138237" cy="407988"/>
          </a:xfrm>
          <a:prstGeom prst="line">
            <a:avLst/>
          </a:prstGeom>
          <a:ln w="28575">
            <a:solidFill>
              <a:srgbClr val="461F4C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>
            <a:endCxn id="112" idx="2"/>
          </p:cNvCxnSpPr>
          <p:nvPr/>
        </p:nvCxnSpPr>
        <p:spPr>
          <a:xfrm>
            <a:off x="7264400" y="4911725"/>
            <a:ext cx="292100" cy="79375"/>
          </a:xfrm>
          <a:prstGeom prst="line">
            <a:avLst/>
          </a:prstGeom>
          <a:ln w="28575">
            <a:solidFill>
              <a:srgbClr val="461F4C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>
            <a:stCxn id="110" idx="5"/>
            <a:endCxn id="111" idx="0"/>
          </p:cNvCxnSpPr>
          <p:nvPr/>
        </p:nvCxnSpPr>
        <p:spPr>
          <a:xfrm rot="16200000" flipH="1">
            <a:off x="7126288" y="5111750"/>
            <a:ext cx="255588" cy="122237"/>
          </a:xfrm>
          <a:prstGeom prst="line">
            <a:avLst/>
          </a:prstGeom>
          <a:ln w="28575">
            <a:solidFill>
              <a:srgbClr val="461F4C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Oval 120"/>
          <p:cNvSpPr/>
          <p:nvPr/>
        </p:nvSpPr>
        <p:spPr>
          <a:xfrm>
            <a:off x="6229350" y="3984625"/>
            <a:ext cx="482600" cy="482600"/>
          </a:xfrm>
          <a:prstGeom prst="ellipse">
            <a:avLst/>
          </a:prstGeom>
          <a:noFill/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6951663" y="3986213"/>
            <a:ext cx="482600" cy="482600"/>
          </a:xfrm>
          <a:prstGeom prst="ellipse">
            <a:avLst/>
          </a:prstGeom>
          <a:noFill/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 Narrow" panose="020B0606020202030204" pitchFamily="34" charset="0"/>
            </a:endParaRPr>
          </a:p>
        </p:txBody>
      </p:sp>
      <p:cxnSp>
        <p:nvCxnSpPr>
          <p:cNvPr id="123" name="Straight Connector 122"/>
          <p:cNvCxnSpPr>
            <a:stCxn id="24590" idx="3"/>
            <a:endCxn id="121" idx="2"/>
          </p:cNvCxnSpPr>
          <p:nvPr/>
        </p:nvCxnSpPr>
        <p:spPr>
          <a:xfrm flipV="1">
            <a:off x="5637213" y="4225925"/>
            <a:ext cx="577850" cy="157163"/>
          </a:xfrm>
          <a:prstGeom prst="line">
            <a:avLst/>
          </a:prstGeom>
          <a:ln w="28575">
            <a:solidFill>
              <a:srgbClr val="461F4C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>
            <a:stCxn id="121" idx="6"/>
          </p:cNvCxnSpPr>
          <p:nvPr/>
        </p:nvCxnSpPr>
        <p:spPr>
          <a:xfrm>
            <a:off x="6711950" y="4225925"/>
            <a:ext cx="239713" cy="0"/>
          </a:xfrm>
          <a:prstGeom prst="line">
            <a:avLst/>
          </a:prstGeom>
          <a:ln w="28575">
            <a:solidFill>
              <a:srgbClr val="461F4C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Oval 127"/>
          <p:cNvSpPr/>
          <p:nvPr/>
        </p:nvSpPr>
        <p:spPr>
          <a:xfrm>
            <a:off x="7708900" y="2438400"/>
            <a:ext cx="482600" cy="482600"/>
          </a:xfrm>
          <a:prstGeom prst="ellipse">
            <a:avLst/>
          </a:prstGeom>
          <a:noFill/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7556500" y="3579813"/>
            <a:ext cx="482600" cy="482600"/>
          </a:xfrm>
          <a:prstGeom prst="ellipse">
            <a:avLst/>
          </a:prstGeom>
          <a:noFill/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130" name="Oval 129"/>
          <p:cNvSpPr/>
          <p:nvPr/>
        </p:nvSpPr>
        <p:spPr>
          <a:xfrm>
            <a:off x="7950200" y="3048000"/>
            <a:ext cx="482600" cy="482600"/>
          </a:xfrm>
          <a:prstGeom prst="ellipse">
            <a:avLst/>
          </a:prstGeom>
          <a:noFill/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 Narrow" panose="020B0606020202030204" pitchFamily="34" charset="0"/>
            </a:endParaRPr>
          </a:p>
        </p:txBody>
      </p:sp>
      <p:cxnSp>
        <p:nvCxnSpPr>
          <p:cNvPr id="131" name="Straight Connector 130"/>
          <p:cNvCxnSpPr>
            <a:endCxn id="129" idx="1"/>
          </p:cNvCxnSpPr>
          <p:nvPr/>
        </p:nvCxnSpPr>
        <p:spPr>
          <a:xfrm>
            <a:off x="7124700" y="3500438"/>
            <a:ext cx="503238" cy="150812"/>
          </a:xfrm>
          <a:prstGeom prst="line">
            <a:avLst/>
          </a:prstGeom>
          <a:ln w="28575">
            <a:solidFill>
              <a:srgbClr val="461F4C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>
            <a:endCxn id="130" idx="2"/>
          </p:cNvCxnSpPr>
          <p:nvPr/>
        </p:nvCxnSpPr>
        <p:spPr>
          <a:xfrm flipV="1">
            <a:off x="7162800" y="3289300"/>
            <a:ext cx="787400" cy="44450"/>
          </a:xfrm>
          <a:prstGeom prst="line">
            <a:avLst/>
          </a:prstGeom>
          <a:ln w="28575">
            <a:solidFill>
              <a:srgbClr val="461F4C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/>
          <p:cNvCxnSpPr>
            <a:endCxn id="128" idx="3"/>
          </p:cNvCxnSpPr>
          <p:nvPr/>
        </p:nvCxnSpPr>
        <p:spPr>
          <a:xfrm flipV="1">
            <a:off x="7073900" y="2849563"/>
            <a:ext cx="706438" cy="242887"/>
          </a:xfrm>
          <a:prstGeom prst="line">
            <a:avLst/>
          </a:prstGeom>
          <a:ln w="28575">
            <a:solidFill>
              <a:srgbClr val="461F4C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637" name="TextBox 136"/>
          <p:cNvSpPr txBox="1">
            <a:spLocks noChangeArrowheads="1"/>
          </p:cNvSpPr>
          <p:nvPr/>
        </p:nvSpPr>
        <p:spPr bwMode="auto">
          <a:xfrm>
            <a:off x="2895600" y="3492500"/>
            <a:ext cx="7064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bg-BG" b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cs typeface="Arial Bold" panose="020B0704020202020204" pitchFamily="34" charset="0"/>
              </a:rPr>
              <a:t>13%</a:t>
            </a:r>
          </a:p>
        </p:txBody>
      </p:sp>
      <p:sp>
        <p:nvSpPr>
          <p:cNvPr id="24638" name="TextBox 137"/>
          <p:cNvSpPr txBox="1">
            <a:spLocks noChangeArrowheads="1"/>
          </p:cNvSpPr>
          <p:nvPr/>
        </p:nvSpPr>
        <p:spPr bwMode="auto">
          <a:xfrm>
            <a:off x="3048000" y="3998913"/>
            <a:ext cx="7064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bg-BG" b="1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cs typeface="Arial Bold" panose="020B0704020202020204" pitchFamily="34" charset="0"/>
              </a:rPr>
              <a:t>10%</a:t>
            </a:r>
          </a:p>
        </p:txBody>
      </p:sp>
      <p:sp>
        <p:nvSpPr>
          <p:cNvPr id="24639" name="TextBox 138"/>
          <p:cNvSpPr txBox="1">
            <a:spLocks noChangeArrowheads="1"/>
          </p:cNvSpPr>
          <p:nvPr/>
        </p:nvSpPr>
        <p:spPr bwMode="auto">
          <a:xfrm>
            <a:off x="5105400" y="3492500"/>
            <a:ext cx="7064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bg-BG" b="1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cs typeface="Arial Bold" panose="020B0704020202020204" pitchFamily="34" charset="0"/>
              </a:rPr>
              <a:t>5%</a:t>
            </a:r>
          </a:p>
        </p:txBody>
      </p:sp>
      <p:sp>
        <p:nvSpPr>
          <p:cNvPr id="24640" name="TextBox 139"/>
          <p:cNvSpPr txBox="1">
            <a:spLocks noChangeArrowheads="1"/>
          </p:cNvSpPr>
          <p:nvPr/>
        </p:nvSpPr>
        <p:spPr bwMode="auto">
          <a:xfrm>
            <a:off x="5389563" y="2844800"/>
            <a:ext cx="7064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bg-BG" b="1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cs typeface="Arial Bold" panose="020B0704020202020204" pitchFamily="34" charset="0"/>
              </a:rPr>
              <a:t>10%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33388" y="752475"/>
            <a:ext cx="7772400" cy="13716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Aft>
                <a:spcPts val="5400"/>
              </a:spcAft>
              <a:defRPr/>
            </a:pPr>
            <a:r>
              <a:rPr lang="bg-BG" altLang="bg-BG" sz="3200" cap="small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Възможността</a:t>
            </a:r>
            <a:r>
              <a:rPr lang="en-GB" altLang="bg-BG" sz="3200" cap="small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…</a:t>
            </a:r>
            <a:br>
              <a:rPr lang="en-GB" altLang="bg-BG" sz="3200" cap="small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bg-BG" altLang="bg-BG" sz="2500" cap="small" dirty="0" smtClean="0">
                <a:solidFill>
                  <a:srgbClr val="B3A2C7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Станете МЕНИДЖЪР!</a:t>
            </a:r>
            <a:endParaRPr lang="en-US" altLang="bg-BG" sz="2500" cap="small" dirty="0" smtClean="0">
              <a:solidFill>
                <a:srgbClr val="B3A2C7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24642" name="Subtitle 2"/>
          <p:cNvSpPr txBox="1">
            <a:spLocks/>
          </p:cNvSpPr>
          <p:nvPr/>
        </p:nvSpPr>
        <p:spPr bwMode="auto">
          <a:xfrm>
            <a:off x="458788" y="5229225"/>
            <a:ext cx="2084387" cy="136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bg-BG" altLang="bg-BG" sz="2000">
                <a:latin typeface="Arial Narrow" panose="020B0606020202030204" pitchFamily="34" charset="0"/>
                <a:cs typeface="Arial" panose="020B0604020202020204" pitchFamily="34" charset="0"/>
              </a:rPr>
              <a:t>С </a:t>
            </a:r>
            <a:r>
              <a:rPr lang="en-GB" altLang="bg-BG" sz="2000">
                <a:latin typeface="Arial Narrow" panose="020B0606020202030204" pitchFamily="34" charset="0"/>
                <a:cs typeface="Arial" panose="020B0604020202020204" pitchFamily="34" charset="0"/>
              </a:rPr>
              <a:t>15</a:t>
            </a:r>
            <a:r>
              <a:rPr lang="bg-BG" altLang="bg-BG" sz="2000">
                <a:latin typeface="Arial Narrow" panose="020B0606020202030204" pitchFamily="34" charset="0"/>
                <a:cs typeface="Arial" panose="020B0604020202020204" pitchFamily="34" charset="0"/>
              </a:rPr>
              <a:t>-25 </a:t>
            </a:r>
            <a:br>
              <a:rPr lang="bg-BG" altLang="bg-BG" sz="200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bg-BG" altLang="bg-BG" sz="2000">
                <a:latin typeface="Arial Narrow" panose="020B0606020202030204" pitchFamily="34" charset="0"/>
                <a:cs typeface="Arial" panose="020B0604020202020204" pitchFamily="34" charset="0"/>
              </a:rPr>
              <a:t>души в екипа</a:t>
            </a:r>
            <a:r>
              <a:rPr lang="en-GB" altLang="bg-BG" sz="200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bg-BG" altLang="bg-BG" sz="2000"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bg-BG" altLang="bg-BG" sz="200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bg-BG" altLang="bg-BG" sz="2000">
                <a:latin typeface="Arial Narrow" panose="020B0606020202030204" pitchFamily="34" charset="0"/>
              </a:rPr>
              <a:t>месечен доход </a:t>
            </a:r>
            <a:br>
              <a:rPr lang="bg-BG" altLang="bg-BG" sz="2000">
                <a:latin typeface="Arial Narrow" panose="020B0606020202030204" pitchFamily="34" charset="0"/>
              </a:rPr>
            </a:br>
            <a:r>
              <a:rPr lang="bg-BG" altLang="bg-BG" sz="2000">
                <a:latin typeface="Arial Narrow" panose="020B0606020202030204" pitchFamily="34" charset="0"/>
              </a:rPr>
              <a:t>~ </a:t>
            </a:r>
            <a:r>
              <a:rPr lang="bg-BG" altLang="bg-BG" sz="2000">
                <a:latin typeface="Arial Narrow" panose="020B0606020202030204" pitchFamily="34" charset="0"/>
                <a:cs typeface="Arial" panose="020B0604020202020204" pitchFamily="34" charset="0"/>
              </a:rPr>
              <a:t>1 500-3 000 лв.</a:t>
            </a:r>
            <a:endParaRPr lang="en-GB" altLang="bg-BG" sz="200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752475"/>
            <a:ext cx="7772400" cy="13716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Aft>
                <a:spcPts val="4800"/>
              </a:spcAft>
              <a:defRPr/>
            </a:pPr>
            <a:r>
              <a:rPr lang="bg-BG" altLang="bg-BG" sz="3200" cap="small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Възможността</a:t>
            </a:r>
            <a:r>
              <a:rPr lang="en-GB" altLang="bg-BG" sz="3200" cap="small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…</a:t>
            </a:r>
            <a:endParaRPr lang="en-US" altLang="bg-BG" sz="3200" cap="small" dirty="0" smtClean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371600" y="2525713"/>
            <a:ext cx="1066800" cy="1066800"/>
          </a:xfrm>
          <a:prstGeom prst="ellipse">
            <a:avLst/>
          </a:prstGeom>
          <a:noFill/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25604" name="TextBox 4"/>
          <p:cNvSpPr txBox="1">
            <a:spLocks noChangeArrowheads="1"/>
          </p:cNvSpPr>
          <p:nvPr/>
        </p:nvSpPr>
        <p:spPr bwMode="auto">
          <a:xfrm>
            <a:off x="1371600" y="2881313"/>
            <a:ext cx="1066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bg-BG" b="1">
                <a:solidFill>
                  <a:srgbClr val="461F4C"/>
                </a:solidFill>
                <a:latin typeface="Arial Narrow" panose="020B0606020202030204" pitchFamily="34" charset="0"/>
                <a:cs typeface="Arial Bold" panose="020B0704020202020204" pitchFamily="34" charset="0"/>
              </a:rPr>
              <a:t>ВИЕ</a:t>
            </a:r>
            <a:endParaRPr lang="en-US" altLang="bg-BG" b="1">
              <a:solidFill>
                <a:srgbClr val="461F4C"/>
              </a:solidFill>
              <a:latin typeface="Arial Narrow" panose="020B0606020202030204" pitchFamily="34" charset="0"/>
              <a:cs typeface="Arial Bold" panose="020B0704020202020204" pitchFamily="34" charset="0"/>
            </a:endParaRPr>
          </a:p>
        </p:txBody>
      </p:sp>
      <p:cxnSp>
        <p:nvCxnSpPr>
          <p:cNvPr id="14" name="Straight Connector 13"/>
          <p:cNvCxnSpPr>
            <a:stCxn id="25611" idx="1"/>
          </p:cNvCxnSpPr>
          <p:nvPr/>
        </p:nvCxnSpPr>
        <p:spPr>
          <a:xfrm rot="10800000">
            <a:off x="2428875" y="3263900"/>
            <a:ext cx="3733800" cy="1373188"/>
          </a:xfrm>
          <a:prstGeom prst="line">
            <a:avLst/>
          </a:prstGeom>
          <a:ln w="28575">
            <a:solidFill>
              <a:srgbClr val="461F4C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2971800" y="3048000"/>
            <a:ext cx="1066800" cy="10668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25607" name="TextBox 6"/>
          <p:cNvSpPr txBox="1">
            <a:spLocks noChangeArrowheads="1"/>
          </p:cNvSpPr>
          <p:nvPr/>
        </p:nvSpPr>
        <p:spPr bwMode="auto">
          <a:xfrm>
            <a:off x="2971800" y="3294063"/>
            <a:ext cx="1066800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bg-BG" sz="1600" b="1">
                <a:solidFill>
                  <a:srgbClr val="461F4C"/>
                </a:solidFill>
                <a:latin typeface="Arial Narrow" panose="020B0606020202030204" pitchFamily="34" charset="0"/>
                <a:cs typeface="Arial Bold" panose="020B0704020202020204" pitchFamily="34" charset="0"/>
              </a:rPr>
              <a:t>Иван</a:t>
            </a:r>
          </a:p>
          <a:p>
            <a:pPr algn="ctr" eaLnBrk="1" hangingPunct="1"/>
            <a:r>
              <a:rPr lang="bg-BG" altLang="bg-BG" sz="1300" b="1">
                <a:solidFill>
                  <a:srgbClr val="461F4C"/>
                </a:solidFill>
                <a:latin typeface="Arial Narrow" panose="020B0606020202030204" pitchFamily="34" charset="0"/>
                <a:cs typeface="Arial Bold" panose="020B0704020202020204" pitchFamily="34" charset="0"/>
              </a:rPr>
              <a:t>Мениджър</a:t>
            </a:r>
            <a:endParaRPr lang="en-US" altLang="bg-BG" sz="1300" b="1">
              <a:solidFill>
                <a:srgbClr val="461F4C"/>
              </a:solidFill>
              <a:latin typeface="Arial Narrow" panose="020B0606020202030204" pitchFamily="34" charset="0"/>
              <a:cs typeface="Arial Bold" panose="020B070402020202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4572000" y="3581400"/>
            <a:ext cx="1066800" cy="10668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25609" name="TextBox 11"/>
          <p:cNvSpPr txBox="1">
            <a:spLocks noChangeArrowheads="1"/>
          </p:cNvSpPr>
          <p:nvPr/>
        </p:nvSpPr>
        <p:spPr bwMode="auto">
          <a:xfrm>
            <a:off x="4572000" y="3841750"/>
            <a:ext cx="1066800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bg-BG" sz="1600" b="1">
                <a:solidFill>
                  <a:srgbClr val="461F4C"/>
                </a:solidFill>
                <a:latin typeface="Arial Narrow" panose="020B0606020202030204" pitchFamily="34" charset="0"/>
                <a:cs typeface="Arial Bold" panose="020B0704020202020204" pitchFamily="34" charset="0"/>
              </a:rPr>
              <a:t>Жоро</a:t>
            </a:r>
            <a:endParaRPr lang="en-US" altLang="bg-BG" sz="1600" b="1">
              <a:solidFill>
                <a:srgbClr val="461F4C"/>
              </a:solidFill>
              <a:latin typeface="Arial Narrow" panose="020B0606020202030204" pitchFamily="34" charset="0"/>
              <a:cs typeface="Arial Bold" panose="020B0704020202020204" pitchFamily="34" charset="0"/>
            </a:endParaRPr>
          </a:p>
          <a:p>
            <a:pPr algn="ctr" eaLnBrk="1" hangingPunct="1"/>
            <a:r>
              <a:rPr lang="bg-BG" altLang="bg-BG" sz="1300" b="1">
                <a:solidFill>
                  <a:srgbClr val="461F4C"/>
                </a:solidFill>
                <a:latin typeface="Arial Narrow" panose="020B0606020202030204" pitchFamily="34" charset="0"/>
                <a:cs typeface="Arial Bold" panose="020B0704020202020204" pitchFamily="34" charset="0"/>
              </a:rPr>
              <a:t>Мениджър</a:t>
            </a:r>
            <a:endParaRPr lang="en-US" altLang="bg-BG" sz="1300" b="1">
              <a:solidFill>
                <a:srgbClr val="461F4C"/>
              </a:solidFill>
              <a:latin typeface="Arial Narrow" panose="020B0606020202030204" pitchFamily="34" charset="0"/>
              <a:cs typeface="Arial Bold" panose="020B070402020202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6172200" y="4114800"/>
            <a:ext cx="1066800" cy="10668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25611" name="TextBox 12"/>
          <p:cNvSpPr txBox="1">
            <a:spLocks noChangeArrowheads="1"/>
          </p:cNvSpPr>
          <p:nvPr/>
        </p:nvSpPr>
        <p:spPr bwMode="auto">
          <a:xfrm>
            <a:off x="6162675" y="4368800"/>
            <a:ext cx="1066800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bg-BG" sz="1600" b="1">
                <a:solidFill>
                  <a:srgbClr val="461F4C"/>
                </a:solidFill>
                <a:latin typeface="Arial Narrow" panose="020B0606020202030204" pitchFamily="34" charset="0"/>
                <a:cs typeface="Arial Bold" panose="020B0704020202020204" pitchFamily="34" charset="0"/>
              </a:rPr>
              <a:t>Яна</a:t>
            </a:r>
            <a:endParaRPr lang="en-US" altLang="bg-BG" sz="1600" b="1">
              <a:solidFill>
                <a:srgbClr val="461F4C"/>
              </a:solidFill>
              <a:latin typeface="Arial Narrow" panose="020B0606020202030204" pitchFamily="34" charset="0"/>
              <a:cs typeface="Arial Bold" panose="020B0704020202020204" pitchFamily="34" charset="0"/>
            </a:endParaRPr>
          </a:p>
          <a:p>
            <a:pPr algn="ctr" eaLnBrk="1" hangingPunct="1"/>
            <a:r>
              <a:rPr lang="bg-BG" altLang="bg-BG" sz="1300" b="1">
                <a:solidFill>
                  <a:srgbClr val="461F4C"/>
                </a:solidFill>
                <a:latin typeface="Arial Narrow" panose="020B0606020202030204" pitchFamily="34" charset="0"/>
                <a:cs typeface="Arial Bold" panose="020B0704020202020204" pitchFamily="34" charset="0"/>
              </a:rPr>
              <a:t>Мениджър</a:t>
            </a:r>
            <a:endParaRPr lang="en-US" altLang="bg-BG" sz="1300" b="1">
              <a:solidFill>
                <a:srgbClr val="461F4C"/>
              </a:solidFill>
              <a:latin typeface="Arial Narrow" panose="020B0606020202030204" pitchFamily="34" charset="0"/>
              <a:cs typeface="Arial Bold" panose="020B0704020202020204" pitchFamily="34" charset="0"/>
            </a:endParaRPr>
          </a:p>
        </p:txBody>
      </p:sp>
      <p:sp>
        <p:nvSpPr>
          <p:cNvPr id="25612" name="Subtitle 2"/>
          <p:cNvSpPr txBox="1">
            <a:spLocks/>
          </p:cNvSpPr>
          <p:nvPr/>
        </p:nvSpPr>
        <p:spPr bwMode="auto">
          <a:xfrm>
            <a:off x="457200" y="4724400"/>
            <a:ext cx="6202363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bg-BG" altLang="bg-BG" sz="2200" b="1">
                <a:solidFill>
                  <a:srgbClr val="461F4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Месечен </a:t>
            </a:r>
            <a:br>
              <a:rPr lang="bg-BG" altLang="bg-BG" sz="2200" b="1">
                <a:solidFill>
                  <a:srgbClr val="461F4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bg-BG" altLang="bg-BG" sz="2200" b="1">
                <a:solidFill>
                  <a:srgbClr val="461F4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лидерски бонус </a:t>
            </a:r>
            <a:br>
              <a:rPr lang="bg-BG" altLang="bg-BG" sz="2200" b="1">
                <a:solidFill>
                  <a:srgbClr val="461F4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bg-BG" altLang="bg-BG" sz="2200" b="1">
                <a:solidFill>
                  <a:srgbClr val="461F4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2 520 лв.</a:t>
            </a:r>
            <a:endParaRPr lang="en-GB" altLang="bg-BG" sz="2200" b="1">
              <a:solidFill>
                <a:srgbClr val="461F4C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bg-BG" altLang="bg-BG" sz="2200" b="1">
                <a:latin typeface="Arial Narrow" panose="020B0606020202030204" pitchFamily="34" charset="0"/>
                <a:cs typeface="Arial" panose="020B0604020202020204" pitchFamily="34" charset="0"/>
              </a:rPr>
              <a:t>А ако имате петима мениджъри на първа линия?!</a:t>
            </a:r>
            <a:endParaRPr lang="en-GB" altLang="bg-BG" sz="2200" b="1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5613" name="TextBox 17"/>
          <p:cNvSpPr txBox="1">
            <a:spLocks noChangeArrowheads="1"/>
          </p:cNvSpPr>
          <p:nvPr/>
        </p:nvSpPr>
        <p:spPr bwMode="auto">
          <a:xfrm>
            <a:off x="2819400" y="2657475"/>
            <a:ext cx="137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bg-BG" b="1">
                <a:solidFill>
                  <a:srgbClr val="461F4C"/>
                </a:solidFill>
                <a:latin typeface="Arial Narrow" panose="020B0606020202030204" pitchFamily="34" charset="0"/>
                <a:cs typeface="Arial Bold" panose="020B0704020202020204" pitchFamily="34" charset="0"/>
              </a:rPr>
              <a:t>1 260 лв.</a:t>
            </a:r>
            <a:endParaRPr lang="en-US" altLang="bg-BG" b="1">
              <a:solidFill>
                <a:srgbClr val="461F4C"/>
              </a:solidFill>
              <a:latin typeface="Arial Narrow" panose="020B0606020202030204" pitchFamily="34" charset="0"/>
              <a:cs typeface="Arial Bold" panose="020B0704020202020204" pitchFamily="34" charset="0"/>
            </a:endParaRPr>
          </a:p>
        </p:txBody>
      </p:sp>
      <p:sp>
        <p:nvSpPr>
          <p:cNvPr id="25614" name="TextBox 18"/>
          <p:cNvSpPr txBox="1">
            <a:spLocks noChangeArrowheads="1"/>
          </p:cNvSpPr>
          <p:nvPr/>
        </p:nvSpPr>
        <p:spPr bwMode="auto">
          <a:xfrm>
            <a:off x="4419600" y="3200400"/>
            <a:ext cx="137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bg-BG" b="1">
                <a:solidFill>
                  <a:srgbClr val="461F4C"/>
                </a:solidFill>
                <a:latin typeface="Arial Narrow" panose="020B0606020202030204" pitchFamily="34" charset="0"/>
                <a:cs typeface="Arial Bold" panose="020B0704020202020204" pitchFamily="34" charset="0"/>
              </a:rPr>
              <a:t>840 лв.</a:t>
            </a:r>
            <a:endParaRPr lang="en-US" altLang="bg-BG" b="1">
              <a:solidFill>
                <a:srgbClr val="461F4C"/>
              </a:solidFill>
              <a:latin typeface="Arial Narrow" panose="020B0606020202030204" pitchFamily="34" charset="0"/>
              <a:cs typeface="Arial Bold" panose="020B0704020202020204" pitchFamily="34" charset="0"/>
            </a:endParaRPr>
          </a:p>
        </p:txBody>
      </p:sp>
      <p:sp>
        <p:nvSpPr>
          <p:cNvPr id="25615" name="TextBox 19"/>
          <p:cNvSpPr txBox="1">
            <a:spLocks noChangeArrowheads="1"/>
          </p:cNvSpPr>
          <p:nvPr/>
        </p:nvSpPr>
        <p:spPr bwMode="auto">
          <a:xfrm>
            <a:off x="6172200" y="3759200"/>
            <a:ext cx="137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bg-BG" b="1">
                <a:solidFill>
                  <a:srgbClr val="461F4C"/>
                </a:solidFill>
                <a:latin typeface="Arial Narrow" panose="020B0606020202030204" pitchFamily="34" charset="0"/>
                <a:cs typeface="Arial Bold" panose="020B0704020202020204" pitchFamily="34" charset="0"/>
              </a:rPr>
              <a:t>420 лв.</a:t>
            </a:r>
            <a:endParaRPr lang="en-US" altLang="bg-BG" b="1">
              <a:solidFill>
                <a:srgbClr val="461F4C"/>
              </a:solidFill>
              <a:latin typeface="Arial Narrow" panose="020B0606020202030204" pitchFamily="34" charset="0"/>
              <a:cs typeface="Arial Bold" panose="020B0704020202020204" pitchFamily="34" charset="0"/>
            </a:endParaRPr>
          </a:p>
        </p:txBody>
      </p:sp>
      <p:sp>
        <p:nvSpPr>
          <p:cNvPr id="25616" name="TextBox 20"/>
          <p:cNvSpPr txBox="1">
            <a:spLocks noChangeArrowheads="1"/>
          </p:cNvSpPr>
          <p:nvPr/>
        </p:nvSpPr>
        <p:spPr bwMode="auto">
          <a:xfrm>
            <a:off x="2286000" y="3389313"/>
            <a:ext cx="685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bg-BG" b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cs typeface="Arial Bold" panose="020B0704020202020204" pitchFamily="34" charset="0"/>
              </a:rPr>
              <a:t>6%</a:t>
            </a:r>
          </a:p>
        </p:txBody>
      </p:sp>
      <p:sp>
        <p:nvSpPr>
          <p:cNvPr id="25617" name="TextBox 21"/>
          <p:cNvSpPr txBox="1">
            <a:spLocks noChangeArrowheads="1"/>
          </p:cNvSpPr>
          <p:nvPr/>
        </p:nvSpPr>
        <p:spPr bwMode="auto">
          <a:xfrm>
            <a:off x="3886200" y="3973513"/>
            <a:ext cx="685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bg-BG" b="1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cs typeface="Arial Bold" panose="020B0704020202020204" pitchFamily="34" charset="0"/>
              </a:rPr>
              <a:t>3%</a:t>
            </a:r>
          </a:p>
        </p:txBody>
      </p:sp>
      <p:sp>
        <p:nvSpPr>
          <p:cNvPr id="25618" name="TextBox 22"/>
          <p:cNvSpPr txBox="1">
            <a:spLocks noChangeArrowheads="1"/>
          </p:cNvSpPr>
          <p:nvPr/>
        </p:nvSpPr>
        <p:spPr bwMode="auto">
          <a:xfrm>
            <a:off x="5486400" y="4584700"/>
            <a:ext cx="685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bg-BG" b="1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cs typeface="Arial Bold" panose="020B0704020202020204" pitchFamily="34" charset="0"/>
              </a:rPr>
              <a:t>2%</a:t>
            </a:r>
          </a:p>
        </p:txBody>
      </p:sp>
      <p:sp>
        <p:nvSpPr>
          <p:cNvPr id="25619" name="Subtitle 2"/>
          <p:cNvSpPr txBox="1">
            <a:spLocks/>
          </p:cNvSpPr>
          <p:nvPr/>
        </p:nvSpPr>
        <p:spPr bwMode="auto">
          <a:xfrm>
            <a:off x="4489450" y="2314575"/>
            <a:ext cx="4114800" cy="110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ts val="300"/>
              </a:spcBef>
              <a:spcAft>
                <a:spcPts val="300"/>
              </a:spcAft>
            </a:pPr>
            <a:r>
              <a:rPr lang="bg-BG" altLang="bg-BG" sz="2000">
                <a:latin typeface="Arial Narrow" panose="020B0606020202030204" pitchFamily="34" charset="0"/>
                <a:cs typeface="Arial" panose="020B0604020202020204" pitchFamily="34" charset="0"/>
              </a:rPr>
              <a:t>Среден оборот на Мениджър</a:t>
            </a:r>
            <a:r>
              <a:rPr lang="en-GB" altLang="bg-BG" sz="2000">
                <a:latin typeface="Arial Narrow" panose="020B0606020202030204" pitchFamily="34" charset="0"/>
                <a:cs typeface="Arial" panose="020B0604020202020204" pitchFamily="34" charset="0"/>
              </a:rPr>
              <a:t>:</a:t>
            </a:r>
            <a:br>
              <a:rPr lang="en-GB" altLang="bg-BG" sz="200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bg-BG" altLang="bg-BG" sz="2000" b="1">
                <a:solidFill>
                  <a:srgbClr val="461F4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21 000 лв. месечно</a:t>
            </a:r>
            <a:r>
              <a:rPr lang="en-GB" altLang="bg-BG" sz="2000" b="1">
                <a:solidFill>
                  <a:srgbClr val="461F4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en-GB" altLang="bg-BG" sz="2000" b="1">
                <a:solidFill>
                  <a:srgbClr val="461F4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en-GB" altLang="bg-BG" sz="2000" b="1">
                <a:solidFill>
                  <a:srgbClr val="461F4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30 </a:t>
            </a:r>
            <a:r>
              <a:rPr lang="bg-BG" altLang="bg-BG" sz="2000" b="1">
                <a:solidFill>
                  <a:srgbClr val="461F4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души </a:t>
            </a:r>
            <a:r>
              <a:rPr lang="en-GB" altLang="bg-BG" sz="2000" b="1">
                <a:solidFill>
                  <a:srgbClr val="461F4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x </a:t>
            </a:r>
            <a:r>
              <a:rPr lang="bg-BG" altLang="bg-BG" sz="2000" b="1">
                <a:solidFill>
                  <a:srgbClr val="461F4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700 лв. месечно</a:t>
            </a:r>
            <a:endParaRPr lang="en-GB" altLang="bg-BG" sz="2000" b="1">
              <a:solidFill>
                <a:srgbClr val="461F4C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6223</TotalTime>
  <Words>656</Words>
  <Application>Microsoft Office PowerPoint</Application>
  <PresentationFormat>On-screen Show (4:3)</PresentationFormat>
  <Paragraphs>287</Paragraphs>
  <Slides>33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Arial Bold</vt:lpstr>
      <vt:lpstr>Arial Narrow</vt:lpstr>
      <vt:lpstr>Calibri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GD Associates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Paul Downes</dc:creator>
  <cp:lastModifiedBy>Denitsa Prodanova</cp:lastModifiedBy>
  <cp:revision>484</cp:revision>
  <dcterms:created xsi:type="dcterms:W3CDTF">2010-01-21T09:10:31Z</dcterms:created>
  <dcterms:modified xsi:type="dcterms:W3CDTF">2018-11-23T13:23:42Z</dcterms:modified>
</cp:coreProperties>
</file>