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375" r:id="rId2"/>
    <p:sldId id="364" r:id="rId3"/>
    <p:sldId id="365" r:id="rId4"/>
    <p:sldId id="366" r:id="rId5"/>
    <p:sldId id="341" r:id="rId6"/>
    <p:sldId id="361" r:id="rId7"/>
    <p:sldId id="367" r:id="rId8"/>
    <p:sldId id="368" r:id="rId9"/>
    <p:sldId id="369" r:id="rId10"/>
    <p:sldId id="370" r:id="rId11"/>
    <p:sldId id="376" r:id="rId12"/>
    <p:sldId id="372" r:id="rId13"/>
    <p:sldId id="373" r:id="rId14"/>
    <p:sldId id="377" r:id="rId15"/>
    <p:sldId id="342" r:id="rId16"/>
    <p:sldId id="349" r:id="rId17"/>
    <p:sldId id="350" r:id="rId18"/>
    <p:sldId id="351" r:id="rId19"/>
    <p:sldId id="352" r:id="rId20"/>
    <p:sldId id="338" r:id="rId21"/>
    <p:sldId id="378" r:id="rId22"/>
  </p:sldIdLst>
  <p:sldSz cx="12192000" cy="6858000"/>
  <p:notesSz cx="7023100" cy="9309100"/>
  <p:embeddedFontLst>
    <p:embeddedFont>
      <p:font typeface="Calibri Light" panose="020F0302020204030204" pitchFamily="34" charset="0"/>
      <p:regular r:id="rId24"/>
      <p:italic r:id="rId25"/>
    </p:embeddedFont>
    <p:embeddedFont>
      <p:font typeface="Roboto Condensed" panose="02000000000000000000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A29"/>
    <a:srgbClr val="FFC600"/>
    <a:srgbClr val="FFFFFF"/>
    <a:srgbClr val="0047BB"/>
    <a:srgbClr val="74AA50"/>
    <a:srgbClr val="009FE3"/>
    <a:srgbClr val="A0C743"/>
    <a:srgbClr val="323232"/>
    <a:srgbClr val="6032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0424" autoAdjust="0"/>
  </p:normalViewPr>
  <p:slideViewPr>
    <p:cSldViewPr snapToGrid="0" snapToObjects="1">
      <p:cViewPr varScale="1">
        <p:scale>
          <a:sx n="75" d="100"/>
          <a:sy n="75" d="100"/>
        </p:scale>
        <p:origin x="798" y="72"/>
      </p:cViewPr>
      <p:guideLst>
        <p:guide orient="horz" pos="2160"/>
        <p:guide pos="3840"/>
        <p:guide pos="7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B1884755-0B54-F14D-8984-D5D047188477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761E6297-C857-4244-B584-FE60ADB1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mtClean="0"/>
              <a:t>Добре дошли!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82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57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84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55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74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58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1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16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5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9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5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Основана през 1978 г. ,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Форевър се радва на повече от 40 години непрекъснат растеж и днес развива дейност в 160 страни по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централен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офис в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Скотсдейл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щата Аризона, Форевър е компания с напълно затворен процес на производство и притежава всичко, свързано с изработката на продуктите.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земята, на която расте нашето алое вера, а хората, които го берат на ръка, са част от нашето семейство. Модерните предприятия и звена за изследователска и развойна дейност в Далас и Финикс са наша собственост, а Форевър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директ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базиран в Холандия, доставя продуктите ни по целия свят. В крайна сметка това, че сме собственици на целия процес, ни дава възможност да контролираме не само разходите, но и качеството на всеки етап от растението до продукта и до вас.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05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Включете</a:t>
            </a:r>
            <a:r>
              <a:rPr lang="bg-BG" sz="1100" b="0" i="0" kern="1200" baseline="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се във Форевър като преференциален клиент 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(5%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отстъпка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) 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или</a:t>
            </a:r>
            <a:r>
              <a:rPr lang="bg-BG" sz="1100" b="0" i="0" kern="1200" baseline="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като собственик на Форевър бизнес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(3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0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%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отстъпка + 5% бонус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)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,</a:t>
            </a:r>
            <a:r>
              <a:rPr lang="en-US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</a:t>
            </a:r>
            <a:r>
              <a:rPr lang="bg-BG" sz="1100" b="0" i="0" kern="120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за</a:t>
            </a:r>
            <a:r>
              <a:rPr lang="bg-BG" sz="1100" b="0" i="0" kern="1200" baseline="0" dirty="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 да започнете да печелите от продажби веднага</a:t>
            </a:r>
            <a:r>
              <a:rPr lang="en-US" sz="1100" b="0" i="0" kern="1200" smtClean="0">
                <a:solidFill>
                  <a:schemeClr val="tx1"/>
                </a:solidFill>
                <a:latin typeface="Arial" charset="0"/>
                <a:ea typeface="Roboto" panose="02000000000000000000" pitchFamily="2" charset="0"/>
                <a:cs typeface="Calibri Light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44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dirty="0" smtClean="0"/>
              <a:t>Благодаря ви!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12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Всички сме чували за невероятните ползи от алое вера за кожата, но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малцина знаят за ползите от алое вера за здравето, когато се приема вътрешно.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3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Компаниите от семейството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Форевър са най-големият производител, преработвател и разпространител на алое вера в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плантациите, в които се отглежда нашето алое вера. Листата се берат на ръка и броени часове след откъсването се белят (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филетират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отново ръчно, за да се извлече само полезния гел от вътрешността им.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Процесът на стабилизация на гела от алое е патентован, а напитките се произвеждат по напредничава асептична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тенология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без добавяне на консерванти.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Научно-консултативен съвет 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трима водещи специалисти в сферата на храненето, медицината и токсикологията, които ни помагат при разработката.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Продуктите на Форевър носят одобрителния печат на Международния научен съвет за алое (МНСА), защото отговарят и дори надхвърлят строгите изисквания на Съвета за чистота и ефикасност.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2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8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6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2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94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1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3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7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0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5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3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9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2F41BCF8-08EE-1242-9250-1DB15A39E4F2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242E671-34EC-CC42-9E4C-9C7A0EC79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55145ABA-3D64-4A41-9750-85AE5D4FE6C3}"/>
              </a:ext>
            </a:extLst>
          </p:cNvPr>
          <p:cNvSpPr/>
          <p:nvPr/>
        </p:nvSpPr>
        <p:spPr>
          <a:xfrm>
            <a:off x="694382" y="728665"/>
            <a:ext cx="10801349" cy="2666648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39" y="3386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7580" y="342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19879D0-E9F3-E145-AD97-D526050DC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2F0AE00B-F2F2-E84D-88FC-B5DC8BD341A2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911DCB3E-687F-C042-8EB3-F2BBB06A8289}"/>
              </a:ext>
            </a:extLst>
          </p:cNvPr>
          <p:cNvSpPr txBox="1">
            <a:spLocks/>
          </p:cNvSpPr>
          <p:nvPr/>
        </p:nvSpPr>
        <p:spPr>
          <a:xfrm>
            <a:off x="975600" y="1326837"/>
            <a:ext cx="10286075" cy="6197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Работете </a:t>
            </a:r>
            <a:r>
              <a:rPr lang="bg-BG" sz="54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 </a:t>
            </a:r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петима </a:t>
            </a:r>
            <a:r>
              <a:rPr lang="bg-BG" sz="54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ключови </a:t>
            </a:r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човека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BD6AC6CE-B706-A749-B768-B8FC744AF05C}"/>
              </a:ext>
            </a:extLst>
          </p:cNvPr>
          <p:cNvSpPr txBox="1">
            <a:spLocks/>
          </p:cNvSpPr>
          <p:nvPr/>
        </p:nvSpPr>
        <p:spPr>
          <a:xfrm>
            <a:off x="1101158" y="2006356"/>
            <a:ext cx="9679137" cy="761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900"/>
              </a:spcBef>
              <a:buClr>
                <a:schemeClr val="bg1"/>
              </a:buClr>
            </a:pP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Научете </a:t>
            </a:r>
            <a:r>
              <a:rPr lang="bg-BG" sz="2600" b="1" dirty="0">
                <a:latin typeface="Roboto" panose="02000000000000000000" pitchFamily="2" charset="0"/>
                <a:ea typeface="Roboto" panose="02000000000000000000" pitchFamily="2" charset="0"/>
              </a:rPr>
              <a:t>всеки да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Използва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продуктите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Развие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20-30 редовни клиента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EA3C8E81-489C-0041-A472-8BFE82361FD1}"/>
              </a:ext>
            </a:extLst>
          </p:cNvPr>
          <p:cNvSpPr txBox="1">
            <a:spLocks/>
          </p:cNvSpPr>
          <p:nvPr/>
        </p:nvSpPr>
        <p:spPr>
          <a:xfrm>
            <a:off x="6056305" y="2478316"/>
            <a:ext cx="4713296" cy="761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Намери петима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ключови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човека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Обучава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, за да мултиплицира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6BC2224D-ABA9-114E-ADF3-7949503F295A}"/>
              </a:ext>
            </a:extLst>
          </p:cNvPr>
          <p:cNvSpPr/>
          <p:nvPr/>
        </p:nvSpPr>
        <p:spPr>
          <a:xfrm>
            <a:off x="8231052" y="4179224"/>
            <a:ext cx="2311441" cy="231144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125 </a:t>
            </a:r>
            <a:r>
              <a:rPr lang="bg-BG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изработени във вашия </a:t>
            </a:r>
            <a:r>
              <a:rPr lang="bg-BG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B00F45C-B883-2D46-BB73-07499489F7C3}"/>
              </a:ext>
            </a:extLst>
          </p:cNvPr>
          <p:cNvCxnSpPr/>
          <p:nvPr/>
        </p:nvCxnSpPr>
        <p:spPr>
          <a:xfrm flipV="1">
            <a:off x="3693928" y="4517679"/>
            <a:ext cx="995767" cy="767811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0B6B10A-5AF2-A24B-B060-6A19351BB842}"/>
              </a:ext>
            </a:extLst>
          </p:cNvPr>
          <p:cNvCxnSpPr>
            <a:cxnSpLocks/>
          </p:cNvCxnSpPr>
          <p:nvPr/>
        </p:nvCxnSpPr>
        <p:spPr>
          <a:xfrm>
            <a:off x="3274452" y="5727603"/>
            <a:ext cx="1548142" cy="182337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8EA248F-A8DE-1F43-938E-0B5F77D984F0}"/>
              </a:ext>
            </a:extLst>
          </p:cNvPr>
          <p:cNvCxnSpPr>
            <a:cxnSpLocks/>
          </p:cNvCxnSpPr>
          <p:nvPr/>
        </p:nvCxnSpPr>
        <p:spPr>
          <a:xfrm flipH="1" flipV="1">
            <a:off x="3170327" y="4179225"/>
            <a:ext cx="7774" cy="1298121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B67E49F2-B6EA-C149-92A6-B3CB8F51B00A}"/>
              </a:ext>
            </a:extLst>
          </p:cNvPr>
          <p:cNvCxnSpPr>
            <a:cxnSpLocks/>
          </p:cNvCxnSpPr>
          <p:nvPr/>
        </p:nvCxnSpPr>
        <p:spPr>
          <a:xfrm flipH="1" flipV="1">
            <a:off x="1783126" y="4672819"/>
            <a:ext cx="1360494" cy="976543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1DC0A23-0F0E-E547-A9D0-3CD1F67C41CB}"/>
              </a:ext>
            </a:extLst>
          </p:cNvPr>
          <p:cNvCxnSpPr>
            <a:cxnSpLocks/>
          </p:cNvCxnSpPr>
          <p:nvPr/>
        </p:nvCxnSpPr>
        <p:spPr>
          <a:xfrm flipH="1">
            <a:off x="1328954" y="5640309"/>
            <a:ext cx="1713010" cy="264883"/>
          </a:xfrm>
          <a:prstGeom prst="line">
            <a:avLst/>
          </a:prstGeom>
          <a:ln w="57150">
            <a:solidFill>
              <a:srgbClr val="2C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86D7958-9797-F547-8FB3-3DBF145E5798}"/>
              </a:ext>
            </a:extLst>
          </p:cNvPr>
          <p:cNvSpPr/>
          <p:nvPr/>
        </p:nvSpPr>
        <p:spPr>
          <a:xfrm>
            <a:off x="1022342" y="3815192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180000" rIns="54000" rtlCol="0" anchor="ctr"/>
          <a:lstStyle/>
          <a:p>
            <a:pPr algn="ctr">
              <a:lnSpc>
                <a:spcPct val="90000"/>
              </a:lnSpc>
            </a:pPr>
            <a:r>
              <a:rPr lang="bg-BG" sz="13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Продава </a:t>
            </a:r>
            <a:r>
              <a:rPr lang="bg-BG" sz="13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продукти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2B2BFEC-33CE-7B4D-B1B4-4F86B1B007AF}"/>
              </a:ext>
            </a:extLst>
          </p:cNvPr>
          <p:cNvSpPr/>
          <p:nvPr/>
        </p:nvSpPr>
        <p:spPr>
          <a:xfrm>
            <a:off x="2541032" y="3451219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D75EB00-A7B6-5A42-8192-A8F6AD8D5D16}"/>
              </a:ext>
            </a:extLst>
          </p:cNvPr>
          <p:cNvSpPr/>
          <p:nvPr/>
        </p:nvSpPr>
        <p:spPr>
          <a:xfrm>
            <a:off x="551243" y="5285490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0DF294A-4EDB-F64B-88B3-701EB1DFFE12}"/>
              </a:ext>
            </a:extLst>
          </p:cNvPr>
          <p:cNvSpPr/>
          <p:nvPr/>
        </p:nvSpPr>
        <p:spPr>
          <a:xfrm>
            <a:off x="4562289" y="5285490"/>
            <a:ext cx="1205175" cy="1205175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лидер</a:t>
            </a:r>
            <a:r>
              <a:rPr lang="en-US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91E8F33-777E-D146-B255-B1769C1A06C6}"/>
              </a:ext>
            </a:extLst>
          </p:cNvPr>
          <p:cNvSpPr/>
          <p:nvPr/>
        </p:nvSpPr>
        <p:spPr>
          <a:xfrm>
            <a:off x="4220006" y="3815192"/>
            <a:ext cx="1205176" cy="1205176"/>
          </a:xfrm>
          <a:prstGeom prst="ellipse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>
              <a:lnSpc>
                <a:spcPct val="90000"/>
              </a:lnSpc>
            </a:pPr>
            <a:r>
              <a:rPr lang="bg-BG" sz="1400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 </a:t>
            </a:r>
            <a:r>
              <a:rPr lang="bg-BG" sz="14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пред-приемач</a:t>
            </a:r>
            <a:r>
              <a:rPr lang="en-US" sz="1400" dirty="0" smtClean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50 </a:t>
            </a:r>
            <a:r>
              <a:rPr lang="bg-BG" sz="1400" b="1" dirty="0">
                <a:solidFill>
                  <a:srgbClr val="000000">
                    <a:alpha val="80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E8D3B2E-13D6-394E-8D72-A72106EAD15F}"/>
              </a:ext>
            </a:extLst>
          </p:cNvPr>
          <p:cNvSpPr/>
          <p:nvPr/>
        </p:nvSpPr>
        <p:spPr>
          <a:xfrm>
            <a:off x="2188479" y="4765763"/>
            <a:ext cx="1910282" cy="191028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bg-BG" sz="16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Собственик на Форевър бизнес</a:t>
            </a:r>
            <a:endParaRPr lang="en-US" sz="1600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5000"/>
              </a:lnSpc>
              <a:spcBef>
                <a:spcPts val="400"/>
              </a:spcBef>
            </a:pPr>
            <a:r>
              <a:rPr lang="en-US" b="1" spc="-15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</a:t>
            </a:r>
            <a:r>
              <a:rPr lang="en-US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часа на седмица</a:t>
            </a:r>
            <a:endParaRPr lang="en-US" b="1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29" grpId="0"/>
      <p:bldP spid="32" grpId="0"/>
      <p:bldP spid="33" grpId="0"/>
      <p:bldP spid="40" grpId="0" animBg="1"/>
      <p:bldP spid="2" grpId="0" animBg="1"/>
      <p:bldP spid="18" grpId="0" animBg="1"/>
      <p:bldP spid="19" grpId="0" animBg="1"/>
      <p:bldP spid="20" grpId="0" animBg="1"/>
      <p:bldP spid="21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694380" y="2671482"/>
            <a:ext cx="10801351" cy="2994212"/>
          </a:xfrm>
          <a:prstGeom prst="roundRect">
            <a:avLst>
              <a:gd name="adj" fmla="val 106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6884"/>
          <a:stretch/>
        </p:blipFill>
        <p:spPr>
          <a:xfrm>
            <a:off x="1531415" y="3429000"/>
            <a:ext cx="1265573" cy="1076810"/>
          </a:xfrm>
          <a:prstGeom prst="rect">
            <a:avLst/>
          </a:prstGeom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088451" y="4066049"/>
            <a:ext cx="3209049" cy="6959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= </a:t>
            </a:r>
            <a:r>
              <a:rPr lang="bg-BG" sz="28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бонусна точка</a:t>
            </a:r>
            <a:endParaRPr lang="en-US" sz="2800" b="1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l"/>
            <a:endParaRPr lang="en-US" sz="3000" b="1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3299584-CF2B-449F-9122-2A42A540566A}"/>
              </a:ext>
            </a:extLst>
          </p:cNvPr>
          <p:cNvSpPr txBox="1">
            <a:spLocks/>
          </p:cNvSpPr>
          <p:nvPr/>
        </p:nvSpPr>
        <p:spPr>
          <a:xfrm>
            <a:off x="7221071" y="3429000"/>
            <a:ext cx="4208929" cy="13723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000" b="1" spc="-15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 </a:t>
            </a:r>
            <a:r>
              <a:rPr lang="bg-BG" sz="4000" b="1" spc="-150" dirty="0" err="1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4000" b="1" spc="-15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4000" b="1" spc="-150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74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en-US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лв. по цени </a:t>
            </a:r>
            <a:r>
              <a:rPr lang="ru-RU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с 30% отстъпка</a:t>
            </a:r>
            <a:endParaRPr lang="ru-RU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35 </a:t>
            </a:r>
            <a:r>
              <a:rPr lang="ru-RU" sz="2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лв</a:t>
            </a:r>
            <a:r>
              <a:rPr lang="ru-RU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</a:t>
            </a:r>
            <a:r>
              <a:rPr lang="ru-RU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по цени за клиенти</a:t>
            </a:r>
          </a:p>
          <a:p>
            <a:pPr algn="l"/>
            <a:endParaRPr lang="en-US" sz="2000" b="1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771DB97-523A-704D-8AC2-B114DE5B7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2647ED4-CF96-C447-AF3C-21A97A661DE4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AF7159E-0D61-9B49-B705-795CAEE475E0}"/>
              </a:ext>
            </a:extLst>
          </p:cNvPr>
          <p:cNvSpPr txBox="1">
            <a:spLocks/>
          </p:cNvSpPr>
          <p:nvPr/>
        </p:nvSpPr>
        <p:spPr>
          <a:xfrm>
            <a:off x="88595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Изграждане </a:t>
            </a:r>
            <a:r>
              <a:rPr lang="bg-BG" sz="52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 успешен </a:t>
            </a:r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бизнес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14131" y="3377296"/>
            <a:ext cx="1793873" cy="1179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Глобална</a:t>
            </a:r>
          </a:p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Форевър</a:t>
            </a:r>
          </a:p>
          <a:p>
            <a:pPr algn="l"/>
            <a:r>
              <a:rPr lang="bg-BG" sz="2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валута</a:t>
            </a:r>
            <a:endParaRPr lang="bg-BG" sz="2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/>
      <p:bldP spid="15" grpId="0"/>
      <p:bldP spid="8" grpId="0" animBg="1"/>
      <p:bldP spid="10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AE82A1E-4189-3F4B-98E4-7FF5656DC05E}"/>
              </a:ext>
            </a:extLst>
          </p:cNvPr>
          <p:cNvSpPr/>
          <p:nvPr/>
        </p:nvSpPr>
        <p:spPr>
          <a:xfrm>
            <a:off x="2829907" y="3889965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1C5BF164-3990-E54B-8965-9772940711F9}"/>
              </a:ext>
            </a:extLst>
          </p:cNvPr>
          <p:cNvSpPr/>
          <p:nvPr/>
        </p:nvSpPr>
        <p:spPr>
          <a:xfrm>
            <a:off x="4909242" y="3889965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70577BB-E973-794F-B3B5-8357B1AE6EF9}"/>
              </a:ext>
            </a:extLst>
          </p:cNvPr>
          <p:cNvSpPr/>
          <p:nvPr/>
        </p:nvSpPr>
        <p:spPr>
          <a:xfrm>
            <a:off x="750007" y="3930922"/>
            <a:ext cx="1476000" cy="1476000"/>
          </a:xfrm>
          <a:prstGeom prst="ellipse">
            <a:avLst/>
          </a:prstGeom>
          <a:solidFill>
            <a:srgbClr val="2C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ct val="90000"/>
              </a:lnSpc>
            </a:pPr>
            <a:r>
              <a:rPr lang="bg-BG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Лична </a:t>
            </a:r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употреба 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727345" y="4130227"/>
            <a:ext cx="1415181" cy="105854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809447" y="4152943"/>
            <a:ext cx="1476508" cy="9623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Продажби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925541" y="4178342"/>
            <a:ext cx="1483297" cy="9623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0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Изграждане на екип</a:t>
            </a:r>
            <a:endParaRPr lang="en-US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508528" y="3214422"/>
            <a:ext cx="6055224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</a:t>
            </a:r>
            <a:r>
              <a:rPr lang="bg-BG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3000" b="1" dirty="0" err="1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30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</a:t>
            </a:r>
            <a:r>
              <a:rPr lang="bg-BG" sz="30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месечно</a:t>
            </a:r>
            <a:r>
              <a:rPr lang="en-US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GB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bg-BG" sz="300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</a:t>
            </a:r>
            <a:r>
              <a:rPr lang="en-US" sz="3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</a:p>
          <a:p>
            <a:endParaRPr lang="en-US" sz="3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62B3F4-69A2-4E0B-88C2-509187A95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9"/>
          <a:stretch/>
        </p:blipFill>
        <p:spPr>
          <a:xfrm>
            <a:off x="6416090" y="2509627"/>
            <a:ext cx="5827226" cy="3515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6DD5663-2C79-3B45-9F47-37FA14BAC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1F8DEED1-B4FC-474C-A174-8C0C36FE67A6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52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Calibri Light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F31E5B1-5244-C24C-9BE1-EC37226C5DEF}"/>
              </a:ext>
            </a:extLst>
          </p:cNvPr>
          <p:cNvSpPr txBox="1">
            <a:spLocks/>
          </p:cNvSpPr>
          <p:nvPr/>
        </p:nvSpPr>
        <p:spPr>
          <a:xfrm>
            <a:off x="86563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9412F37F-4932-824A-8DBC-4181FF14860B}"/>
              </a:ext>
            </a:extLst>
          </p:cNvPr>
          <p:cNvSpPr txBox="1">
            <a:spLocks/>
          </p:cNvSpPr>
          <p:nvPr/>
        </p:nvSpPr>
        <p:spPr>
          <a:xfrm>
            <a:off x="2050279" y="4320146"/>
            <a:ext cx="764460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+</a:t>
            </a:r>
            <a:endParaRPr lang="en-US" sz="4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6A3431DD-F443-604E-B08D-A11B6E6B3CAE}"/>
              </a:ext>
            </a:extLst>
          </p:cNvPr>
          <p:cNvSpPr txBox="1">
            <a:spLocks/>
          </p:cNvSpPr>
          <p:nvPr/>
        </p:nvSpPr>
        <p:spPr>
          <a:xfrm>
            <a:off x="4219738" y="4320146"/>
            <a:ext cx="764460" cy="4869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C600"/>
                </a:solidFill>
                <a:latin typeface="Helvetica" charset="0"/>
                <a:ea typeface="Helvetica" charset="0"/>
                <a:cs typeface="Helvetica" charset="0"/>
              </a:rPr>
              <a:t>+</a:t>
            </a:r>
            <a:endParaRPr lang="en-US" sz="4000" dirty="0">
              <a:solidFill>
                <a:srgbClr val="FFC6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BAF7159E-0D61-9B49-B705-795CAEE475E0}"/>
              </a:ext>
            </a:extLst>
          </p:cNvPr>
          <p:cNvSpPr txBox="1">
            <a:spLocks/>
          </p:cNvSpPr>
          <p:nvPr/>
        </p:nvSpPr>
        <p:spPr>
          <a:xfrm>
            <a:off x="875795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Изграждане </a:t>
            </a:r>
            <a:r>
              <a:rPr lang="bg-BG" sz="52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 успешен </a:t>
            </a:r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бизнес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5" grpId="0" animBg="1"/>
      <p:bldP spid="35" grpId="0"/>
      <p:bldP spid="39" grpId="0"/>
      <p:bldP spid="43" grpId="0"/>
      <p:bldP spid="51" grpId="0"/>
      <p:bldP spid="14" grpId="0" animBg="1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next to a person&#10;&#10;Description automatically generated">
            <a:extLst>
              <a:ext uri="{FF2B5EF4-FFF2-40B4-BE49-F238E27FC236}">
                <a16:creationId xmlns="" xmlns:a16="http://schemas.microsoft.com/office/drawing/2014/main" id="{D5354001-CBF0-DF48-9283-E0F41844A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4" b="64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283477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Групов бонус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67345"/>
            <a:ext cx="9679137" cy="10447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ечелете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 13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%,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като помагате на екипа си да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изгражда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бизнес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от продажби 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GB" sz="260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0730F3-EEC8-3044-8DD9-85579FDCF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32858C32-CB93-1C4C-8442-F779B706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375B58E-6443-1344-A22D-1F70A69A2CEA}"/>
              </a:ext>
            </a:extLst>
          </p:cNvPr>
          <p:cNvGrpSpPr/>
          <p:nvPr/>
        </p:nvGrpSpPr>
        <p:grpSpPr>
          <a:xfrm>
            <a:off x="701255" y="4730202"/>
            <a:ext cx="10666775" cy="1286904"/>
            <a:chOff x="701255" y="1675754"/>
            <a:chExt cx="10666775" cy="1286904"/>
          </a:xfrm>
        </p:grpSpPr>
        <p:sp>
          <p:nvSpPr>
            <p:cNvPr id="94" name="Rounded Rectangle 93">
              <a:extLst>
                <a:ext uri="{FF2B5EF4-FFF2-40B4-BE49-F238E27FC236}">
                  <a16:creationId xmlns="" xmlns:a16="http://schemas.microsoft.com/office/drawing/2014/main" id="{DCB86E40-9138-884C-A85F-62365B5A7F20}"/>
                </a:ext>
              </a:extLst>
            </p:cNvPr>
            <p:cNvSpPr/>
            <p:nvPr/>
          </p:nvSpPr>
          <p:spPr>
            <a:xfrm>
              <a:off x="701255" y="1675754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="" xmlns:a16="http://schemas.microsoft.com/office/drawing/2014/main" id="{D378D24B-5D5C-6349-A282-6160A1780CF9}"/>
                </a:ext>
              </a:extLst>
            </p:cNvPr>
            <p:cNvSpPr/>
            <p:nvPr/>
          </p:nvSpPr>
          <p:spPr>
            <a:xfrm>
              <a:off x="3964328" y="1675754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6" name="Title 1">
              <a:extLst>
                <a:ext uri="{FF2B5EF4-FFF2-40B4-BE49-F238E27FC236}">
                  <a16:creationId xmlns="" xmlns:a16="http://schemas.microsoft.com/office/drawing/2014/main" id="{C73BE2B2-1EA0-524B-AB17-D2B320ABE026}"/>
                </a:ext>
              </a:extLst>
            </p:cNvPr>
            <p:cNvSpPr txBox="1">
              <a:spLocks/>
            </p:cNvSpPr>
            <p:nvPr/>
          </p:nvSpPr>
          <p:spPr>
            <a:xfrm>
              <a:off x="911225" y="1852559"/>
              <a:ext cx="2705635" cy="1006747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Мениджър</a:t>
              </a: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ru-RU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150 </a:t>
              </a: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б.т. за </a:t>
              </a:r>
              <a:r>
                <a:rPr lang="ru-RU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3-4 или</a:t>
              </a:r>
              <a:endParaRPr lang="ru-RU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pPr algn="l">
                <a:lnSpc>
                  <a:spcPts val="2500"/>
                </a:lnSpc>
              </a:pPr>
              <a:r>
                <a:rPr lang="ru-RU" sz="1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120 б.т. за 1-2 месеца</a:t>
              </a:r>
              <a:endParaRPr lang="en-US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95E50F8F-4413-CD46-8552-3575FAA7960D}"/>
                </a:ext>
              </a:extLst>
            </p:cNvPr>
            <p:cNvSpPr txBox="1"/>
            <p:nvPr/>
          </p:nvSpPr>
          <p:spPr>
            <a:xfrm>
              <a:off x="4094617" y="1775857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48% отстъпка при лични покупки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48% печалба от продажби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 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5-13% групов бонус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E5F6EEAF-E30A-FD4A-8CC0-B89417CF613B}"/>
                </a:ext>
              </a:extLst>
            </p:cNvPr>
            <p:cNvSpPr txBox="1"/>
            <p:nvPr/>
          </p:nvSpPr>
          <p:spPr>
            <a:xfrm>
              <a:off x="8887825" y="1796806"/>
              <a:ext cx="2382761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Как?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4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и обучавате 14 души да правят същото</a:t>
              </a:r>
              <a:endParaRPr lang="bg-BG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1255" y="618117"/>
            <a:ext cx="10666775" cy="1308455"/>
            <a:chOff x="701255" y="1675754"/>
            <a:chExt cx="10666775" cy="1308455"/>
          </a:xfrm>
        </p:grpSpPr>
        <p:sp>
          <p:nvSpPr>
            <p:cNvPr id="29" name="Rounded Rectangle 28"/>
            <p:cNvSpPr/>
            <p:nvPr/>
          </p:nvSpPr>
          <p:spPr>
            <a:xfrm>
              <a:off x="701255" y="1675754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64328" y="1675754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934935" y="1836623"/>
              <a:ext cx="3021414" cy="1075245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</a:t>
              </a:r>
              <a:r>
                <a:rPr lang="bg-BG" sz="2800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r>
                <a:rPr lang="en-US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8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за два месеца</a:t>
              </a:r>
              <a:endParaRPr lang="en-US" sz="18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87157" y="1712066"/>
              <a:ext cx="481918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продажби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25% печалба от преференциални клиенти</a:t>
              </a:r>
            </a:p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+ 5% бонус СТИМУЛ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887825" y="1756166"/>
              <a:ext cx="2382761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Направете поръчки за общо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или купете Стартов пакет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DB3BE08-1590-1847-996A-2103FE3803DA}"/>
              </a:ext>
            </a:extLst>
          </p:cNvPr>
          <p:cNvGrpSpPr/>
          <p:nvPr/>
        </p:nvGrpSpPr>
        <p:grpSpPr>
          <a:xfrm>
            <a:off x="701255" y="1988202"/>
            <a:ext cx="10666775" cy="1290038"/>
            <a:chOff x="708128" y="1725785"/>
            <a:chExt cx="10666775" cy="1290038"/>
          </a:xfrm>
        </p:grpSpPr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FC2396D6-3DEB-1B45-B181-2F94702C4D3E}"/>
                </a:ext>
              </a:extLst>
            </p:cNvPr>
            <p:cNvSpPr/>
            <p:nvPr/>
          </p:nvSpPr>
          <p:spPr>
            <a:xfrm>
              <a:off x="708128" y="1725785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21CFB98D-0D78-3E42-8EB3-50646D875ABC}"/>
                </a:ext>
              </a:extLst>
            </p:cNvPr>
            <p:cNvSpPr/>
            <p:nvPr/>
          </p:nvSpPr>
          <p:spPr>
            <a:xfrm>
              <a:off x="3964328" y="1728919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F99FBDB5-B702-054B-9FCF-EC3286003591}"/>
                </a:ext>
              </a:extLst>
            </p:cNvPr>
            <p:cNvSpPr txBox="1">
              <a:spLocks/>
            </p:cNvSpPr>
            <p:nvPr/>
          </p:nvSpPr>
          <p:spPr>
            <a:xfrm>
              <a:off x="931648" y="1980879"/>
              <a:ext cx="2844585" cy="719240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Супервайзор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25 </a:t>
              </a:r>
              <a:r>
                <a:rPr lang="bg-BG" sz="1800" b="1" dirty="0" err="1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</a:t>
              </a: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за два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месеца</a:t>
              </a:r>
              <a:endParaRPr lang="bg-BG" sz="1800" b="1" dirty="0">
                <a:solidFill>
                  <a:srgbClr val="32323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5081AAC-9A7B-784D-A90B-298692002880}"/>
                </a:ext>
              </a:extLst>
            </p:cNvPr>
            <p:cNvSpPr txBox="1"/>
            <p:nvPr/>
          </p:nvSpPr>
          <p:spPr>
            <a:xfrm>
              <a:off x="4086748" y="1792217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b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38% печалба от продажби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групов бонус</a:t>
              </a:r>
              <a:endPara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1E57B4C4-399D-DF40-B99F-8E88F9E42FC9}"/>
                </a:ext>
              </a:extLst>
            </p:cNvPr>
            <p:cNvSpPr txBox="1"/>
            <p:nvPr/>
          </p:nvSpPr>
          <p:spPr>
            <a:xfrm>
              <a:off x="8887825" y="1796806"/>
              <a:ext cx="2480205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 обучавате трима души да правят същото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B161FB7-D132-AE4D-95AD-7220127CF12D}"/>
              </a:ext>
            </a:extLst>
          </p:cNvPr>
          <p:cNvGrpSpPr/>
          <p:nvPr/>
        </p:nvGrpSpPr>
        <p:grpSpPr>
          <a:xfrm>
            <a:off x="701255" y="3360932"/>
            <a:ext cx="10659902" cy="1291192"/>
            <a:chOff x="701255" y="1703365"/>
            <a:chExt cx="10666775" cy="1291192"/>
          </a:xfrm>
        </p:grpSpPr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9428F0C6-40A5-024F-A9DF-BA4F8128C3FD}"/>
                </a:ext>
              </a:extLst>
            </p:cNvPr>
            <p:cNvSpPr/>
            <p:nvPr/>
          </p:nvSpPr>
          <p:spPr>
            <a:xfrm>
              <a:off x="701255" y="1703365"/>
              <a:ext cx="10666775" cy="1286782"/>
            </a:xfrm>
            <a:prstGeom prst="roundRect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9FC25455-452F-6948-AE94-DC7E9AD3B49A}"/>
                </a:ext>
              </a:extLst>
            </p:cNvPr>
            <p:cNvSpPr/>
            <p:nvPr/>
          </p:nvSpPr>
          <p:spPr>
            <a:xfrm>
              <a:off x="3964328" y="1707653"/>
              <a:ext cx="4826054" cy="12869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="" xmlns:a16="http://schemas.microsoft.com/office/drawing/2014/main" id="{8815407B-F335-014C-8734-61726788C235}"/>
                </a:ext>
              </a:extLst>
            </p:cNvPr>
            <p:cNvSpPr txBox="1">
              <a:spLocks/>
            </p:cNvSpPr>
            <p:nvPr/>
          </p:nvSpPr>
          <p:spPr>
            <a:xfrm>
              <a:off x="911360" y="1836624"/>
              <a:ext cx="2808195" cy="981718"/>
            </a:xfrm>
            <a:prstGeom prst="rect">
              <a:avLst/>
            </a:prstGeom>
          </p:spPr>
          <p:txBody>
            <a:bodyPr vert="horz" wrap="square" lIns="91440" tIns="45720" rIns="9144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ts val="2500"/>
                </a:lnSpc>
              </a:pPr>
              <a:r>
                <a:rPr lang="bg-BG" sz="28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Асистент мениджър</a:t>
              </a:r>
              <a: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8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800" b="1" dirty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75 </a:t>
              </a:r>
              <a:r>
                <a:rPr lang="bg-BG" sz="1800" b="1" dirty="0" err="1" smtClean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800" b="1" dirty="0" smtClean="0">
                  <a:solidFill>
                    <a:srgbClr val="000000">
                      <a:alpha val="80000"/>
                    </a:srgbClr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за </a:t>
              </a:r>
              <a:r>
                <a:rPr lang="bg-BG" sz="1800" b="1" dirty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два </a:t>
              </a:r>
              <a:r>
                <a:rPr lang="bg-BG" sz="1800" b="1" dirty="0" smtClean="0">
                  <a:solidFill>
                    <a:srgbClr val="32323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месеца</a:t>
              </a:r>
              <a:endParaRPr lang="en-US" sz="20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569F58D7-F88A-D443-8645-0867CE22FA08}"/>
                </a:ext>
              </a:extLst>
            </p:cNvPr>
            <p:cNvSpPr txBox="1"/>
            <p:nvPr/>
          </p:nvSpPr>
          <p:spPr>
            <a:xfrm>
              <a:off x="4094521" y="1789304"/>
              <a:ext cx="4306188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Aft>
                  <a:spcPts val="1200"/>
                </a:spcAft>
              </a:pP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отстъпка при лични покупки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43%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продажби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28%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печалба от </a:t>
              </a:r>
              <a:r>
                <a:rPr lang="bg-BG" b="1" dirty="0" err="1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новус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клиенти</a:t>
              </a: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5-8% </a:t>
              </a:r>
              <a:r>
                <a:rPr lang="bg-BG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групов бонус</a:t>
              </a:r>
              <a:endPara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7102B208-E798-364B-A789-5B9DD22B5431}"/>
                </a:ext>
              </a:extLst>
            </p:cNvPr>
            <p:cNvSpPr txBox="1"/>
            <p:nvPr/>
          </p:nvSpPr>
          <p:spPr>
            <a:xfrm>
              <a:off x="8887825" y="1796806"/>
              <a:ext cx="2382761" cy="11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  <a:spcAft>
                  <a:spcPts val="1200"/>
                </a:spcAft>
              </a:pPr>
              <a:r>
                <a:rPr lang="bg-BG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Как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/>
              </a:r>
              <a:b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</a:b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Активни сте с 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4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 err="1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б.т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.</a:t>
              </a:r>
              <a:r>
                <a:rPr lang="en-US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 обучавате 9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  <a:r>
                <a:rPr lang="bg-BG" sz="1600" b="1" dirty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души да правят </a:t>
              </a:r>
              <a:r>
                <a:rPr lang="bg-BG" sz="1600" b="1" dirty="0" smtClean="0">
                  <a:solidFill>
                    <a:srgbClr val="2C2A29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същото</a:t>
              </a:r>
              <a:endParaRPr lang="en-US" sz="1600" b="1" dirty="0">
                <a:solidFill>
                  <a:srgbClr val="2C2A29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9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front of a crowd&#10;&#10;Description automatically generated">
            <a:extLst>
              <a:ext uri="{FF2B5EF4-FFF2-40B4-BE49-F238E27FC236}">
                <a16:creationId xmlns="" xmlns:a16="http://schemas.microsoft.com/office/drawing/2014/main" id="{29D400B2-29CA-B64B-B297-2FF0938FA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809193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911543"/>
            <a:ext cx="10680372" cy="1368361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Променете живота си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112871"/>
            <a:ext cx="9679137" cy="14802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предлага допълнителни възможности за увеличаване на доходите, пътувания по света и още стимули</a:t>
            </a:r>
            <a:r>
              <a:rPr lang="en-US" sz="2600" dirty="0">
                <a:latin typeface="Helvetica" pitchFamily="2" charset="0"/>
              </a:rPr>
              <a:t>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858C32-CB93-1C4C-8442-F779B706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6BCF12-F5BA-5D4F-99D5-DAE80F8FF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1049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2858C32-CB93-1C4C-8442-F779B706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530730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Програма за кола </a:t>
            </a:r>
            <a:r>
              <a:rPr lang="en-US" sz="52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Forever2Drive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E94ACE82-D88B-5B42-8DFD-2060CFC13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" b="131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Мениджър ОРЕЛ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858C32-CB93-1C4C-8442-F779B706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15E17D85-BE82-0448-95F5-711930AA9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5625"/>
          <a:stretch/>
        </p:blipFill>
        <p:spPr>
          <a:xfrm>
            <a:off x="0" y="-262759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Глобално рали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F66A0A82-B4B4-F948-B768-41162961A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" t="7813" r="-8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en-US" sz="5500" b="1" dirty="0">
                <a:latin typeface="Helvetica" pitchFamily="2" charset="0"/>
                <a:ea typeface="Calibri Light" charset="0"/>
                <a:cs typeface="Calibri Light" charset="0"/>
              </a:rPr>
              <a:t>Chairman’s Bonus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671591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52013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Историята на Форевър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10024042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Ливинг Продъктс Интернешънъл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Изцяло затворен производствен процес и никакви дългове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Опитен и отдаден мениджърски екип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Работи в над 160 страни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Повече от 40 години непрекъснат растеж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Развива бизнес в здравния и </a:t>
            </a:r>
            <a:r>
              <a:rPr lang="bg-BG" sz="2600" dirty="0" err="1">
                <a:latin typeface="Roboto" panose="02000000000000000000" pitchFamily="2" charset="0"/>
                <a:ea typeface="Roboto" panose="02000000000000000000" pitchFamily="2" charset="0"/>
              </a:rPr>
              <a:t>уелнес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 сектор, глобален пазар за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билиони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долари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shirt&#10;&#10;Description automatically generated">
            <a:extLst>
              <a:ext uri="{FF2B5EF4-FFF2-40B4-BE49-F238E27FC236}">
                <a16:creationId xmlns="" xmlns:a16="http://schemas.microsoft.com/office/drawing/2014/main" id="{7D33C6E3-2815-9D44-88D3-5168E866B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" b="155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FF7A8732-DF0E-AA44-AF65-9E2EA3087209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892C60A-69A0-6F49-8450-47EDC13C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Готови ли сте да започнете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6D37B70-73C5-4E40-AF03-D9494D1C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F0A126-9CF4-4285-9815-6F7C7FC3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1" y="913844"/>
            <a:ext cx="10801350" cy="215629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506A6B6-4370-469C-86B6-0461EF5C493B}"/>
              </a:ext>
            </a:extLst>
          </p:cNvPr>
          <p:cNvSpPr txBox="1">
            <a:spLocks/>
          </p:cNvSpPr>
          <p:nvPr/>
        </p:nvSpPr>
        <p:spPr>
          <a:xfrm>
            <a:off x="1101158" y="2880511"/>
            <a:ext cx="9679137" cy="2393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5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Отвътре</a:t>
            </a:r>
            <a:r>
              <a:rPr lang="bg-BG" sz="25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подпомага храносмилането, подкрепя имунната система, допринася за усвояването на нутриенти и съдейства за поддържане на естествените енергийни нива.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5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Отвън</a:t>
            </a:r>
            <a:r>
              <a:rPr lang="bg-BG" sz="25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овлажнява, успокоява и подобрява състоянието на кожата.</a:t>
            </a:r>
            <a:endParaRPr lang="bg-BG" sz="25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7316B74-BE3F-434A-A1CC-DC86CF5C2C10}"/>
              </a:ext>
            </a:extLst>
          </p:cNvPr>
          <p:cNvSpPr txBox="1">
            <a:spLocks/>
          </p:cNvSpPr>
          <p:nvPr/>
        </p:nvSpPr>
        <p:spPr>
          <a:xfrm>
            <a:off x="861561" y="1854925"/>
            <a:ext cx="10634171" cy="9226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bg-BG" sz="27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Алое е изключително полезно за здравето и отвътре, </a:t>
            </a:r>
            <a:r>
              <a:rPr lang="bg-BG" sz="27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 </a:t>
            </a:r>
            <a:r>
              <a:rPr lang="bg-BG" sz="27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отвън</a:t>
            </a:r>
            <a:endParaRPr lang="en-US" sz="27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C578ED7-708C-48C8-A662-7860BF0E2A88}"/>
              </a:ext>
            </a:extLst>
          </p:cNvPr>
          <p:cNvSpPr txBox="1">
            <a:spLocks/>
          </p:cNvSpPr>
          <p:nvPr/>
        </p:nvSpPr>
        <p:spPr>
          <a:xfrm>
            <a:off x="861561" y="922634"/>
            <a:ext cx="10634171" cy="9322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Защо АЛОЕ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640606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74" y="862148"/>
            <a:ext cx="10767698" cy="133962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48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Какво е различното във Форевър?</a:t>
            </a:r>
            <a:endParaRPr lang="en-US" sz="48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050870"/>
            <a:ext cx="9951155" cy="27766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Най-големият производител на алое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вера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продукти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алое на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света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берем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филетираме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гела от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вътрешността на листата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Патентована стабилизация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асептично производство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Качествени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натурални, натурално извлечени и научно прогресивни продукти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Научно-консултативен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съвет от висококвалифицирани специалисти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Сертифицирани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Международния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научен съвет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алое (</a:t>
            </a:r>
            <a:r>
              <a:rPr lang="bg-BG" sz="2000" dirty="0" err="1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МНСА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чистотата и ефикасността си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5754DD-5B05-2943-BB09-B931B2A5D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009" y="5057447"/>
            <a:ext cx="963511" cy="96351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D52C72D-57E4-9442-A38C-71229D889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341" y="5101243"/>
            <a:ext cx="860552" cy="87591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88FB931-9000-1940-AB1B-43D01C8C9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715" y="5101243"/>
            <a:ext cx="1152525" cy="875919"/>
          </a:xfrm>
          <a:prstGeom prst="rect">
            <a:avLst/>
          </a:prstGeom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="" xmlns:a16="http://schemas.microsoft.com/office/drawing/2014/main" id="{54FA3A6E-9E37-C245-AE0F-E54E21F47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829" y="5080557"/>
            <a:ext cx="860552" cy="87591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A6E58C7-7671-6B4C-9517-D3F6CED1F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4322" y="5080557"/>
            <a:ext cx="860552" cy="8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="" xmlns:a16="http://schemas.microsoft.com/office/drawing/2014/main" id="{D8B9A32E-94F3-8542-9501-F5FBA906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1" b="11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2986689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2577" y="1209215"/>
            <a:ext cx="10394573" cy="759793"/>
          </a:xfrm>
        </p:spPr>
        <p:txBody>
          <a:bodyPr anchor="ctr" anchorCtr="0">
            <a:noAutofit/>
          </a:bodyPr>
          <a:lstStyle/>
          <a:p>
            <a:pPr algn="l"/>
            <a:r>
              <a:rPr lang="bg-BG" sz="5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Изгради си бизнес от продажби</a:t>
            </a:r>
            <a:endParaRPr lang="en-US" sz="52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96234"/>
            <a:ext cx="9940222" cy="15356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80000"/>
              </a:lnSpc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  <a:defRPr/>
            </a:pPr>
            <a:r>
              <a:rPr lang="bg-BG" sz="2100" dirty="0">
                <a:latin typeface="Roboto" panose="02000000000000000000" pitchFamily="2" charset="0"/>
                <a:ea typeface="Roboto" panose="02000000000000000000" pitchFamily="2" charset="0"/>
              </a:rPr>
              <a:t>Мнозина се включват във Форевър, за да могат да купуват любимите си продукти с отстъпка или защото искат да припечелват допълнително от споделяне на продуктите с приятели и роднини. Изграждането на бизнес от продажби е основополагащо за всеки успешен Форевър </a:t>
            </a:r>
            <a:r>
              <a:rPr lang="bg-BG" sz="2100" dirty="0" smtClean="0">
                <a:latin typeface="Roboto" panose="02000000000000000000" pitchFamily="2" charset="0"/>
                <a:ea typeface="Roboto" panose="02000000000000000000" pitchFamily="2" charset="0"/>
              </a:rPr>
              <a:t>бизнес</a:t>
            </a:r>
            <a:r>
              <a:rPr lang="en-US" sz="2100" dirty="0" smtClean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bg-BG" sz="2100" dirty="0" smtClean="0">
                <a:latin typeface="Roboto" panose="02000000000000000000" pitchFamily="2" charset="0"/>
                <a:ea typeface="Roboto" panose="02000000000000000000" pitchFamily="2" charset="0"/>
              </a:rPr>
              <a:t>малък </a:t>
            </a:r>
            <a:r>
              <a:rPr lang="bg-BG" sz="2100" dirty="0">
                <a:latin typeface="Roboto" panose="02000000000000000000" pitchFamily="2" charset="0"/>
                <a:ea typeface="Roboto" panose="02000000000000000000" pitchFamily="2" charset="0"/>
              </a:rPr>
              <a:t>или голям</a:t>
            </a:r>
            <a:r>
              <a:rPr lang="en-US" sz="21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07D313-7947-6442-9562-B66CB0866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ooking at the camera&#10;&#10;Description automatically generated">
            <a:extLst>
              <a:ext uri="{FF2B5EF4-FFF2-40B4-BE49-F238E27FC236}">
                <a16:creationId xmlns="" xmlns:a16="http://schemas.microsoft.com/office/drawing/2014/main" id="{1552F20C-0985-8A4F-AAE5-EC7CD02AF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9" r="420" b="105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4902116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4180" y="1025844"/>
            <a:ext cx="10286075" cy="1086022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Изгради си бизнес от продажби</a:t>
            </a:r>
            <a:endParaRPr lang="en-US" sz="4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97566"/>
            <a:ext cx="10160517" cy="36915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lnSpc>
                <a:spcPct val="85000"/>
              </a:lnSpc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С включването си във Форевър получавате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30%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отстъпка.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Продажбата на продукт,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споделен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с близък или приятел,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ви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носи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30%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</a:rPr>
              <a:t>печалба.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Плюс това можете да се квалифицирате и за допълнителен бонус СТИМУЛ.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Колкото повече расте бизнесът ви, толкова по-големи са отстъпките ви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и печелите повече при продажби.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spcBef>
                <a:spcPts val="6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Асистент </a:t>
            </a:r>
            <a:r>
              <a:rPr lang="bg-BG" sz="20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Супервайзор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30% отстъпка плюс 5% бонус СТИМУЛ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spcBef>
                <a:spcPts val="6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err="1" smtClean="0">
                <a:latin typeface="Roboto" panose="02000000000000000000" pitchFamily="2" charset="0"/>
                <a:ea typeface="Roboto" panose="02000000000000000000" pitchFamily="2" charset="0"/>
              </a:rPr>
              <a:t>Супервайзор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38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отстъпка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spcBef>
                <a:spcPts val="6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Асистент Мениджър – 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43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отстъпка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spcBef>
                <a:spcPts val="6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Мениджър – </a:t>
            </a:r>
            <a:r>
              <a:rPr lang="en-US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48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отстъпка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14400" lvl="1" indent="-457200">
              <a:spcBef>
                <a:spcPts val="6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000" dirty="0" smtClean="0">
                <a:latin typeface="Roboto" panose="02000000000000000000" pitchFamily="2" charset="0"/>
                <a:ea typeface="Roboto" panose="02000000000000000000" pitchFamily="2" charset="0"/>
              </a:rPr>
              <a:t>Можете да печелите до 48% от продажби на клиенти!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707D313-7947-6442-9562-B66CB0866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, man, outdoor&#10;&#10;Description automatically generated">
            <a:extLst>
              <a:ext uri="{FF2B5EF4-FFF2-40B4-BE49-F238E27FC236}">
                <a16:creationId xmlns="" xmlns:a16="http://schemas.microsoft.com/office/drawing/2014/main" id="{521CB76F-37AC-E647-A205-54EC0944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" t="1911" r="16390" b="38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787422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250551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258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 да започнете</a:t>
            </a:r>
            <a:r>
              <a:rPr lang="en-US" sz="5500" b="1" dirty="0" smtClean="0">
                <a:latin typeface="Helvetica" pitchFamily="2" charset="0"/>
                <a:ea typeface="Calibri Light" charset="0"/>
                <a:cs typeface="Calibri Light" charset="0"/>
              </a:rPr>
              <a:t>: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896970"/>
            <a:ext cx="9679137" cy="15015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Бъдете най-добрият си клиент</a:t>
            </a:r>
            <a:r>
              <a:rPr lang="en-US" sz="2600" dirty="0" smtClean="0">
                <a:latin typeface="Helvetica" pitchFamily="2" charset="0"/>
              </a:rPr>
              <a:t>.</a:t>
            </a:r>
            <a:endParaRPr lang="bg-BG" sz="2600" dirty="0" smtClean="0">
              <a:latin typeface="Helvetica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Helvetica" pitchFamily="2" charset="0"/>
              </a:rPr>
              <a:t>Споделяйте впечатленията си от продуктите.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Helvetica" pitchFamily="2" charset="0"/>
              </a:rPr>
              <a:t>Създайте си 20-30 редовни клиента.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19DE8B-735B-5F4D-821F-94BA4B5B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FD888268-99E0-4144-9DB2-58EDA7389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" t="68" r="8630" b="24530"/>
          <a:stretch/>
        </p:blipFill>
        <p:spPr>
          <a:xfrm>
            <a:off x="0" y="6180"/>
            <a:ext cx="12192000" cy="68518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234669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465550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473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Споделяйте бизнеса: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9679137" cy="7615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Учете другите как и те да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развиват бизнес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от продажби.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D22BB8-6A9F-4548-9B3E-06BAD7F60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C0C260-7C92-42AB-B1F9-41DB7456A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" t="7811" b="8505"/>
          <a:stretch/>
        </p:blipFill>
        <p:spPr>
          <a:xfrm>
            <a:off x="9342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A607070E-D02D-6C44-91F0-644F1C93A7EB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0DE7D1-385F-F541-A9EC-E25D44213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6890237-2EDE-1741-BBBD-0E6DBE1444AA}"/>
              </a:ext>
            </a:extLst>
          </p:cNvPr>
          <p:cNvSpPr txBox="1">
            <a:spLocks/>
          </p:cNvSpPr>
          <p:nvPr/>
        </p:nvSpPr>
        <p:spPr>
          <a:xfrm>
            <a:off x="975600" y="728663"/>
            <a:ext cx="10680372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Изградете екип</a:t>
            </a:r>
            <a:endParaRPr lang="en-US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34860" y="3049491"/>
            <a:ext cx="3610070" cy="3600000"/>
            <a:chOff x="934860" y="3049491"/>
            <a:chExt cx="3610070" cy="360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60" y="3049491"/>
              <a:ext cx="3610070" cy="3600000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>
              <a:off x="2125335" y="5911602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Включи се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3478684">
              <a:off x="1058177" y="5251543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Планирай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18002712">
              <a:off x="1193810" y="4039608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Действай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3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>
              <a:off x="2143430" y="3534207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Свържи се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3665031">
              <a:off x="3026866" y="4060113"/>
              <a:ext cx="1229120" cy="55817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Up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Показвай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16890237-2EDE-1741-BBBD-0E6DBE1444AA}"/>
                </a:ext>
              </a:extLst>
            </p:cNvPr>
            <p:cNvSpPr txBox="1">
              <a:spLocks/>
            </p:cNvSpPr>
            <p:nvPr/>
          </p:nvSpPr>
          <p:spPr>
            <a:xfrm rot="18187609">
              <a:off x="3064917" y="5269368"/>
              <a:ext cx="1229120" cy="3416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prstTxWarp prst="textArchDown">
                <a:avLst/>
              </a:prstTxWarp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Бизнес</a:t>
              </a:r>
              <a:b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</a:br>
              <a:r>
                <a:rPr lang="bg-BG" sz="1800" b="1" spc="-1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презентация</a:t>
              </a:r>
              <a:endParaRPr lang="en-US" sz="1800" b="1" spc="-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7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24238</TotalTime>
  <Words>931</Words>
  <Application>Microsoft Office PowerPoint</Application>
  <PresentationFormat>Widescreen</PresentationFormat>
  <Paragraphs>127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 Light</vt:lpstr>
      <vt:lpstr>Arial</vt:lpstr>
      <vt:lpstr>Roboto Condensed</vt:lpstr>
      <vt:lpstr>Roboto</vt:lpstr>
      <vt:lpstr>Helvetica</vt:lpstr>
      <vt:lpstr>Calibri</vt:lpstr>
      <vt:lpstr>Office Theme</vt:lpstr>
      <vt:lpstr>PowerPoint Presentation</vt:lpstr>
      <vt:lpstr>Историята на Форевър</vt:lpstr>
      <vt:lpstr>PowerPoint Presentation</vt:lpstr>
      <vt:lpstr>Какво е различното във Форевър?</vt:lpstr>
      <vt:lpstr>Изгради си бизнес от продажби</vt:lpstr>
      <vt:lpstr>Изгради си бизнес от продажби</vt:lpstr>
      <vt:lpstr>Как да започнете:</vt:lpstr>
      <vt:lpstr>Споделяйте бизнеса:</vt:lpstr>
      <vt:lpstr>PowerPoint Presentation</vt:lpstr>
      <vt:lpstr>PowerPoint Presentation</vt:lpstr>
      <vt:lpstr>PowerPoint Presentation</vt:lpstr>
      <vt:lpstr>PowerPoint Presentation</vt:lpstr>
      <vt:lpstr>Групов бонус</vt:lpstr>
      <vt:lpstr>PowerPoint Presentation</vt:lpstr>
      <vt:lpstr>Променете живота си</vt:lpstr>
      <vt:lpstr>Програма за кола Forever2Drive</vt:lpstr>
      <vt:lpstr>Мениджър ОРЕЛ</vt:lpstr>
      <vt:lpstr>Глобално рали</vt:lpstr>
      <vt:lpstr>Chairman’s Bonus</vt:lpstr>
      <vt:lpstr>Готови ли сте да започнете?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Williams</dc:creator>
  <cp:lastModifiedBy>Denitsa Prodanova</cp:lastModifiedBy>
  <cp:revision>710</cp:revision>
  <cp:lastPrinted>2019-05-20T21:54:05Z</cp:lastPrinted>
  <dcterms:created xsi:type="dcterms:W3CDTF">2017-01-18T14:56:47Z</dcterms:created>
  <dcterms:modified xsi:type="dcterms:W3CDTF">2020-10-15T09:10:54Z</dcterms:modified>
</cp:coreProperties>
</file>