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4"/>
  </p:notesMasterIdLst>
  <p:sldIdLst>
    <p:sldId id="357" r:id="rId2"/>
    <p:sldId id="258" r:id="rId3"/>
    <p:sldId id="305" r:id="rId4"/>
    <p:sldId id="321" r:id="rId5"/>
    <p:sldId id="323" r:id="rId6"/>
    <p:sldId id="324" r:id="rId7"/>
    <p:sldId id="325" r:id="rId8"/>
    <p:sldId id="326" r:id="rId9"/>
    <p:sldId id="329" r:id="rId10"/>
    <p:sldId id="330" r:id="rId11"/>
    <p:sldId id="331" r:id="rId12"/>
    <p:sldId id="332" r:id="rId13"/>
    <p:sldId id="333" r:id="rId14"/>
    <p:sldId id="334" r:id="rId15"/>
    <p:sldId id="327" r:id="rId16"/>
    <p:sldId id="358" r:id="rId17"/>
    <p:sldId id="346" r:id="rId18"/>
    <p:sldId id="344" r:id="rId19"/>
    <p:sldId id="341" r:id="rId20"/>
    <p:sldId id="342" r:id="rId21"/>
    <p:sldId id="359" r:id="rId22"/>
    <p:sldId id="360" r:id="rId23"/>
  </p:sldIdLst>
  <p:sldSz cx="12192000" cy="6858000"/>
  <p:notesSz cx="7023100" cy="9309100"/>
  <p:embeddedFontLst>
    <p:embeddedFont>
      <p:font typeface="Roboto Condensed" panose="02000000000000000000" pitchFamily="2" charset="0"/>
      <p:regular r:id="rId25"/>
      <p:bold r:id="rId26"/>
      <p:italic r:id="rId27"/>
      <p:boldItalic r:id="rId28"/>
    </p:embeddedFont>
    <p:embeddedFont>
      <p:font typeface="Roboto" panose="02000000000000000000" pitchFamily="2" charset="0"/>
      <p:regular r:id="rId29"/>
      <p:bold r:id="rId30"/>
      <p:italic r:id="rId31"/>
      <p:boldItalic r:id="rId32"/>
    </p:embeddedFont>
    <p:embeddedFont>
      <p:font typeface="Calibri Light" panose="020F0302020204030204" pitchFamily="34" charset="0"/>
      <p:regular r:id="rId33"/>
      <p:italic r:id="rId34"/>
    </p:embeddedFont>
    <p:embeddedFont>
      <p:font typeface="Helvetica" panose="020B0604020202020204" pitchFamily="34" charset="0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8F8F8"/>
    <a:srgbClr val="FFC600"/>
    <a:srgbClr val="FFFFFF"/>
    <a:srgbClr val="0047BB"/>
    <a:srgbClr val="2C2A29"/>
    <a:srgbClr val="74AA50"/>
    <a:srgbClr val="009FE3"/>
    <a:srgbClr val="A0C743"/>
    <a:srgbClr val="323232"/>
    <a:srgbClr val="6032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09" autoAdjust="0"/>
    <p:restoredTop sz="77091" autoAdjust="0"/>
  </p:normalViewPr>
  <p:slideViewPr>
    <p:cSldViewPr snapToGrid="0" snapToObjects="1">
      <p:cViewPr varScale="1">
        <p:scale>
          <a:sx n="58" d="100"/>
          <a:sy n="58" d="100"/>
        </p:scale>
        <p:origin x="12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 b="0" i="0">
                <a:latin typeface="Arial" charset="0"/>
              </a:defRPr>
            </a:lvl1pPr>
          </a:lstStyle>
          <a:p>
            <a:fld id="{B1884755-0B54-F14D-8984-D5D047188477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6412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80004"/>
            <a:ext cx="5618480" cy="3665459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 b="0" i="0"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0"/>
            <a:ext cx="3043343" cy="467070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 b="0" i="0">
                <a:latin typeface="Arial" charset="0"/>
              </a:defRPr>
            </a:lvl1pPr>
          </a:lstStyle>
          <a:p>
            <a:fld id="{761E6297-C857-4244-B584-FE60ADB1F2C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13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mtClean="0"/>
              <a:t>Добре дошли!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0374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Комбинираните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пакети са с</a:t>
            </a: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пециални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подборки от продукти за оптимално хранене и жизненост.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676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Кожата играе основна роля за добрия външен вид и самочувствие. Козметиката на Форевър за грижи за лицето и тялото съчетава традиционните благотворни свойства на алоето с най-добрите и научно</a:t>
            </a: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прогресивни </a:t>
            </a: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съставки, за да съхрани и възстанови вашата красота.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6891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Форевър Ливинг Продъктс съчета полезните свойства на алое вера с най-висококачествени съставки, за да ви предложи широка гама от несравними продукти за лична хигиена. С тях не само ще изглеждате по най-добрия начин, но и ще се чувствате така благодарение на естествените благотворни свойства на алоето.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448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Грижете се и за дома си така, както за тялото си, с продуктите на Форевър за почистване и за здравето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на вашите четириноги любимци.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5807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Етеричните масла и ароматите са се използвали от много древни култури. Описани са още през I в. като средство, което естествено поддържа тялото, стимулира сетивата и помага на хората да изглеждат и да се чувстват по-добре. Всеки аромат има различен благотворен ефект в зависимост от това как си взаимодействат обонянието и мозъкът. Етеричномаслените растения са така подбрани и отглеждани, а маслата на Форевър – така произведени, че да се гарантира най-високо качество.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2545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Присъщо ни е да разказваме за хубавите неща, н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апример за любим ресторант или филм. Идва ни отвътре да споделяме с приятелите роднините си за продуктите, които използваме и харесваме. Бизнесът на Форевър е изграден на този принцип. Много от хората, които се включва във Форевър, просто се наслаждават на продуктите на цена с отстъпка или ги споделят със семейство и приятели, за да изкарат малко допълнителни средства.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6894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Когато се включите във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Форевър, получавате 30%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отстъпка и възможност да получите още 5% бонус СТИМУЛ.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n-lt"/>
                <a:ea typeface="Roboto" panose="02000000000000000000" pitchFamily="2" charset="0"/>
                <a:cs typeface="+mn-cs"/>
              </a:rPr>
              <a:t>П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родажбата на продукт, който сте споделили с</a:t>
            </a:r>
            <a:r>
              <a:rPr lang="bg-BG" sz="1100" baseline="0" dirty="0" smtClean="0">
                <a:latin typeface="+mn-lt"/>
                <a:ea typeface="Roboto" panose="02000000000000000000" pitchFamily="2" charset="0"/>
              </a:rPr>
              <a:t> близък или приятел, 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ще ви носи 30% 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печалба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Arial" charset="0"/>
                <a:ea typeface="+mn-ea"/>
                <a:cs typeface="+mn-cs"/>
              </a:rPr>
              <a:t>и възможност да получите още 5% бонус СТИМУЛ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. </a:t>
            </a:r>
            <a:r>
              <a:rPr lang="bg-BG" sz="1100" dirty="0" smtClean="0">
                <a:latin typeface="+mn-lt"/>
                <a:ea typeface="Roboto" panose="02000000000000000000" pitchFamily="2" charset="0"/>
              </a:rPr>
              <a:t>Като пазарувате и се наслаждавате на все повече продукти, а и други хора правят купуват от</a:t>
            </a:r>
            <a:r>
              <a:rPr lang="bg-BG" sz="1100" baseline="0" dirty="0" smtClean="0">
                <a:latin typeface="+mn-lt"/>
                <a:ea typeface="Roboto" panose="02000000000000000000" pitchFamily="2" charset="0"/>
              </a:rPr>
              <a:t> вас, можете да постигнете отстъпка до 48%, както и до 48% печалба при продажби на крайни клиенти плюс допълнителни бонуси.</a:t>
            </a:r>
            <a:endParaRPr lang="en-US" sz="11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37869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3053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1222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593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Основана през 1978 г. ,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Форевър се радва на повече от 40 години непрекъснат растеж и днес развива дейност в 160 страни по света.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С централен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офис в 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Скотсдейл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, щата Аризона, Форевър е компания с напълно затворен процес на производство и притежава всичко, свързано с изработката на продуктите.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Притежаваме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земята, на която расте нашето алое вера, а хората, които го берат на ръка, са част от нашето семейство. Модерните предприятия и звена за изследователска и развойна дейност в Далас и Финикс са наша собственост, а Форевър 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директ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, базиран в Холандия, доставя продуктите ни по целия свят. В крайна сметка това, че сме собственици на целия процес, ни дава възможност да контролираме не само разходите, но и качеството на всеки етап от растението до продукта и до вас.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66832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b="0" i="0" kern="1200" dirty="0">
              <a:solidFill>
                <a:schemeClr val="tx1"/>
              </a:solidFill>
              <a:effectLst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2135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Включете</a:t>
            </a:r>
            <a:r>
              <a:rPr lang="bg-BG" sz="1100" b="0" baseline="0" dirty="0" smtClean="0">
                <a:latin typeface="+mn-lt"/>
                <a:ea typeface="Roboto" panose="02000000000000000000" pitchFamily="2" charset="0"/>
                <a:cs typeface="Calibri Light" charset="0"/>
              </a:rPr>
              <a:t> се във Форевър като преференциален клиент 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(5%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отстъпка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) 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или</a:t>
            </a:r>
            <a:r>
              <a:rPr lang="bg-BG" sz="1100" b="0" baseline="0" dirty="0" smtClean="0">
                <a:latin typeface="+mn-lt"/>
                <a:ea typeface="Roboto" panose="02000000000000000000" pitchFamily="2" charset="0"/>
                <a:cs typeface="Calibri Light" charset="0"/>
              </a:rPr>
              <a:t> като собственик на Форевър бизнес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(3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0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%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отстъпка + 5% бонус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)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,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 </a:t>
            </a:r>
            <a:r>
              <a:rPr lang="bg-BG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за</a:t>
            </a:r>
            <a:r>
              <a:rPr lang="bg-BG" sz="1100" b="0" baseline="0" dirty="0" smtClean="0">
                <a:latin typeface="+mn-lt"/>
                <a:ea typeface="Roboto" panose="02000000000000000000" pitchFamily="2" charset="0"/>
                <a:cs typeface="Calibri Light" charset="0"/>
              </a:rPr>
              <a:t> да започнете да печелите от продажби веднага</a:t>
            </a:r>
            <a:r>
              <a:rPr lang="en-US" sz="1100" b="0" dirty="0" smtClean="0">
                <a:latin typeface="+mn-lt"/>
                <a:ea typeface="Roboto" panose="02000000000000000000" pitchFamily="2" charset="0"/>
                <a:cs typeface="Calibri Light" charset="0"/>
              </a:rPr>
              <a:t>. </a:t>
            </a:r>
            <a:endParaRPr lang="en-US" sz="1100" b="0" spc="-150" dirty="0" smtClean="0">
              <a:latin typeface="+mn-lt"/>
              <a:ea typeface="Roboto" panose="02000000000000000000" pitchFamily="2" charset="0"/>
              <a:cs typeface="Arial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1100" b="0" spc="-150" dirty="0">
              <a:latin typeface="+mn-lt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6285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dirty="0" smtClean="0"/>
              <a:t>Благодаря</a:t>
            </a:r>
            <a:r>
              <a:rPr lang="bg-BG" baseline="0" dirty="0" smtClean="0"/>
              <a:t> ви!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9198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Всички сме чували за невероятните ползи от алое вера за кожата, но 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малцина знаят за ползите от алое вера за здравето, когато се приема вътрешно.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endParaRPr lang="en-US" sz="1100" dirty="0"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845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Компаниите от семейството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на Форевър са най-големият производител, преработвател и разпространител на алое вера в света.</a:t>
            </a:r>
            <a:endParaRPr lang="en-US" sz="1100" b="0" i="0" kern="1200" dirty="0" smtClean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Притежаваме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плантациите, в които се отглежда нашето алое вера. Листата се берат на ръка и броени часове след откъсването се белят (</a:t>
            </a:r>
            <a:r>
              <a:rPr lang="bg-BG" sz="1100" b="0" i="0" kern="1200" baseline="0" dirty="0" err="1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филетират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) отново ръчно, за да се извлече само полезния гел от вътрешността им.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Процесът на стабилизация на гела от алое е патентован, а напитките се произвеждат по напредничава асептична технология без добавяне на консерванти.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Научно-консултативен съвет </a:t>
            </a: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от трима водещи специалисти в сферата на храненето, медицината и токсикологията, които ни помагат при разработката.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Продуктите на Форевър носят одобрителния печат на Международния научен съвет за алое (МНСА), защото отговарят и дори надхвърлят строгите изисквания на Съвета за чистота и ефикасност.</a:t>
            </a:r>
            <a:endParaRPr lang="bg-BG" sz="1100" b="0" i="0" kern="1200" baseline="0" dirty="0" smtClean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2883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Продуктовият асортимент на Форевър</a:t>
            </a:r>
            <a:r>
              <a:rPr lang="bg-BG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е много богат и покрива широк спектър от продукти за ежедневна употреба.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575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bg-BG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Напитките от АЛОЕ ВЕРА на Форевър са източник на здраве и жизненост. </a:t>
            </a: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Ежедневноият</a:t>
            </a: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прием </a:t>
            </a: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оптимизира усвояването на храната и на полезните съставки от нея, да зарежда организма с витамини, минерали,</a:t>
            </a: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а</a:t>
            </a: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минокиселини и енергия, помага ви да изглеждате и да се чувствате по-добре.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610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Форевър Ливинг Продъктс ви предлага забележителна палитра от 100% натурални пчелни продукти. Кошерите, от които идват те, са разположени в изцяло чиста околна среда без каквито и да било замърсявания и пестициди. Пчелното</a:t>
            </a:r>
            <a:r>
              <a:rPr lang="ru-RU" sz="1100" b="0" i="0" kern="1200" baseline="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 млечице, медът, прополисът и пчелният прашец на Форевър </a:t>
            </a: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са натурални и богати на питателни вещества.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542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Хранителните добавки на Форевър Ливинг Продъктс са произведени от най-висококачествените съставки. Те са отгледани или събрани от най-добрите източници и обработени с най-съвременни технологии. Всеки продукт е съхранил първоначалната си хранителна стойност в услуга на доброто здраве и на душевното спокойствие.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9101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100" b="0" i="0" kern="1200" dirty="0" smtClean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rPr>
              <a:t>В днешно време все повече хора се интересуват от теглото и външния си вид. Наднорменото тегло все по-често се цитира като основен здравословен проблем и затова Форевър Ливинг Продъктс създаде програмата за контрол на теглото Форевър Ф.И.Т., която изчиства организма, стяга тялото и ви освобождава от излишните килограми.</a:t>
            </a:r>
            <a:endParaRPr lang="en-US" sz="1100" b="0" i="0" kern="1200" dirty="0">
              <a:solidFill>
                <a:schemeClr val="tx1"/>
              </a:solidFill>
              <a:effectLst/>
              <a:latin typeface="+mj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1E6297-C857-4244-B584-FE60ADB1F2C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07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717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3308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570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4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079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00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358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32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149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BCF8-08EE-1242-9250-1DB15A39E4F2}" type="datetimeFigureOut">
              <a:rPr lang="en-US" smtClean="0"/>
              <a:t>10/26/2020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42E671-34EC-CC42-9E4C-9C7A0EC792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1390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2F41BCF8-08EE-1242-9250-1DB15A39E4F2}" type="datetimeFigureOut">
              <a:rPr lang="en-US" smtClean="0"/>
              <a:pPr/>
              <a:t>10/26/2020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fld id="{0242E671-34EC-CC42-9E4C-9C7A0EC792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0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3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B910CD-83B7-4D8A-AC89-1A8E8B1C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1" b="1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520A69-AF38-4E59-A7DD-7A090B39B3B0}"/>
              </a:ext>
            </a:extLst>
          </p:cNvPr>
          <p:cNvSpPr txBox="1">
            <a:spLocks/>
          </p:cNvSpPr>
          <p:nvPr/>
        </p:nvSpPr>
        <p:spPr>
          <a:xfrm>
            <a:off x="0" y="5613839"/>
            <a:ext cx="12191999" cy="8631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680" indent="-268560">
              <a:lnSpc>
                <a:spcPct val="100000"/>
              </a:lnSpc>
            </a:pPr>
            <a:r>
              <a:rPr lang="bg-BG" sz="5000" b="1" dirty="0" smtClean="0">
                <a:solidFill>
                  <a:schemeClr val="bg1"/>
                </a:solidFill>
                <a:effectLst>
                  <a:outerShdw blurRad="304800" dir="5400000" algn="t" rotWithShape="0">
                    <a:prstClr val="black">
                      <a:alpha val="76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Вашата мечта. Наш план.</a:t>
            </a:r>
            <a:endParaRPr lang="en-US" sz="5000" b="1" dirty="0">
              <a:solidFill>
                <a:schemeClr val="bg1"/>
              </a:solidFill>
              <a:effectLst>
                <a:outerShdw blurRad="304800" dir="5400000" algn="t" rotWithShape="0">
                  <a:prstClr val="black">
                    <a:alpha val="76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xmlns="" id="{4007667E-CAFE-2C40-B721-1321FF87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52" y="496440"/>
            <a:ext cx="6882066" cy="2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59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indoor, wall, electronics&#10;&#10;Description automatically generated">
            <a:extLst>
              <a:ext uri="{FF2B5EF4-FFF2-40B4-BE49-F238E27FC236}">
                <a16:creationId xmlns="" xmlns:a16="http://schemas.microsoft.com/office/drawing/2014/main" id="{0B53982A-008C-494D-8E99-3E3579B498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" t="21701" r="-8" b="32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60FD636-D9FE-E446-9CE5-2C7DE5A04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28365575-AE61-7942-A84C-B15CB0AC2361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67D15E20-532C-5345-9ACF-6B96D2DC2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Комбинирани пакети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84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toiletry, lotion, sitting&#10;&#10;Description automatically generated">
            <a:extLst>
              <a:ext uri="{FF2B5EF4-FFF2-40B4-BE49-F238E27FC236}">
                <a16:creationId xmlns="" xmlns:a16="http://schemas.microsoft.com/office/drawing/2014/main" id="{3D970D84-7658-F64F-8E4C-E38DD6A80E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96" b="549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AC29CB28-5247-654C-81A4-CA6C511D59B9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0D2DE4A8-4455-DA4D-A86F-AF9B1FB27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Грижа за кожата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A32F41FF-FE10-7342-8C39-6591E4E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97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wall, toothbrush&#10;&#10;Description automatically generated">
            <a:extLst>
              <a:ext uri="{FF2B5EF4-FFF2-40B4-BE49-F238E27FC236}">
                <a16:creationId xmlns="" xmlns:a16="http://schemas.microsoft.com/office/drawing/2014/main" id="{C983E3FB-3AA6-CD45-8370-094BA33D7B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03" r="8219" b="2045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4D20992-96ED-6543-BDA8-6F3648A4F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18CDFDEC-FEAB-CF44-9987-3F8D8B483B77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0E9171B-B1F9-7B42-A0FF-D2C0729457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Лична хигиена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36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wall, table, bathroom&#10;&#10;Description automatically generated">
            <a:extLst>
              <a:ext uri="{FF2B5EF4-FFF2-40B4-BE49-F238E27FC236}">
                <a16:creationId xmlns="" xmlns:a16="http://schemas.microsoft.com/office/drawing/2014/main" id="{18D0F281-CE5C-104D-9B4F-C38329E1B0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0" t="988" r="7584" b="19301"/>
          <a:stretch/>
        </p:blipFill>
        <p:spPr>
          <a:xfrm>
            <a:off x="0" y="-24384"/>
            <a:ext cx="12192000" cy="6882384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D2CEBAA2-2D34-D840-BA70-9C1EB6ACFF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="" xmlns:a16="http://schemas.microsoft.com/office/drawing/2014/main" id="{1FE5E506-9DEB-6841-BB88-50ABF1C11090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C6801923-3D43-0C4D-AD3C-015F513C59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Продукти за дома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563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ooden cutting board&#10;&#10;Description automatically generated">
            <a:extLst>
              <a:ext uri="{FF2B5EF4-FFF2-40B4-BE49-F238E27FC236}">
                <a16:creationId xmlns="" xmlns:a16="http://schemas.microsoft.com/office/drawing/2014/main" id="{209D23B9-027D-B341-B69D-74899A7A01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20" t="7191" r="6757" b="20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02302A7F-12F8-024E-9236-BCA46DA3981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6714A50-9971-1D44-97FB-1AC84DC42F14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3FD3B706-B3F4-E24B-B8A1-E0FC0960F7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Етерични масла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6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group of people standing next to a person&#10;&#10;Description automatically generated">
            <a:extLst>
              <a:ext uri="{FF2B5EF4-FFF2-40B4-BE49-F238E27FC236}">
                <a16:creationId xmlns="" xmlns:a16="http://schemas.microsoft.com/office/drawing/2014/main" id="{B631F140-2728-C343-9A32-B67FA988D2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462" b="2207"/>
          <a:stretch/>
        </p:blipFill>
        <p:spPr>
          <a:xfrm>
            <a:off x="0" y="0"/>
            <a:ext cx="12301728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6022" y="-423834"/>
            <a:ext cx="9345978" cy="37432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58A1F39-F8E9-9E46-8B34-3F02CEC07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8" name="Title 1" hidden="1">
            <a:extLst>
              <a:ext uri="{FF2B5EF4-FFF2-40B4-BE49-F238E27FC236}">
                <a16:creationId xmlns="" xmlns:a16="http://schemas.microsoft.com/office/drawing/2014/main" id="{67B5AF97-A985-A241-9960-ECDD8203B31E}"/>
              </a:ext>
            </a:extLst>
          </p:cNvPr>
          <p:cNvSpPr txBox="1">
            <a:spLocks/>
          </p:cNvSpPr>
          <p:nvPr/>
        </p:nvSpPr>
        <p:spPr>
          <a:xfrm rot="21000000">
            <a:off x="3642938" y="431290"/>
            <a:ext cx="5279600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10000" kern="700" dirty="0" smtClean="0">
                <a:solidFill>
                  <a:schemeClr val="bg1"/>
                </a:solidFill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Споделяй</a:t>
            </a:r>
            <a:endParaRPr lang="en-US" sz="10000" kern="700" spc="-150" dirty="0">
              <a:solidFill>
                <a:schemeClr val="bg1"/>
              </a:solidFill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11" name="Title 1" hidden="1">
            <a:extLst>
              <a:ext uri="{FF2B5EF4-FFF2-40B4-BE49-F238E27FC236}">
                <a16:creationId xmlns="" xmlns:a16="http://schemas.microsoft.com/office/drawing/2014/main" id="{B770333D-D79F-1F41-86E7-C06EBFB15733}"/>
              </a:ext>
            </a:extLst>
          </p:cNvPr>
          <p:cNvSpPr txBox="1">
            <a:spLocks/>
          </p:cNvSpPr>
          <p:nvPr/>
        </p:nvSpPr>
        <p:spPr>
          <a:xfrm rot="21000000">
            <a:off x="6107576" y="732441"/>
            <a:ext cx="5524739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8000" kern="700" dirty="0" smtClean="0">
                <a:solidFill>
                  <a:schemeClr val="bg1"/>
                </a:solidFill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продуктите</a:t>
            </a:r>
            <a:endParaRPr lang="en-US" sz="8000" kern="700" spc="-150" dirty="0">
              <a:solidFill>
                <a:schemeClr val="bg1"/>
              </a:solidFill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675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F0C8654-4AFA-F44E-98C9-622D1E3AB24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B39DB48-68B7-4144-BD57-A18FB152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="" xmlns:a16="http://schemas.microsoft.com/office/drawing/2014/main" id="{5655959F-008D-6B48-91CB-9CA6C73C24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600" y="728663"/>
            <a:ext cx="4425527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Развивайте бизнеса си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.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9" name="Title 1">
            <a:extLst>
              <a:ext uri="{FF2B5EF4-FFF2-40B4-BE49-F238E27FC236}">
                <a16:creationId xmlns="" xmlns:a16="http://schemas.microsoft.com/office/drawing/2014/main" id="{E56FFED4-C504-D04C-9AD9-CD38E4118E50}"/>
              </a:ext>
            </a:extLst>
          </p:cNvPr>
          <p:cNvSpPr txBox="1">
            <a:spLocks/>
          </p:cNvSpPr>
          <p:nvPr/>
        </p:nvSpPr>
        <p:spPr>
          <a:xfrm>
            <a:off x="975600" y="2745339"/>
            <a:ext cx="5120400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Увеличете отстъпката си</a:t>
            </a:r>
            <a:r>
              <a:rPr lang="en-US" sz="54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.</a:t>
            </a:r>
            <a:endParaRPr lang="en-US" sz="54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30" name="Title 1">
            <a:extLst>
              <a:ext uri="{FF2B5EF4-FFF2-40B4-BE49-F238E27FC236}">
                <a16:creationId xmlns="" xmlns:a16="http://schemas.microsoft.com/office/drawing/2014/main" id="{0E8019A7-910C-974D-9CA8-BEEDA10C43E9}"/>
              </a:ext>
            </a:extLst>
          </p:cNvPr>
          <p:cNvSpPr txBox="1">
            <a:spLocks/>
          </p:cNvSpPr>
          <p:nvPr/>
        </p:nvSpPr>
        <p:spPr>
          <a:xfrm>
            <a:off x="975600" y="4741863"/>
            <a:ext cx="4425527" cy="1719813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Увеличете печалбата си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.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grpSp>
        <p:nvGrpSpPr>
          <p:cNvPr id="40" name="до 48% ПЕЧАЛБА">
            <a:extLst>
              <a:ext uri="{FF2B5EF4-FFF2-40B4-BE49-F238E27FC236}">
                <a16:creationId xmlns="" xmlns:a16="http://schemas.microsoft.com/office/drawing/2014/main" id="{2F5095A8-5BFF-0E4F-AAFE-6C7BDD608438}"/>
              </a:ext>
            </a:extLst>
          </p:cNvPr>
          <p:cNvGrpSpPr/>
          <p:nvPr/>
        </p:nvGrpSpPr>
        <p:grpSpPr>
          <a:xfrm>
            <a:off x="7091425" y="1398386"/>
            <a:ext cx="4091705" cy="4091705"/>
            <a:chOff x="984038" y="1383146"/>
            <a:chExt cx="4091705" cy="4091705"/>
          </a:xfrm>
        </p:grpSpPr>
        <p:sp>
          <p:nvSpPr>
            <p:cNvPr id="41" name="Oval 40">
              <a:extLst>
                <a:ext uri="{FF2B5EF4-FFF2-40B4-BE49-F238E27FC236}">
                  <a16:creationId xmlns="" xmlns:a16="http://schemas.microsoft.com/office/drawing/2014/main" id="{9224F1F2-3C56-F64D-936D-C7A097D721C2}"/>
                </a:ext>
              </a:extLst>
            </p:cNvPr>
            <p:cNvSpPr/>
            <p:nvPr/>
          </p:nvSpPr>
          <p:spPr>
            <a:xfrm>
              <a:off x="984038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42" name="Title 1">
              <a:extLst>
                <a:ext uri="{FF2B5EF4-FFF2-40B4-BE49-F238E27FC236}">
                  <a16:creationId xmlns="" xmlns:a16="http://schemas.microsoft.com/office/drawing/2014/main" id="{F7C531D5-3FAF-D143-AFCA-95BDC29C7335}"/>
                </a:ext>
              </a:extLst>
            </p:cNvPr>
            <p:cNvSpPr txBox="1">
              <a:spLocks/>
            </p:cNvSpPr>
            <p:nvPr/>
          </p:nvSpPr>
          <p:spPr>
            <a:xfrm>
              <a:off x="1054376" y="2078831"/>
              <a:ext cx="379194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5400" spc="-30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до</a:t>
              </a:r>
              <a:r>
                <a:rPr lang="bg-BG" sz="54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 </a:t>
              </a: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48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43" name="Title 1">
              <a:extLst>
                <a:ext uri="{FF2B5EF4-FFF2-40B4-BE49-F238E27FC236}">
                  <a16:creationId xmlns="" xmlns:a16="http://schemas.microsoft.com/office/drawing/2014/main" id="{7321F004-2E50-D146-8D40-EFE793731FA9}"/>
                </a:ext>
              </a:extLst>
            </p:cNvPr>
            <p:cNvSpPr txBox="1">
              <a:spLocks/>
            </p:cNvSpPr>
            <p:nvPr/>
          </p:nvSpPr>
          <p:spPr>
            <a:xfrm>
              <a:off x="984038" y="342900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ПЕЧАЛБА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  <p:grpSp>
        <p:nvGrpSpPr>
          <p:cNvPr id="19" name="до 48% отстъпка">
            <a:extLst>
              <a:ext uri="{FF2B5EF4-FFF2-40B4-BE49-F238E27FC236}">
                <a16:creationId xmlns="" xmlns:a16="http://schemas.microsoft.com/office/drawing/2014/main" id="{2F5095A8-5BFF-0E4F-AAFE-6C7BDD608438}"/>
              </a:ext>
            </a:extLst>
          </p:cNvPr>
          <p:cNvGrpSpPr/>
          <p:nvPr/>
        </p:nvGrpSpPr>
        <p:grpSpPr>
          <a:xfrm>
            <a:off x="7060945" y="1383146"/>
            <a:ext cx="4091705" cy="4091705"/>
            <a:chOff x="984038" y="1383146"/>
            <a:chExt cx="4091705" cy="4091705"/>
          </a:xfrm>
        </p:grpSpPr>
        <p:sp>
          <p:nvSpPr>
            <p:cNvPr id="20" name="Oval 19">
              <a:extLst>
                <a:ext uri="{FF2B5EF4-FFF2-40B4-BE49-F238E27FC236}">
                  <a16:creationId xmlns="" xmlns:a16="http://schemas.microsoft.com/office/drawing/2014/main" id="{9224F1F2-3C56-F64D-936D-C7A097D721C2}"/>
                </a:ext>
              </a:extLst>
            </p:cNvPr>
            <p:cNvSpPr/>
            <p:nvPr/>
          </p:nvSpPr>
          <p:spPr>
            <a:xfrm>
              <a:off x="984038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21" name="Title 1">
              <a:extLst>
                <a:ext uri="{FF2B5EF4-FFF2-40B4-BE49-F238E27FC236}">
                  <a16:creationId xmlns="" xmlns:a16="http://schemas.microsoft.com/office/drawing/2014/main" id="{F7C531D5-3FAF-D143-AFCA-95BDC29C7335}"/>
                </a:ext>
              </a:extLst>
            </p:cNvPr>
            <p:cNvSpPr txBox="1">
              <a:spLocks/>
            </p:cNvSpPr>
            <p:nvPr/>
          </p:nvSpPr>
          <p:spPr>
            <a:xfrm>
              <a:off x="1054376" y="2078831"/>
              <a:ext cx="379194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bg-BG" sz="5400" spc="-30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до</a:t>
              </a:r>
              <a:r>
                <a:rPr lang="bg-BG" sz="54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 </a:t>
              </a: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48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22" name="Title 1">
              <a:extLst>
                <a:ext uri="{FF2B5EF4-FFF2-40B4-BE49-F238E27FC236}">
                  <a16:creationId xmlns="" xmlns:a16="http://schemas.microsoft.com/office/drawing/2014/main" id="{7321F004-2E50-D146-8D40-EFE793731FA9}"/>
                </a:ext>
              </a:extLst>
            </p:cNvPr>
            <p:cNvSpPr txBox="1">
              <a:spLocks/>
            </p:cNvSpPr>
            <p:nvPr/>
          </p:nvSpPr>
          <p:spPr>
            <a:xfrm>
              <a:off x="984038" y="342900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ОТСТЪПКА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  <p:grpSp>
        <p:nvGrpSpPr>
          <p:cNvPr id="4" name="30% печ.+5%стимул"/>
          <p:cNvGrpSpPr/>
          <p:nvPr/>
        </p:nvGrpSpPr>
        <p:grpSpPr>
          <a:xfrm>
            <a:off x="7060945" y="1383146"/>
            <a:ext cx="4269518" cy="4091705"/>
            <a:chOff x="7060945" y="1383146"/>
            <a:chExt cx="4269518" cy="4091705"/>
          </a:xfrm>
        </p:grpSpPr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2F9EB8F4-9657-3042-A35A-1085DBF8703B}"/>
                </a:ext>
              </a:extLst>
            </p:cNvPr>
            <p:cNvSpPr/>
            <p:nvPr/>
          </p:nvSpPr>
          <p:spPr>
            <a:xfrm>
              <a:off x="7060945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14" name="Title 1">
              <a:extLst>
                <a:ext uri="{FF2B5EF4-FFF2-40B4-BE49-F238E27FC236}">
                  <a16:creationId xmlns="" xmlns:a16="http://schemas.microsoft.com/office/drawing/2014/main" id="{28E126E1-B8F0-454B-A932-E34E9287EDF0}"/>
                </a:ext>
              </a:extLst>
            </p:cNvPr>
            <p:cNvSpPr txBox="1">
              <a:spLocks/>
            </p:cNvSpPr>
            <p:nvPr/>
          </p:nvSpPr>
          <p:spPr>
            <a:xfrm>
              <a:off x="7729566" y="1484471"/>
              <a:ext cx="3045418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30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15" name="Title 1">
              <a:extLst>
                <a:ext uri="{FF2B5EF4-FFF2-40B4-BE49-F238E27FC236}">
                  <a16:creationId xmlns="" xmlns:a16="http://schemas.microsoft.com/office/drawing/2014/main" id="{A633D7D3-008F-1148-BA8D-30692BDFF6A8}"/>
                </a:ext>
              </a:extLst>
            </p:cNvPr>
            <p:cNvSpPr txBox="1">
              <a:spLocks/>
            </p:cNvSpPr>
            <p:nvPr/>
          </p:nvSpPr>
          <p:spPr>
            <a:xfrm>
              <a:off x="7060945" y="280416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ПЕЧАЛБА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27" name="Title 1">
              <a:extLst>
                <a:ext uri="{FF2B5EF4-FFF2-40B4-BE49-F238E27FC236}">
                  <a16:creationId xmlns="" xmlns:a16="http://schemas.microsoft.com/office/drawing/2014/main" id="{04CD0E19-7395-7F4F-A188-1CABF850922D}"/>
                </a:ext>
              </a:extLst>
            </p:cNvPr>
            <p:cNvSpPr txBox="1">
              <a:spLocks/>
            </p:cNvSpPr>
            <p:nvPr/>
          </p:nvSpPr>
          <p:spPr>
            <a:xfrm>
              <a:off x="7798342" y="3667750"/>
              <a:ext cx="165223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1000" b="1" spc="-3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5</a:t>
              </a:r>
              <a:r>
                <a:rPr lang="en-US" sz="8000" b="1" spc="-300" baseline="300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8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1" name="Title 1">
              <a:extLst>
                <a:ext uri="{FF2B5EF4-FFF2-40B4-BE49-F238E27FC236}">
                  <a16:creationId xmlns="" xmlns:a16="http://schemas.microsoft.com/office/drawing/2014/main" id="{F1654E50-E4FA-6B43-BF63-5E440BB97B17}"/>
                </a:ext>
              </a:extLst>
            </p:cNvPr>
            <p:cNvSpPr txBox="1">
              <a:spLocks/>
            </p:cNvSpPr>
            <p:nvPr/>
          </p:nvSpPr>
          <p:spPr>
            <a:xfrm>
              <a:off x="9038491" y="4080435"/>
              <a:ext cx="2291972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bg-BG" sz="30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БОНУС</a:t>
              </a:r>
            </a:p>
            <a:p>
              <a:pPr algn="l"/>
              <a:r>
                <a:rPr lang="bg-BG" sz="3000" b="1" spc="-15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СТИМУЛ</a:t>
              </a:r>
              <a:endParaRPr lang="en-US" sz="3000" b="1" spc="-150" dirty="0"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endParaRPr>
            </a:p>
          </p:txBody>
        </p:sp>
        <p:sp>
          <p:nvSpPr>
            <p:cNvPr id="32" name="Title 1">
              <a:extLst>
                <a:ext uri="{FF2B5EF4-FFF2-40B4-BE49-F238E27FC236}">
                  <a16:creationId xmlns="" xmlns:a16="http://schemas.microsoft.com/office/drawing/2014/main" id="{28D61F67-7510-7248-B676-4E4951B4AA90}"/>
                </a:ext>
              </a:extLst>
            </p:cNvPr>
            <p:cNvSpPr txBox="1">
              <a:spLocks/>
            </p:cNvSpPr>
            <p:nvPr/>
          </p:nvSpPr>
          <p:spPr>
            <a:xfrm>
              <a:off x="8677489" y="4166964"/>
              <a:ext cx="809183" cy="36063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3000" b="1" spc="-300" baseline="30000" dirty="0">
                  <a:solidFill>
                    <a:srgbClr val="FFC6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+</a:t>
              </a:r>
              <a:endParaRPr lang="en-US" sz="10000" b="1" spc="-300" baseline="30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  <p:grpSp>
        <p:nvGrpSpPr>
          <p:cNvPr id="33" name="30% ОТСТ.+5%стимул"/>
          <p:cNvGrpSpPr/>
          <p:nvPr/>
        </p:nvGrpSpPr>
        <p:grpSpPr>
          <a:xfrm>
            <a:off x="7060945" y="1383146"/>
            <a:ext cx="4269518" cy="4091705"/>
            <a:chOff x="7060945" y="1383146"/>
            <a:chExt cx="4269518" cy="4091705"/>
          </a:xfrm>
        </p:grpSpPr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2F9EB8F4-9657-3042-A35A-1085DBF8703B}"/>
                </a:ext>
              </a:extLst>
            </p:cNvPr>
            <p:cNvSpPr/>
            <p:nvPr/>
          </p:nvSpPr>
          <p:spPr>
            <a:xfrm>
              <a:off x="7060945" y="1383146"/>
              <a:ext cx="4091705" cy="409170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Roboto" panose="02000000000000000000" pitchFamily="2" charset="0"/>
                <a:ea typeface="Roboto" panose="02000000000000000000" pitchFamily="2" charset="0"/>
              </a:endParaRPr>
            </a:p>
          </p:txBody>
        </p:sp>
        <p:sp>
          <p:nvSpPr>
            <p:cNvPr id="35" name="Title 1">
              <a:extLst>
                <a:ext uri="{FF2B5EF4-FFF2-40B4-BE49-F238E27FC236}">
                  <a16:creationId xmlns="" xmlns:a16="http://schemas.microsoft.com/office/drawing/2014/main" id="{28E126E1-B8F0-454B-A932-E34E9287EDF0}"/>
                </a:ext>
              </a:extLst>
            </p:cNvPr>
            <p:cNvSpPr txBox="1">
              <a:spLocks/>
            </p:cNvSpPr>
            <p:nvPr/>
          </p:nvSpPr>
          <p:spPr>
            <a:xfrm>
              <a:off x="7729566" y="1484471"/>
              <a:ext cx="3045418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13000" b="1" spc="-3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30</a:t>
              </a:r>
              <a:r>
                <a:rPr lang="en-US" sz="10000" b="1" spc="-300" baseline="30000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10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6" name="Title 1">
              <a:extLst>
                <a:ext uri="{FF2B5EF4-FFF2-40B4-BE49-F238E27FC236}">
                  <a16:creationId xmlns="" xmlns:a16="http://schemas.microsoft.com/office/drawing/2014/main" id="{A633D7D3-008F-1148-BA8D-30692BDFF6A8}"/>
                </a:ext>
              </a:extLst>
            </p:cNvPr>
            <p:cNvSpPr txBox="1">
              <a:spLocks/>
            </p:cNvSpPr>
            <p:nvPr/>
          </p:nvSpPr>
          <p:spPr>
            <a:xfrm>
              <a:off x="7060945" y="2804160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50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ОТСТЪПКА</a:t>
              </a:r>
              <a:endParaRPr lang="en-US" sz="5000" b="1" spc="-15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7" name="Title 1">
              <a:extLst>
                <a:ext uri="{FF2B5EF4-FFF2-40B4-BE49-F238E27FC236}">
                  <a16:creationId xmlns="" xmlns:a16="http://schemas.microsoft.com/office/drawing/2014/main" id="{04CD0E19-7395-7F4F-A188-1CABF850922D}"/>
                </a:ext>
              </a:extLst>
            </p:cNvPr>
            <p:cNvSpPr txBox="1">
              <a:spLocks/>
            </p:cNvSpPr>
            <p:nvPr/>
          </p:nvSpPr>
          <p:spPr>
            <a:xfrm>
              <a:off x="7798342" y="3667750"/>
              <a:ext cx="1652231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1000" b="1" spc="-3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5</a:t>
              </a:r>
              <a:r>
                <a:rPr lang="en-US" sz="8000" b="1" spc="-300" baseline="30000" dirty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%</a:t>
              </a:r>
              <a:endParaRPr lang="en-US" sz="8000" b="1" spc="-300" baseline="30000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38" name="Title 1">
              <a:extLst>
                <a:ext uri="{FF2B5EF4-FFF2-40B4-BE49-F238E27FC236}">
                  <a16:creationId xmlns="" xmlns:a16="http://schemas.microsoft.com/office/drawing/2014/main" id="{F1654E50-E4FA-6B43-BF63-5E440BB97B17}"/>
                </a:ext>
              </a:extLst>
            </p:cNvPr>
            <p:cNvSpPr txBox="1">
              <a:spLocks/>
            </p:cNvSpPr>
            <p:nvPr/>
          </p:nvSpPr>
          <p:spPr>
            <a:xfrm>
              <a:off x="9038491" y="4080435"/>
              <a:ext cx="2291972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bg-BG" sz="30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БОНУС</a:t>
              </a:r>
            </a:p>
            <a:p>
              <a:pPr algn="l"/>
              <a:r>
                <a:rPr lang="bg-BG" sz="3000" b="1" spc="-150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СТИМУЛ</a:t>
              </a:r>
              <a:endParaRPr lang="en-US" sz="3000" b="1" spc="-150" dirty="0">
                <a:latin typeface="Roboto Condensed" panose="02000000000000000000" pitchFamily="2" charset="0"/>
                <a:ea typeface="Roboto Condensed" panose="02000000000000000000" pitchFamily="2" charset="0"/>
                <a:cs typeface="Arial" charset="0"/>
              </a:endParaRPr>
            </a:p>
          </p:txBody>
        </p:sp>
        <p:sp>
          <p:nvSpPr>
            <p:cNvPr id="39" name="Title 1">
              <a:extLst>
                <a:ext uri="{FF2B5EF4-FFF2-40B4-BE49-F238E27FC236}">
                  <a16:creationId xmlns="" xmlns:a16="http://schemas.microsoft.com/office/drawing/2014/main" id="{28D61F67-7510-7248-B676-4E4951B4AA90}"/>
                </a:ext>
              </a:extLst>
            </p:cNvPr>
            <p:cNvSpPr txBox="1">
              <a:spLocks/>
            </p:cNvSpPr>
            <p:nvPr/>
          </p:nvSpPr>
          <p:spPr>
            <a:xfrm>
              <a:off x="8677489" y="4166964"/>
              <a:ext cx="809183" cy="360631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>
                <a:lnSpc>
                  <a:spcPct val="100000"/>
                </a:lnSpc>
              </a:pPr>
              <a:r>
                <a:rPr lang="en-US" sz="13000" b="1" spc="-300" baseline="30000" dirty="0">
                  <a:solidFill>
                    <a:srgbClr val="FFC6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+</a:t>
              </a:r>
              <a:endParaRPr lang="en-US" sz="10000" b="1" spc="-300" baseline="30000" dirty="0">
                <a:solidFill>
                  <a:srgbClr val="FFC600"/>
                </a:solidFill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94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ground, man, outdoor&#10;&#10;Description automatically generated">
            <a:extLst>
              <a:ext uri="{FF2B5EF4-FFF2-40B4-BE49-F238E27FC236}">
                <a16:creationId xmlns="" xmlns:a16="http://schemas.microsoft.com/office/drawing/2014/main" id="{521CB76F-37AC-E647-A205-54EC0944A4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05" t="1911" r="16390" b="381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5"/>
            <a:ext cx="10801349" cy="1986772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250551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4"/>
            <a:ext cx="10680372" cy="1258108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Как да започнете</a:t>
            </a:r>
            <a:r>
              <a:rPr lang="en-US" sz="5500" b="1" dirty="0" smtClean="0">
                <a:latin typeface="Helvetica" pitchFamily="2" charset="0"/>
                <a:ea typeface="Calibri Light" charset="0"/>
                <a:cs typeface="Calibri Light" charset="0"/>
              </a:rPr>
              <a:t>:</a:t>
            </a:r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025926"/>
            <a:ext cx="9679137" cy="65899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Бъдете своят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най-добър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клиент</a:t>
            </a:r>
            <a:r>
              <a:rPr lang="en-US" sz="2600" dirty="0" smtClean="0">
                <a:latin typeface="Helvetica" pitchFamily="2" charset="0"/>
              </a:rPr>
              <a:t>.</a:t>
            </a:r>
            <a:endParaRPr lang="en-GB" sz="2600" dirty="0">
              <a:latin typeface="Helvetica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819DE8B-735B-5F4D-821F-94BA4B5B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people looking at the camera&#10;&#10;Description automatically generated">
            <a:extLst>
              <a:ext uri="{FF2B5EF4-FFF2-40B4-BE49-F238E27FC236}">
                <a16:creationId xmlns="" xmlns:a16="http://schemas.microsoft.com/office/drawing/2014/main" id="{AFAA258C-3271-934F-B930-121357F1DD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69" r="420" b="1050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260721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Споделяйте продуктите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: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9679137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Развийте 20-30 редовни клиента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E37F7175-032A-8D4D-90F9-5ED37D08BC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="" xmlns:a16="http://schemas.microsoft.com/office/drawing/2014/main" id="{85BADC15-3432-4449-BA8A-16F2EDBD20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373"/>
          <a:stretch/>
        </p:blipFill>
        <p:spPr>
          <a:xfrm>
            <a:off x="0" y="-15469"/>
            <a:ext cx="12192000" cy="687346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4300537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Как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1994381"/>
            <a:ext cx="9679137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Лична препоръка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Домашни партита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Споделяйте със семейство и приятели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Съседски и обществени събития</a:t>
            </a:r>
            <a:endParaRPr lang="en-US" sz="2600" dirty="0" smtClean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Подаръци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Социални медии</a:t>
            </a:r>
            <a:endParaRPr lang="en-GB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DFF88701-A029-B240-AD82-86DC220FB2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0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E23086-73E3-45B1-BFFF-D51042C8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671591"/>
            <a:ext cx="10801349" cy="5400675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52013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Историята на Форевър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201771"/>
            <a:ext cx="10024042" cy="36716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Форевър Ливинг Продъктс Интернешънъл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Изцяло затворен производствен процес и никакви дългове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Опитен и отдаден мениджърски екип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Работи в над 160 страни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Повече от 40 години непрекъснат растеж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Развива бизнес в здравния и </a:t>
            </a:r>
            <a:r>
              <a:rPr lang="bg-BG" sz="2600" dirty="0" err="1">
                <a:latin typeface="Roboto" panose="02000000000000000000" pitchFamily="2" charset="0"/>
                <a:ea typeface="Roboto" panose="02000000000000000000" pitchFamily="2" charset="0"/>
              </a:rPr>
              <a:t>уелнес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 сектор, глобален пазар за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билиони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долари</a:t>
            </a: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endParaRPr lang="en-US" sz="26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9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standing in front of a building&#10;&#10;Description automatically generated">
            <a:extLst>
              <a:ext uri="{FF2B5EF4-FFF2-40B4-BE49-F238E27FC236}">
                <a16:creationId xmlns="" xmlns:a16="http://schemas.microsoft.com/office/drawing/2014/main" id="{1713E5B7-EA4A-5D4F-ADEE-C94C785424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" b="15604"/>
          <a:stretch/>
        </p:blipFill>
        <p:spPr>
          <a:xfrm>
            <a:off x="0" y="0"/>
            <a:ext cx="12192000" cy="6859604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4"/>
            <a:ext cx="10801349" cy="2700336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1158" y="728663"/>
            <a:ext cx="10554814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48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Искате ли да постигнете повече?</a:t>
            </a:r>
            <a:endParaRPr lang="en-US" sz="48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011681"/>
            <a:ext cx="9679137" cy="13062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Форевър предлага допълнителни възможности за увеличаване на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доходите, пътувания </a:t>
            </a:r>
            <a:r>
              <a:rPr lang="bg-BG" sz="2600" dirty="0">
                <a:latin typeface="Roboto" panose="02000000000000000000" pitchFamily="2" charset="0"/>
                <a:ea typeface="Roboto" panose="02000000000000000000" pitchFamily="2" charset="0"/>
              </a:rPr>
              <a:t>по света и 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още стимули</a:t>
            </a:r>
            <a:r>
              <a:rPr lang="en-US" sz="2600" dirty="0" smtClean="0">
                <a:latin typeface="Helvetica" pitchFamily="2" charset="0"/>
              </a:rPr>
              <a:t>.</a:t>
            </a:r>
            <a:endParaRPr lang="en-GB" sz="2600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37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person standing in a kitchen&#10;&#10;Description automatically generated">
            <a:extLst>
              <a:ext uri="{FF2B5EF4-FFF2-40B4-BE49-F238E27FC236}">
                <a16:creationId xmlns="" xmlns:a16="http://schemas.microsoft.com/office/drawing/2014/main" id="{76F3CF4D-1670-0844-8E3F-1AF7B3F063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9171"/>
          <a:stretch/>
        </p:blipFill>
        <p:spPr>
          <a:xfrm>
            <a:off x="0" y="0"/>
            <a:ext cx="6102620" cy="6858000"/>
          </a:xfrm>
          <a:prstGeom prst="rect">
            <a:avLst/>
          </a:prstGeom>
        </p:spPr>
      </p:pic>
      <p:pic>
        <p:nvPicPr>
          <p:cNvPr id="23" name="Picture 22" descr="A person standing in front of a mirror&#10;&#10;Description automatically generated">
            <a:extLst>
              <a:ext uri="{FF2B5EF4-FFF2-40B4-BE49-F238E27FC236}">
                <a16:creationId xmlns="" xmlns:a16="http://schemas.microsoft.com/office/drawing/2014/main" id="{041E92BB-DFF3-144F-BDFF-FB23BFC2F6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13" t="2095" r="2704"/>
          <a:stretch/>
        </p:blipFill>
        <p:spPr>
          <a:xfrm>
            <a:off x="6102621" y="-394"/>
            <a:ext cx="6141816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B4B87C26-4DC5-F74D-8052-347DA61611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grpSp>
        <p:nvGrpSpPr>
          <p:cNvPr id="9" name="5% ПК">
            <a:extLst>
              <a:ext uri="{FF2B5EF4-FFF2-40B4-BE49-F238E27FC236}">
                <a16:creationId xmlns="" xmlns:a16="http://schemas.microsoft.com/office/drawing/2014/main" id="{2D2D118D-ACFF-A548-AD6D-A2C200E0BB91}"/>
              </a:ext>
            </a:extLst>
          </p:cNvPr>
          <p:cNvGrpSpPr/>
          <p:nvPr/>
        </p:nvGrpSpPr>
        <p:grpSpPr>
          <a:xfrm>
            <a:off x="2741533" y="2787171"/>
            <a:ext cx="3381575" cy="2520001"/>
            <a:chOff x="6535410" y="1297109"/>
            <a:chExt cx="4091705" cy="3049200"/>
          </a:xfrm>
        </p:grpSpPr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B8E16151-4FC6-E24B-9FD0-D168D1DFCB8C}"/>
                </a:ext>
              </a:extLst>
            </p:cNvPr>
            <p:cNvSpPr/>
            <p:nvPr/>
          </p:nvSpPr>
          <p:spPr>
            <a:xfrm>
              <a:off x="7018299" y="1297109"/>
              <a:ext cx="3049199" cy="3049200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itle 1">
              <a:extLst>
                <a:ext uri="{FF2B5EF4-FFF2-40B4-BE49-F238E27FC236}">
                  <a16:creationId xmlns="" xmlns:a16="http://schemas.microsoft.com/office/drawing/2014/main" id="{20346CE4-CA00-F44F-9764-47E4069741AA}"/>
                </a:ext>
              </a:extLst>
            </p:cNvPr>
            <p:cNvSpPr txBox="1">
              <a:spLocks/>
            </p:cNvSpPr>
            <p:nvPr/>
          </p:nvSpPr>
          <p:spPr>
            <a:xfrm>
              <a:off x="7522020" y="1493978"/>
              <a:ext cx="2118483" cy="1719813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b="1" spc="-300" dirty="0" smtClean="0">
                  <a:latin typeface="Helvetica" pitchFamily="2" charset="0"/>
                  <a:ea typeface="Calibri Light" charset="0"/>
                  <a:cs typeface="Calibri Light" charset="0"/>
                </a:rPr>
                <a:t>5</a:t>
              </a:r>
              <a:r>
                <a:rPr lang="en-US" sz="4000" b="1" spc="-300" baseline="30000" dirty="0">
                  <a:latin typeface="Helvetica" pitchFamily="2" charset="0"/>
                  <a:ea typeface="Calibri Light" charset="0"/>
                  <a:cs typeface="Calibri Light" charset="0"/>
                </a:rPr>
                <a:t>%</a:t>
              </a:r>
              <a:endParaRPr lang="en-US" sz="4000" b="1" spc="-300" baseline="30000" dirty="0">
                <a:latin typeface="Helvetica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16" name="Title 1">
              <a:extLst>
                <a:ext uri="{FF2B5EF4-FFF2-40B4-BE49-F238E27FC236}">
                  <a16:creationId xmlns="" xmlns:a16="http://schemas.microsoft.com/office/drawing/2014/main" id="{0475778C-D725-704C-8472-6E9B4AC104E1}"/>
                </a:ext>
              </a:extLst>
            </p:cNvPr>
            <p:cNvSpPr txBox="1">
              <a:spLocks/>
            </p:cNvSpPr>
            <p:nvPr/>
          </p:nvSpPr>
          <p:spPr>
            <a:xfrm>
              <a:off x="6535410" y="2630816"/>
              <a:ext cx="4091705" cy="106533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22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ПРЕФЕРЕНЦИАЛЕН</a:t>
              </a:r>
              <a:br>
                <a:rPr lang="bg-BG" sz="22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</a:br>
              <a:r>
                <a:rPr lang="bg-BG" sz="2200" b="1" dirty="0" smtClean="0">
                  <a:latin typeface="Roboto Condensed" panose="02000000000000000000" pitchFamily="2" charset="0"/>
                  <a:ea typeface="Roboto Condensed" panose="02000000000000000000" pitchFamily="2" charset="0"/>
                  <a:cs typeface="Calibri Light" charset="0"/>
                </a:rPr>
                <a:t>КЛИЕНТ</a:t>
              </a:r>
              <a:endParaRPr lang="en-US" sz="2200" b="1" dirty="0">
                <a:latin typeface="Roboto Condensed" panose="02000000000000000000" pitchFamily="2" charset="0"/>
                <a:ea typeface="Roboto Condensed" panose="02000000000000000000" pitchFamily="2" charset="0"/>
                <a:cs typeface="Calibri Light" charset="0"/>
              </a:endParaRP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="" xmlns:a16="http://schemas.microsoft.com/office/drawing/2014/main" id="{FF7A8732-DF0E-AA44-AF65-9E2EA3087209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2" name="Готови ли сте">
            <a:extLst>
              <a:ext uri="{FF2B5EF4-FFF2-40B4-BE49-F238E27FC236}">
                <a16:creationId xmlns="" xmlns:a16="http://schemas.microsoft.com/office/drawing/2014/main" id="{6892C60A-69A0-6F49-8450-47EDC13CE3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5600" y="728663"/>
            <a:ext cx="10680372" cy="1719813"/>
          </a:xfrm>
        </p:spPr>
        <p:txBody>
          <a:bodyPr anchor="ctr" anchorCtr="0">
            <a:normAutofit/>
          </a:bodyPr>
          <a:lstStyle/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Готови ли сте да започнете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230567" y="2787171"/>
            <a:ext cx="2520004" cy="2520002"/>
            <a:chOff x="6230567" y="2787171"/>
            <a:chExt cx="2520004" cy="2520002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28FF80FD-0E8B-4F4A-9D64-1B456B57A2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230567" y="2787171"/>
              <a:ext cx="2520004" cy="2520002"/>
            </a:xfrm>
            <a:prstGeom prst="ellipse">
              <a:avLst/>
            </a:prstGeom>
            <a:solidFill>
              <a:srgbClr val="FFC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Title 1">
              <a:extLst>
                <a:ext uri="{FF2B5EF4-FFF2-40B4-BE49-F238E27FC236}">
                  <a16:creationId xmlns="" xmlns:a16="http://schemas.microsoft.com/office/drawing/2014/main" id="{8A20C9A0-1F42-E340-82E9-B793469A3206}"/>
                </a:ext>
              </a:extLst>
            </p:cNvPr>
            <p:cNvSpPr txBox="1">
              <a:spLocks/>
            </p:cNvSpPr>
            <p:nvPr/>
          </p:nvSpPr>
          <p:spPr>
            <a:xfrm>
              <a:off x="6976387" y="2842297"/>
              <a:ext cx="1282357" cy="1066837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b="1" spc="-300" dirty="0" smtClean="0">
                  <a:latin typeface="Helvetica" pitchFamily="2" charset="0"/>
                  <a:ea typeface="Calibri Light" charset="0"/>
                  <a:cs typeface="Calibri Light" charset="0"/>
                </a:rPr>
                <a:t>3</a:t>
              </a:r>
              <a:r>
                <a:rPr lang="bg-BG" b="1" spc="-300" dirty="0" smtClean="0">
                  <a:latin typeface="Helvetica" pitchFamily="2" charset="0"/>
                  <a:ea typeface="Calibri Light" charset="0"/>
                  <a:cs typeface="Calibri Light" charset="0"/>
                </a:rPr>
                <a:t>0</a:t>
              </a:r>
              <a:r>
                <a:rPr lang="en-US" sz="4000" b="1" spc="-300" baseline="30000" dirty="0" smtClean="0">
                  <a:latin typeface="Helvetica" pitchFamily="2" charset="0"/>
                  <a:ea typeface="Calibri Light" charset="0"/>
                  <a:cs typeface="Calibri Light" charset="0"/>
                </a:rPr>
                <a:t>%</a:t>
              </a:r>
              <a:endParaRPr lang="en-US" sz="4000" b="1" spc="-300" baseline="30000" dirty="0">
                <a:latin typeface="Helvetica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20" name="Title 1">
              <a:extLst>
                <a:ext uri="{FF2B5EF4-FFF2-40B4-BE49-F238E27FC236}">
                  <a16:creationId xmlns="" xmlns:a16="http://schemas.microsoft.com/office/drawing/2014/main" id="{E718A7B8-A140-6D41-A2CF-23E9D43348AE}"/>
                </a:ext>
              </a:extLst>
            </p:cNvPr>
            <p:cNvSpPr txBox="1">
              <a:spLocks/>
            </p:cNvSpPr>
            <p:nvPr/>
          </p:nvSpPr>
          <p:spPr>
            <a:xfrm>
              <a:off x="6310808" y="3681443"/>
              <a:ext cx="941214" cy="88043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bg-BG" sz="2800" b="1" dirty="0" smtClean="0">
                  <a:latin typeface="Roboto" panose="02000000000000000000" pitchFamily="2" charset="0"/>
                  <a:ea typeface="Roboto" panose="02000000000000000000" pitchFamily="2" charset="0"/>
                  <a:cs typeface="Calibri Light" charset="0"/>
                </a:rPr>
                <a:t>СФБ</a:t>
              </a:r>
              <a:endParaRPr lang="en-US" sz="2800" b="1" dirty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endParaRPr>
            </a:p>
          </p:txBody>
        </p:sp>
        <p:sp>
          <p:nvSpPr>
            <p:cNvPr id="24" name="+">
              <a:extLst>
                <a:ext uri="{FF2B5EF4-FFF2-40B4-BE49-F238E27FC236}">
                  <a16:creationId xmlns="" xmlns:a16="http://schemas.microsoft.com/office/drawing/2014/main" id="{92018689-A376-2941-B32F-32D75FD247D1}"/>
                </a:ext>
              </a:extLst>
            </p:cNvPr>
            <p:cNvSpPr txBox="1">
              <a:spLocks/>
            </p:cNvSpPr>
            <p:nvPr/>
          </p:nvSpPr>
          <p:spPr>
            <a:xfrm>
              <a:off x="7155218" y="3541439"/>
              <a:ext cx="682623" cy="961320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sz="5000" b="1" dirty="0">
                  <a:solidFill>
                    <a:schemeClr val="bg1"/>
                  </a:solidFill>
                  <a:latin typeface="Helvetica" pitchFamily="2" charset="0"/>
                  <a:ea typeface="Arial" charset="0"/>
                  <a:cs typeface="Calibri Light" charset="0"/>
                </a:rPr>
                <a:t>+</a:t>
              </a:r>
              <a:endParaRPr lang="en-US" sz="5000" b="1" dirty="0">
                <a:solidFill>
                  <a:schemeClr val="bg1"/>
                </a:solidFill>
                <a:latin typeface="Helvetica" pitchFamily="2" charset="0"/>
                <a:ea typeface="Arial" charset="0"/>
                <a:cs typeface="Arial" charset="0"/>
              </a:endParaRPr>
            </a:p>
          </p:txBody>
        </p:sp>
        <p:sp>
          <p:nvSpPr>
            <p:cNvPr id="25" name="5%">
              <a:extLst>
                <a:ext uri="{FF2B5EF4-FFF2-40B4-BE49-F238E27FC236}">
                  <a16:creationId xmlns="" xmlns:a16="http://schemas.microsoft.com/office/drawing/2014/main" id="{BAD16028-246A-8F48-99E9-FA38210E7A93}"/>
                </a:ext>
              </a:extLst>
            </p:cNvPr>
            <p:cNvSpPr txBox="1">
              <a:spLocks/>
            </p:cNvSpPr>
            <p:nvPr/>
          </p:nvSpPr>
          <p:spPr>
            <a:xfrm>
              <a:off x="7093824" y="4320328"/>
              <a:ext cx="1071113" cy="826247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en-US" b="1" dirty="0">
                  <a:latin typeface="Helvetica" pitchFamily="2" charset="0"/>
                  <a:ea typeface="Calibri Light" charset="0"/>
                  <a:cs typeface="Calibri Light" charset="0"/>
                </a:rPr>
                <a:t>5</a:t>
              </a:r>
              <a:r>
                <a:rPr lang="en-US" sz="4000" b="1" baseline="30000" dirty="0">
                  <a:latin typeface="Helvetica" pitchFamily="2" charset="0"/>
                  <a:ea typeface="Calibri Light" charset="0"/>
                  <a:cs typeface="Calibri Light" charset="0"/>
                </a:rPr>
                <a:t>%</a:t>
              </a:r>
              <a:endParaRPr lang="en-US" sz="4000" b="1" baseline="30000" dirty="0">
                <a:latin typeface="Helvetica" pitchFamily="2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62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1B910CD-83B7-4D8A-AC89-1A8E8B1CBD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51" b="13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F6520A69-AF38-4E59-A7DD-7A090B39B3B0}"/>
              </a:ext>
            </a:extLst>
          </p:cNvPr>
          <p:cNvSpPr txBox="1">
            <a:spLocks/>
          </p:cNvSpPr>
          <p:nvPr/>
        </p:nvSpPr>
        <p:spPr>
          <a:xfrm>
            <a:off x="0" y="5613839"/>
            <a:ext cx="12191999" cy="8631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680" indent="-268560">
              <a:lnSpc>
                <a:spcPct val="100000"/>
              </a:lnSpc>
            </a:pPr>
            <a:r>
              <a:rPr lang="bg-BG" sz="5000" b="1" dirty="0" smtClean="0">
                <a:solidFill>
                  <a:schemeClr val="bg1"/>
                </a:solidFill>
                <a:effectLst>
                  <a:outerShdw blurRad="304800" dir="5400000" algn="t" rotWithShape="0">
                    <a:prstClr val="black">
                      <a:alpha val="76000"/>
                    </a:prstClr>
                  </a:outerShdw>
                </a:effectLst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Вашата мечта. Наш план.</a:t>
            </a:r>
            <a:endParaRPr lang="en-US" sz="5000" b="1" dirty="0">
              <a:solidFill>
                <a:schemeClr val="bg1"/>
              </a:solidFill>
              <a:effectLst>
                <a:outerShdw blurRad="304800" dir="5400000" algn="t" rotWithShape="0">
                  <a:prstClr val="black">
                    <a:alpha val="76000"/>
                  </a:prstClr>
                </a:outerShdw>
              </a:effectLst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5" name="Picture 4" descr="A picture containing tree&#10;&#10;Description automatically generated">
            <a:extLst>
              <a:ext uri="{FF2B5EF4-FFF2-40B4-BE49-F238E27FC236}">
                <a16:creationId xmlns:a16="http://schemas.microsoft.com/office/drawing/2014/main" xmlns="" id="{4007667E-CAFE-2C40-B721-1321FF874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3452" y="496440"/>
            <a:ext cx="6882066" cy="215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2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9F0A126-9CF4-4285-9815-6F7C7FC368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47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5400675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1" y="913844"/>
            <a:ext cx="10801350" cy="215629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="" xmlns:a16="http://schemas.microsoft.com/office/drawing/2014/main" id="{A506A6B6-4370-469C-86B6-0461EF5C493B}"/>
              </a:ext>
            </a:extLst>
          </p:cNvPr>
          <p:cNvSpPr txBox="1">
            <a:spLocks/>
          </p:cNvSpPr>
          <p:nvPr/>
        </p:nvSpPr>
        <p:spPr>
          <a:xfrm>
            <a:off x="1101158" y="2880511"/>
            <a:ext cx="9679137" cy="239347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Отвътре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: алоето подпомага храносмилането, подкрепя имунната система, допринася за усвояването на нутриенти и съдейства за поддържане на естествените енергийни нива.</a:t>
            </a:r>
          </a:p>
          <a:p>
            <a:pPr marL="457200" lvl="0" indent="-457200" algn="l">
              <a:spcBef>
                <a:spcPts val="900"/>
              </a:spcBef>
              <a:buClr>
                <a:schemeClr val="bg1"/>
              </a:buClr>
              <a:buFont typeface="Helvetica" pitchFamily="2" charset="0"/>
              <a:buChar char="+"/>
            </a:pPr>
            <a:r>
              <a:rPr lang="bg-BG" sz="2600" b="1" dirty="0" smtClean="0">
                <a:latin typeface="Roboto" panose="02000000000000000000" pitchFamily="2" charset="0"/>
                <a:ea typeface="Roboto" panose="02000000000000000000" pitchFamily="2" charset="0"/>
              </a:rPr>
              <a:t>Отвън</a:t>
            </a:r>
            <a:r>
              <a:rPr lang="bg-BG" sz="2600" dirty="0" smtClean="0">
                <a:latin typeface="Roboto" panose="02000000000000000000" pitchFamily="2" charset="0"/>
                <a:ea typeface="Roboto" panose="02000000000000000000" pitchFamily="2" charset="0"/>
              </a:rPr>
              <a:t>: алоето овлажнява, успокоява и подобрява състоянието на кожата</a:t>
            </a:r>
            <a:r>
              <a:rPr lang="bg-BG" sz="2600" dirty="0" smtClean="0">
                <a:latin typeface="Helvetica" pitchFamily="2" charset="0"/>
              </a:rPr>
              <a:t>.</a:t>
            </a:r>
            <a:endParaRPr lang="bg-BG" sz="2600" dirty="0">
              <a:latin typeface="Helvetica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17316B74-BE3F-434A-A1CC-DC86CF5C2C10}"/>
              </a:ext>
            </a:extLst>
          </p:cNvPr>
          <p:cNvSpPr txBox="1">
            <a:spLocks/>
          </p:cNvSpPr>
          <p:nvPr/>
        </p:nvSpPr>
        <p:spPr>
          <a:xfrm>
            <a:off x="861561" y="1854925"/>
            <a:ext cx="10634171" cy="92263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80000"/>
              </a:lnSpc>
            </a:pPr>
            <a:r>
              <a:rPr lang="bg-BG" sz="27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Алое е изключително полезно за здравето и отвътре, </a:t>
            </a:r>
            <a:r>
              <a:rPr lang="bg-BG" sz="2700" b="1" dirty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и </a:t>
            </a:r>
            <a:r>
              <a:rPr lang="bg-BG" sz="27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отвън</a:t>
            </a:r>
            <a:endParaRPr lang="en-US" sz="27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5C578ED7-708C-48C8-A662-7860BF0E2A88}"/>
              </a:ext>
            </a:extLst>
          </p:cNvPr>
          <p:cNvSpPr txBox="1">
            <a:spLocks/>
          </p:cNvSpPr>
          <p:nvPr/>
        </p:nvSpPr>
        <p:spPr>
          <a:xfrm>
            <a:off x="861562" y="1125414"/>
            <a:ext cx="4155916" cy="96129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bg-BG" sz="5500" b="1" dirty="0">
              <a:latin typeface="Roboto" panose="02000000000000000000" pitchFamily="2" charset="0"/>
              <a:ea typeface="Roboto" panose="02000000000000000000" pitchFamily="2" charset="0"/>
              <a:cs typeface="Calibri Light" charset="0"/>
            </a:endParaRPr>
          </a:p>
          <a:p>
            <a:pPr algn="l"/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Защо АЛОЕ</a:t>
            </a:r>
            <a:r>
              <a:rPr lang="en-US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?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  <a:p>
            <a:pPr algn="l"/>
            <a:endParaRPr lang="en-US" sz="55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259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8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E23086-73E3-45B1-BFFF-D51042C836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829" b="9155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694382" y="728663"/>
            <a:ext cx="10801349" cy="5640606"/>
          </a:xfrm>
          <a:prstGeom prst="roundRect">
            <a:avLst>
              <a:gd name="adj" fmla="val 5148"/>
            </a:avLst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8274" y="862148"/>
            <a:ext cx="10767698" cy="1339623"/>
          </a:xfrm>
        </p:spPr>
        <p:txBody>
          <a:bodyPr anchor="ctr" anchorCtr="0">
            <a:normAutofit fontScale="90000"/>
          </a:bodyPr>
          <a:lstStyle/>
          <a:p>
            <a:pPr algn="l"/>
            <a:r>
              <a:rPr lang="bg-BG" sz="4800" b="1" dirty="0" smtClean="0">
                <a:latin typeface="Helvetica" pitchFamily="2" charset="0"/>
                <a:ea typeface="Calibri Light" charset="0"/>
                <a:cs typeface="Calibri Light" charset="0"/>
              </a:rPr>
              <a:t>Какво е различното във Форевър?</a:t>
            </a:r>
            <a:endParaRPr lang="en-US" sz="4800" b="1" spc="-150" dirty="0"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1101158" y="2050870"/>
            <a:ext cx="9951155" cy="277664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Най-големият производител на алое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вера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продукти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от алое на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света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Ръчно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берем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ръчно </a:t>
            </a:r>
            <a:r>
              <a:rPr lang="bg-BG" sz="2000" dirty="0" err="1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филетираме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гела от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вътрешността на листата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Патентована стабилизация 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асептично производство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Качествени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натурални, натурално извлечени и научно прогресивни продукти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Научно-консултативен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съвет от висококвалифицирани специалисти</a:t>
            </a:r>
            <a:endParaRPr lang="en-US" sz="2000" dirty="0">
              <a:solidFill>
                <a:prstClr val="black"/>
              </a:solidFill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263525" lvl="0" indent="-263525" algn="l">
              <a:lnSpc>
                <a:spcPct val="100000"/>
              </a:lnSpc>
              <a:spcBef>
                <a:spcPts val="400"/>
              </a:spcBef>
              <a:buClr>
                <a:prstClr val="white"/>
              </a:buClr>
              <a:buFont typeface="Helvetica" pitchFamily="2" charset="0"/>
              <a:buChar char="+"/>
            </a:pP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Сертифицирани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от Международния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научен съвет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за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алое (</a:t>
            </a:r>
            <a:r>
              <a:rPr lang="bg-BG" sz="2000" dirty="0" err="1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МНСА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) </a:t>
            </a:r>
            <a:r>
              <a:rPr lang="bg-BG" sz="2000" dirty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за </a:t>
            </a:r>
            <a:r>
              <a:rPr lang="bg-BG" sz="2000" dirty="0" smtClean="0">
                <a:solidFill>
                  <a:prstClr val="black"/>
                </a:solidFill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чистотата и ефикасността си</a:t>
            </a:r>
            <a:endParaRPr lang="en-US" sz="2000" dirty="0">
              <a:latin typeface="Helvetica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9D77054-8A48-4EFF-83F6-54CC8C9662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721" y="6140280"/>
            <a:ext cx="766648" cy="5027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75754DD-5B05-2943-BB09-B931B2A5D3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3009" y="5057447"/>
            <a:ext cx="963511" cy="963511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="" xmlns:a16="http://schemas.microsoft.com/office/drawing/2014/main" id="{4D52C72D-57E4-9442-A38C-71229D8894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4341" y="5101243"/>
            <a:ext cx="860552" cy="875919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88FB931-9000-1940-AB1B-43D01C8C97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2715" y="5101243"/>
            <a:ext cx="1152525" cy="875919"/>
          </a:xfrm>
          <a:prstGeom prst="rect">
            <a:avLst/>
          </a:prstGeom>
        </p:spPr>
      </p:pic>
      <p:pic>
        <p:nvPicPr>
          <p:cNvPr id="19" name="Picture 18" descr="A drawing of a face&#10;&#10;Description automatically generated">
            <a:extLst>
              <a:ext uri="{FF2B5EF4-FFF2-40B4-BE49-F238E27FC236}">
                <a16:creationId xmlns="" xmlns:a16="http://schemas.microsoft.com/office/drawing/2014/main" id="{54FA3A6E-9E37-C245-AE0F-E54E21F47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57829" y="5080557"/>
            <a:ext cx="860552" cy="875919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="" xmlns:a16="http://schemas.microsoft.com/office/drawing/2014/main" id="{8A6E58C7-7671-6B4C-9517-D3F6CED1FC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04322" y="5080557"/>
            <a:ext cx="860552" cy="87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9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 animBg="1"/>
      <p:bldP spid="2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4636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5F8A1572-938D-C94E-8475-DD8B0930A6EE}"/>
              </a:ext>
            </a:extLst>
          </p:cNvPr>
          <p:cNvSpPr/>
          <p:nvPr/>
        </p:nvSpPr>
        <p:spPr>
          <a:xfrm>
            <a:off x="0" y="468435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НАПИТКИ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2F41FF-FE10-7342-8C39-6591E4E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17" name="Title 1" hidden="1">
            <a:extLst>
              <a:ext uri="{FF2B5EF4-FFF2-40B4-BE49-F238E27FC236}">
                <a16:creationId xmlns="" xmlns:a16="http://schemas.microsoft.com/office/drawing/2014/main" id="{54C515F0-0DB3-724A-B64E-E81CD2FDA794}"/>
              </a:ext>
            </a:extLst>
          </p:cNvPr>
          <p:cNvSpPr txBox="1">
            <a:spLocks/>
          </p:cNvSpPr>
          <p:nvPr/>
        </p:nvSpPr>
        <p:spPr>
          <a:xfrm rot="21000000">
            <a:off x="4378489" y="268113"/>
            <a:ext cx="3335858" cy="80230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48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Изглеждай</a:t>
            </a:r>
            <a:endParaRPr lang="en-US" sz="48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18" name="Title 1" hidden="1">
            <a:extLst>
              <a:ext uri="{FF2B5EF4-FFF2-40B4-BE49-F238E27FC236}">
                <a16:creationId xmlns="" xmlns:a16="http://schemas.microsoft.com/office/drawing/2014/main" id="{F400F50F-A01E-EB41-9863-64A8688F8A05}"/>
              </a:ext>
            </a:extLst>
          </p:cNvPr>
          <p:cNvSpPr txBox="1">
            <a:spLocks/>
          </p:cNvSpPr>
          <p:nvPr/>
        </p:nvSpPr>
        <p:spPr>
          <a:xfrm rot="21000000">
            <a:off x="7373393" y="1017750"/>
            <a:ext cx="3495586" cy="117465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48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чувствай се</a:t>
            </a:r>
            <a:endParaRPr lang="en-US" sz="48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19" name="Title 1" hidden="1">
            <a:extLst>
              <a:ext uri="{FF2B5EF4-FFF2-40B4-BE49-F238E27FC236}">
                <a16:creationId xmlns="" xmlns:a16="http://schemas.microsoft.com/office/drawing/2014/main" id="{E99430CF-2AFB-0247-B677-60887A9A27DF}"/>
              </a:ext>
            </a:extLst>
          </p:cNvPr>
          <p:cNvSpPr txBox="1">
            <a:spLocks/>
          </p:cNvSpPr>
          <p:nvPr/>
        </p:nvSpPr>
        <p:spPr>
          <a:xfrm rot="21000000">
            <a:off x="8284048" y="1449241"/>
            <a:ext cx="4162429" cy="1078185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80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по-добре</a:t>
            </a:r>
            <a:endParaRPr lang="en-US" sz="80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="" xmlns:a16="http://schemas.microsoft.com/office/drawing/2014/main" id="{8A71857B-2DAC-164C-A552-09ECC66E65E0}"/>
              </a:ext>
            </a:extLst>
          </p:cNvPr>
          <p:cNvSpPr/>
          <p:nvPr/>
        </p:nvSpPr>
        <p:spPr>
          <a:xfrm>
            <a:off x="0" y="1160859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ПЧЕЛНИ ПРОДУКТИ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5B5B2A5-9757-6D4A-BF05-E031ED7E9F9D}"/>
              </a:ext>
            </a:extLst>
          </p:cNvPr>
          <p:cNvSpPr/>
          <p:nvPr/>
        </p:nvSpPr>
        <p:spPr>
          <a:xfrm>
            <a:off x="0" y="1853283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ДОБАВКИ И ХРАНЕНЕ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A4799152-488B-B74E-BD4F-375359544732}"/>
              </a:ext>
            </a:extLst>
          </p:cNvPr>
          <p:cNvSpPr/>
          <p:nvPr/>
        </p:nvSpPr>
        <p:spPr>
          <a:xfrm>
            <a:off x="0" y="2545707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КОНТРОЛ НА ТЕГЛОТО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2F64E8E2-0364-2542-B4D5-31404F62F697}"/>
              </a:ext>
            </a:extLst>
          </p:cNvPr>
          <p:cNvSpPr/>
          <p:nvPr/>
        </p:nvSpPr>
        <p:spPr>
          <a:xfrm>
            <a:off x="0" y="3238131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КОМБИНИРАНИ ПАКЕТИ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EA88FAEA-F60B-4345-ADDC-A30B56D20682}"/>
              </a:ext>
            </a:extLst>
          </p:cNvPr>
          <p:cNvSpPr/>
          <p:nvPr/>
        </p:nvSpPr>
        <p:spPr>
          <a:xfrm>
            <a:off x="0" y="3930555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ГРИЖА ЗА КОЖАТА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88997F5E-1AEA-0C4F-9806-32694986AE3D}"/>
              </a:ext>
            </a:extLst>
          </p:cNvPr>
          <p:cNvSpPr/>
          <p:nvPr/>
        </p:nvSpPr>
        <p:spPr>
          <a:xfrm>
            <a:off x="0" y="4622979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ЛИЧНА ХИГИЕНА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4DFE12A5-265E-EB4B-BA58-F27F7192FB04}"/>
              </a:ext>
            </a:extLst>
          </p:cNvPr>
          <p:cNvSpPr/>
          <p:nvPr/>
        </p:nvSpPr>
        <p:spPr>
          <a:xfrm>
            <a:off x="0" y="5315403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Helvetica" pitchFamily="2" charset="0"/>
                <a:ea typeface="Calibri Light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ПРОДУКТИ ЗА ДОМА</a:t>
            </a:r>
            <a:endParaRPr lang="en-US" sz="2200" b="1" spc="-150" dirty="0">
              <a:solidFill>
                <a:schemeClr val="tx1"/>
              </a:solidFill>
              <a:latin typeface="Helvetica" pitchFamily="2" charset="0"/>
              <a:ea typeface="Arial" charset="0"/>
              <a:cs typeface="Arial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1E8FBB5-4D6B-8946-92D8-051B6E41EEB6}"/>
              </a:ext>
            </a:extLst>
          </p:cNvPr>
          <p:cNvSpPr/>
          <p:nvPr/>
        </p:nvSpPr>
        <p:spPr>
          <a:xfrm>
            <a:off x="0" y="6007830"/>
            <a:ext cx="4153711" cy="562719"/>
          </a:xfrm>
          <a:prstGeom prst="rect">
            <a:avLst/>
          </a:prstGeom>
          <a:solidFill>
            <a:srgbClr val="FFC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200" b="1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  </a:t>
            </a:r>
            <a:r>
              <a:rPr lang="bg-BG" sz="2200" b="1" dirty="0" smtClean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ЕТЕРИЧНИ МАСЛА</a:t>
            </a:r>
            <a:endParaRPr lang="en-US" sz="2200" b="1" spc="-150" dirty="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  <p:sp>
        <p:nvSpPr>
          <p:cNvPr id="29" name="Title 1" hidden="1">
            <a:extLst>
              <a:ext uri="{FF2B5EF4-FFF2-40B4-BE49-F238E27FC236}">
                <a16:creationId xmlns="" xmlns:a16="http://schemas.microsoft.com/office/drawing/2014/main" id="{01099662-FC78-414A-8F60-0B74F086A4A9}"/>
              </a:ext>
            </a:extLst>
          </p:cNvPr>
          <p:cNvSpPr txBox="1">
            <a:spLocks/>
          </p:cNvSpPr>
          <p:nvPr/>
        </p:nvSpPr>
        <p:spPr>
          <a:xfrm rot="21000000">
            <a:off x="4394842" y="807310"/>
            <a:ext cx="4218321" cy="1067868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bg-BG" sz="8000" kern="700" dirty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п</a:t>
            </a:r>
            <a:r>
              <a:rPr lang="bg-BG" sz="80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о-добре</a:t>
            </a:r>
            <a:r>
              <a:rPr lang="en-US" sz="8000" kern="700" dirty="0" smtClean="0">
                <a:latin typeface="Nautilus Pompilius" panose="02000000000000000000" pitchFamily="50" charset="-52"/>
                <a:ea typeface="Calibri Light" charset="0"/>
                <a:cs typeface="Calibri Light" charset="0"/>
              </a:rPr>
              <a:t>,</a:t>
            </a:r>
            <a:endParaRPr lang="en-US" sz="8000" kern="700" spc="-150" dirty="0">
              <a:latin typeface="Nautilus Pompilius" panose="02000000000000000000" pitchFamily="50" charset="-52"/>
              <a:ea typeface="Arial" charset="0"/>
              <a:cs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9394" y="-169394"/>
            <a:ext cx="8925318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95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7" name="Picture 6" descr="A picture containing person, indoor, table, wall&#10;&#10;Description automatically generated">
            <a:extLst>
              <a:ext uri="{FF2B5EF4-FFF2-40B4-BE49-F238E27FC236}">
                <a16:creationId xmlns="" xmlns:a16="http://schemas.microsoft.com/office/drawing/2014/main" id="{1386759A-6E7A-7745-A299-3E6D23CD6A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000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2F41FF-FE10-7342-8C39-6591E4E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="" xmlns:a16="http://schemas.microsoft.com/office/drawing/2014/main" id="{58E072D5-17F1-AE49-A5C7-D8AC45B3F638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="" xmlns:a16="http://schemas.microsoft.com/office/drawing/2014/main" id="{50D46747-D8E2-9F49-8B36-ED124C5213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Напитки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29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ottle of water on a kitchen counter&#10;&#10;Description automatically generated">
            <a:extLst>
              <a:ext uri="{FF2B5EF4-FFF2-40B4-BE49-F238E27FC236}">
                <a16:creationId xmlns="" xmlns:a16="http://schemas.microsoft.com/office/drawing/2014/main" id="{80DDA17F-484C-BF4A-A9D9-514E167F76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8" t="26276" r="16411" b="72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2F41FF-FE10-7342-8C39-6591E4E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E5D3FE94-BB98-9747-8012-71F0313E9417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1928C82-C026-C141-916B-8D81E6D5CE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Пчелни продукти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00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indoor, refrigerator, bottle&#10;&#10;Description automatically generated">
            <a:extLst>
              <a:ext uri="{FF2B5EF4-FFF2-40B4-BE49-F238E27FC236}">
                <a16:creationId xmlns="" xmlns:a16="http://schemas.microsoft.com/office/drawing/2014/main" id="{8EC95F18-3665-0441-88E6-6B4B9F4038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773" t="21449" r="12705" b="17312"/>
          <a:stretch/>
        </p:blipFill>
        <p:spPr>
          <a:xfrm>
            <a:off x="0" y="0"/>
            <a:ext cx="12190114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2F41FF-FE10-7342-8C39-6591E4E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9" name="Rounded Rectangle 8">
            <a:extLst>
              <a:ext uri="{FF2B5EF4-FFF2-40B4-BE49-F238E27FC236}">
                <a16:creationId xmlns="" xmlns:a16="http://schemas.microsoft.com/office/drawing/2014/main" id="{F01D01AA-0FC0-C94D-9C92-39C451C03A21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A8ECC7C8-5368-2D4B-88B3-CA8C4AFA01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spc="-150" dirty="0" smtClean="0">
                <a:latin typeface="Roboto" panose="02000000000000000000" pitchFamily="2" charset="0"/>
                <a:ea typeface="Roboto" panose="02000000000000000000" pitchFamily="2" charset="0"/>
                <a:cs typeface="Arial" charset="0"/>
              </a:rPr>
              <a:t>Добавки и хранене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4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ound, indoor&#10;&#10;Description automatically generated">
            <a:extLst>
              <a:ext uri="{FF2B5EF4-FFF2-40B4-BE49-F238E27FC236}">
                <a16:creationId xmlns="" xmlns:a16="http://schemas.microsoft.com/office/drawing/2014/main" id="{FB97EFC7-4A47-D347-986E-380E1F1CC9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644" b="171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32F41FF-FE10-7342-8C39-6591E4E50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1675" y="6140280"/>
            <a:ext cx="766648" cy="5027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000" dirty="0">
              <a:latin typeface="Arial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912AEB84-C055-AA47-A856-A9AEA3CA5DDF}"/>
              </a:ext>
            </a:extLst>
          </p:cNvPr>
          <p:cNvSpPr/>
          <p:nvPr/>
        </p:nvSpPr>
        <p:spPr>
          <a:xfrm>
            <a:off x="694382" y="736220"/>
            <a:ext cx="10801350" cy="1712256"/>
          </a:xfrm>
          <a:prstGeom prst="roundRect">
            <a:avLst/>
          </a:prstGeom>
          <a:solidFill>
            <a:srgbClr val="FFC6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0B3967DE-6201-E841-A59D-4EFF63DC8C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4382" y="728663"/>
            <a:ext cx="10680372" cy="1719813"/>
          </a:xfrm>
        </p:spPr>
        <p:txBody>
          <a:bodyPr anchor="ctr" anchorCtr="0">
            <a:normAutofit/>
          </a:bodyPr>
          <a:lstStyle/>
          <a:p>
            <a:r>
              <a:rPr lang="bg-BG" sz="5500" b="1" dirty="0" smtClean="0">
                <a:latin typeface="Roboto" panose="02000000000000000000" pitchFamily="2" charset="0"/>
                <a:ea typeface="Roboto" panose="02000000000000000000" pitchFamily="2" charset="0"/>
                <a:cs typeface="Calibri Light" charset="0"/>
              </a:rPr>
              <a:t>Контрол на теглото</a:t>
            </a:r>
            <a:endParaRPr lang="en-US" sz="5500" b="1" spc="-150" dirty="0">
              <a:latin typeface="Roboto" panose="02000000000000000000" pitchFamily="2" charset="0"/>
              <a:ea typeface="Roboto" panose="02000000000000000000" pitchFamily="2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3667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21188</TotalTime>
  <Words>1298</Words>
  <Application>Microsoft Office PowerPoint</Application>
  <PresentationFormat>Widescreen</PresentationFormat>
  <Paragraphs>130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Nautilus Pompilius</vt:lpstr>
      <vt:lpstr>Roboto Condensed</vt:lpstr>
      <vt:lpstr>Roboto</vt:lpstr>
      <vt:lpstr>Calibri Light</vt:lpstr>
      <vt:lpstr>Arial</vt:lpstr>
      <vt:lpstr>Helvetica</vt:lpstr>
      <vt:lpstr>Calibri</vt:lpstr>
      <vt:lpstr>Office Theme</vt:lpstr>
      <vt:lpstr>PowerPoint Presentation</vt:lpstr>
      <vt:lpstr>Историята на Форевър</vt:lpstr>
      <vt:lpstr>PowerPoint Presentation</vt:lpstr>
      <vt:lpstr>Какво е различното във Форевър?</vt:lpstr>
      <vt:lpstr>PowerPoint Presentation</vt:lpstr>
      <vt:lpstr>Напитки</vt:lpstr>
      <vt:lpstr>Пчелни продукти</vt:lpstr>
      <vt:lpstr>Добавки и хранене</vt:lpstr>
      <vt:lpstr>Контрол на теглото</vt:lpstr>
      <vt:lpstr>Комбинирани пакети</vt:lpstr>
      <vt:lpstr>Грижа за кожата</vt:lpstr>
      <vt:lpstr>Лична хигиена</vt:lpstr>
      <vt:lpstr>Продукти за дома</vt:lpstr>
      <vt:lpstr>Етерични масла</vt:lpstr>
      <vt:lpstr>PowerPoint Presentation</vt:lpstr>
      <vt:lpstr>Развивайте бизнеса си.</vt:lpstr>
      <vt:lpstr>Как да започнете:</vt:lpstr>
      <vt:lpstr>Споделяйте продуктите:</vt:lpstr>
      <vt:lpstr>Как?</vt:lpstr>
      <vt:lpstr>Искате ли да постигнете повече?</vt:lpstr>
      <vt:lpstr>Готови ли сте да започнете?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Williams</dc:creator>
  <cp:lastModifiedBy>Denitsa Prodanova</cp:lastModifiedBy>
  <cp:revision>708</cp:revision>
  <cp:lastPrinted>2017-08-17T05:54:08Z</cp:lastPrinted>
  <dcterms:created xsi:type="dcterms:W3CDTF">2017-01-18T14:56:47Z</dcterms:created>
  <dcterms:modified xsi:type="dcterms:W3CDTF">2020-10-26T08:31:14Z</dcterms:modified>
</cp:coreProperties>
</file>