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9"/>
  </p:notesMasterIdLst>
  <p:sldIdLst>
    <p:sldId id="371" r:id="rId2"/>
    <p:sldId id="361" r:id="rId3"/>
    <p:sldId id="362" r:id="rId4"/>
    <p:sldId id="363" r:id="rId5"/>
    <p:sldId id="364" r:id="rId6"/>
    <p:sldId id="365" r:id="rId7"/>
    <p:sldId id="346" r:id="rId8"/>
    <p:sldId id="373" r:id="rId9"/>
    <p:sldId id="367" r:id="rId10"/>
    <p:sldId id="368" r:id="rId11"/>
    <p:sldId id="341" r:id="rId12"/>
    <p:sldId id="357" r:id="rId13"/>
    <p:sldId id="265" r:id="rId14"/>
    <p:sldId id="269" r:id="rId15"/>
    <p:sldId id="308" r:id="rId16"/>
    <p:sldId id="347" r:id="rId17"/>
    <p:sldId id="348" r:id="rId18"/>
    <p:sldId id="358" r:id="rId19"/>
    <p:sldId id="350" r:id="rId20"/>
    <p:sldId id="351" r:id="rId21"/>
    <p:sldId id="359" r:id="rId22"/>
    <p:sldId id="297" r:id="rId23"/>
    <p:sldId id="342" r:id="rId24"/>
    <p:sldId id="353" r:id="rId25"/>
    <p:sldId id="354" r:id="rId26"/>
    <p:sldId id="374" r:id="rId27"/>
    <p:sldId id="372" r:id="rId28"/>
  </p:sldIdLst>
  <p:sldSz cx="12192000" cy="6858000"/>
  <p:notesSz cx="7023100" cy="9309100"/>
  <p:embeddedFontLs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Condensed" panose="02000000000000000000" pitchFamily="2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Helvetica" panose="020B0604020202020204" pitchFamily="3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2570" userDrawn="1">
          <p15:clr>
            <a:srgbClr val="A4A3A4"/>
          </p15:clr>
        </p15:guide>
        <p15:guide id="3" pos="5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C2A29"/>
    <a:srgbClr val="FFC600"/>
    <a:srgbClr val="FFFFFF"/>
    <a:srgbClr val="0047BB"/>
    <a:srgbClr val="74AA50"/>
    <a:srgbClr val="009FE3"/>
    <a:srgbClr val="A0C743"/>
    <a:srgbClr val="323232"/>
    <a:srgbClr val="60328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5" autoAdjust="0"/>
    <p:restoredTop sz="85697" autoAdjust="0"/>
  </p:normalViewPr>
  <p:slideViewPr>
    <p:cSldViewPr snapToGrid="0" snapToObjects="1">
      <p:cViewPr varScale="1">
        <p:scale>
          <a:sx n="71" d="100"/>
          <a:sy n="71" d="100"/>
        </p:scale>
        <p:origin x="822" y="72"/>
      </p:cViewPr>
      <p:guideLst>
        <p:guide orient="horz" pos="2544"/>
        <p:guide pos="2570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B1884755-0B54-F14D-8984-D5D047188477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6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80004"/>
            <a:ext cx="5618480" cy="3665459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707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707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761E6297-C857-4244-B584-FE60ADB1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mtClean="0"/>
              <a:t>Добре дошли!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67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34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593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60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770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989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462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076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60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85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823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Основана през 1978 г. ,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Форевър се радва на повече от 40 години непрекъснат растеж и днес развива дейност в 160 страни по света.</a:t>
            </a: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централен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офис в </a:t>
            </a:r>
            <a:r>
              <a:rPr lang="bg-BG" sz="11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Скотсдейл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щата Аризона, Форевър е компания с напълно затворен процес на производство и притежава всичко, свързано с изработката на продуктите.</a:t>
            </a: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Притежаваме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земята, на която расте нашето алое вера, а хората, които го берат на ръка, са част от нашето семейство. Модерните предприятия и звена за изследователска и развойна дейност в Далас и Финикс са наша собственост, а Форевър </a:t>
            </a:r>
            <a:r>
              <a:rPr lang="bg-BG" sz="11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директ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базиран в Холандия, доставя продуктите ни по целия свят. В крайна сметка това, че сме собственици на целия процес, ни дава възможност да контролираме не само разходите, но и качеството на всеки етап от растението до продукта и до вас.</a:t>
            </a:r>
            <a:endParaRPr lang="en-US" sz="1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138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05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38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993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305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98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901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Включете</a:t>
            </a:r>
            <a:r>
              <a:rPr lang="bg-BG" sz="1100" b="0" baseline="0" dirty="0" smtClean="0">
                <a:latin typeface="+mn-lt"/>
                <a:ea typeface="Roboto" panose="02000000000000000000" pitchFamily="2" charset="0"/>
                <a:cs typeface="Calibri Light" charset="0"/>
              </a:rPr>
              <a:t> се във Форевър като преференциален клиент </a:t>
            </a:r>
            <a:r>
              <a:rPr lang="en-US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(5%</a:t>
            </a:r>
            <a:r>
              <a:rPr lang="bg-BG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 отстъпка</a:t>
            </a:r>
            <a:r>
              <a:rPr lang="en-US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) </a:t>
            </a:r>
            <a:r>
              <a:rPr lang="bg-BG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или</a:t>
            </a:r>
            <a:r>
              <a:rPr lang="bg-BG" sz="1100" b="0" baseline="0" dirty="0" smtClean="0">
                <a:latin typeface="+mn-lt"/>
                <a:ea typeface="Roboto" panose="02000000000000000000" pitchFamily="2" charset="0"/>
                <a:cs typeface="Calibri Light" charset="0"/>
              </a:rPr>
              <a:t> като собственик на Форевър бизнес</a:t>
            </a:r>
            <a:r>
              <a:rPr lang="en-US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 (3</a:t>
            </a:r>
            <a:r>
              <a:rPr lang="bg-BG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0</a:t>
            </a:r>
            <a:r>
              <a:rPr lang="en-US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%</a:t>
            </a:r>
            <a:r>
              <a:rPr lang="bg-BG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 отстъпка + 5% бонус</a:t>
            </a:r>
            <a:r>
              <a:rPr lang="en-US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)</a:t>
            </a:r>
            <a:r>
              <a:rPr lang="bg-BG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,</a:t>
            </a:r>
            <a:r>
              <a:rPr lang="en-US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 </a:t>
            </a:r>
            <a:r>
              <a:rPr lang="bg-BG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за</a:t>
            </a:r>
            <a:r>
              <a:rPr lang="bg-BG" sz="1100" b="0" baseline="0" dirty="0" smtClean="0">
                <a:latin typeface="+mn-lt"/>
                <a:ea typeface="Roboto" panose="02000000000000000000" pitchFamily="2" charset="0"/>
                <a:cs typeface="Calibri Light" charset="0"/>
              </a:rPr>
              <a:t> да започнете да печелите от продажби веднага</a:t>
            </a:r>
            <a:r>
              <a:rPr lang="en-US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. </a:t>
            </a:r>
            <a:endParaRPr lang="en-US" sz="1100" b="0" spc="-150" dirty="0" smtClean="0">
              <a:latin typeface="+mn-lt"/>
              <a:ea typeface="Roboto" panose="02000000000000000000" pitchFamily="2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100" b="0" spc="-15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992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dirty="0" smtClean="0"/>
              <a:t>Благодаря ви!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0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Всички сме чували за невероятните ползи от алое вера за кожата, но 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малцина знаят за ползите от алое вера за здравето, когато се приема вътрешно.</a:t>
            </a: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20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Компаниите от семейството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Форевър са най-големият производител, преработвател и разпространител на алое вера в света.</a:t>
            </a: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Притежаваме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полетата, в които се отглежда нашето алое вера. Листата се берат на ръка и броени часове след откъсването се белят (</a:t>
            </a:r>
            <a:r>
              <a:rPr lang="bg-BG" sz="11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филетират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отново ръчно, за да се извлече само полезния гел от вътрешността им.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Процесът на стабилизация на гела от алое е патентован, а напитките се произвеждат по напредничава асептична технология без добавяне на консерванти.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Научно-консултативен съвет </a:t>
            </a:r>
            <a:r>
              <a:rPr lang="ru-RU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трима водещи специалисти в сферата на храненето, медицината и токсикологията, които ни помагат при разработката.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Продуктите на Форевър носят одобрителния печат на Международния научен съвет за алое (МНСА), защото отговарят и дори надхвърлят строгите изисквания на Съвета за чистота и ефикасност.</a:t>
            </a:r>
            <a:endParaRPr lang="en-US" sz="1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56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Продуктовият асортимент на Форевър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много богат и покрива широк спектър от продукти за ежедневна употреба.</a:t>
            </a:r>
            <a:endParaRPr lang="en-US" sz="1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514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Присъщо ни е да разказваме за хубавите неща, н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апример за любим ресторант или филм. Идва ни отвътре да споделяме с приятелите роднините си за продуктите, които използваме и харесваме. Бизнесът на Форевър е изграден на този принцип. Много от хората, които се включва във Форевър, просто се наслаждават на продуктите на цена с отстъпка или ги споделят със семейство и приятели, за да изкарат малко допълнителни средства.</a:t>
            </a:r>
            <a:endParaRPr lang="en-US" sz="1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704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dirty="0" smtClean="0">
                <a:latin typeface="+mn-lt"/>
                <a:ea typeface="Roboto" panose="02000000000000000000" pitchFamily="2" charset="0"/>
              </a:rPr>
              <a:t>Мнозина се включват във Форевър, за да могат да купуват любимите си продукти с отстъпка или защото искат да припечелват допълнително от споделяне на продуктите с</a:t>
            </a:r>
            <a:r>
              <a:rPr lang="bg-BG" sz="1100" baseline="0" dirty="0" smtClean="0">
                <a:latin typeface="+mn-lt"/>
                <a:ea typeface="Roboto" panose="02000000000000000000" pitchFamily="2" charset="0"/>
              </a:rPr>
              <a:t> </a:t>
            </a:r>
            <a:r>
              <a:rPr lang="bg-BG" sz="1100" dirty="0" smtClean="0">
                <a:latin typeface="+mn-lt"/>
                <a:ea typeface="Roboto" panose="02000000000000000000" pitchFamily="2" charset="0"/>
              </a:rPr>
              <a:t>приятели и роднини. Изграждането на бизнес от продажби е основополагащо за всеки успешен Форевър бизнес, бил той малък, или голям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46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Когато се включите във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Форевър, получавате 30% отстъпка и възможност да получите още 5% бонус СТИМУЛ. 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+mn-cs"/>
              </a:rPr>
              <a:t>П</a:t>
            </a:r>
            <a:r>
              <a:rPr lang="bg-BG" sz="1100" dirty="0" smtClean="0">
                <a:latin typeface="+mn-lt"/>
                <a:ea typeface="Roboto" panose="02000000000000000000" pitchFamily="2" charset="0"/>
              </a:rPr>
              <a:t>родажбата на продукт, който сте споделили с</a:t>
            </a:r>
            <a:r>
              <a:rPr lang="bg-BG" sz="1100" baseline="0" dirty="0" smtClean="0">
                <a:latin typeface="+mn-lt"/>
                <a:ea typeface="Roboto" panose="02000000000000000000" pitchFamily="2" charset="0"/>
              </a:rPr>
              <a:t> близък или приятел, </a:t>
            </a:r>
            <a:r>
              <a:rPr lang="bg-BG" sz="1100" dirty="0" smtClean="0">
                <a:latin typeface="+mn-lt"/>
                <a:ea typeface="Roboto" panose="02000000000000000000" pitchFamily="2" charset="0"/>
              </a:rPr>
              <a:t>ще ви носи 30% печалба 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 възможност да получите още 5% бонус СТИМУЛ</a:t>
            </a:r>
            <a:r>
              <a:rPr lang="bg-BG" sz="1100" dirty="0" smtClean="0">
                <a:latin typeface="+mn-lt"/>
                <a:ea typeface="Roboto" panose="02000000000000000000" pitchFamily="2" charset="0"/>
              </a:rPr>
              <a:t>. Като пазарувате и се наслаждавате на все повече продукти, а и други хора правят купуват от</a:t>
            </a:r>
            <a:r>
              <a:rPr lang="bg-BG" sz="1100" baseline="0" dirty="0" smtClean="0">
                <a:latin typeface="+mn-lt"/>
                <a:ea typeface="Roboto" panose="02000000000000000000" pitchFamily="2" charset="0"/>
              </a:rPr>
              <a:t> вас, можете да постигнете отстъпка до 48%, както и до 48% печалба при продажби на крайни клиенти плюс допълнителни бонуси.</a:t>
            </a:r>
            <a:endParaRPr lang="en-US" sz="1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89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24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1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3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70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74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7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0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58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732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9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2F41BCF8-08EE-1242-9250-1DB15A39E4F2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0242E671-34EC-CC42-9E4C-9C7A0EC79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0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B910CD-83B7-4D8A-AC89-1A8E8B1C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1" b="1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6520A69-AF38-4E59-A7DD-7A090B39B3B0}"/>
              </a:ext>
            </a:extLst>
          </p:cNvPr>
          <p:cNvSpPr txBox="1">
            <a:spLocks/>
          </p:cNvSpPr>
          <p:nvPr/>
        </p:nvSpPr>
        <p:spPr>
          <a:xfrm>
            <a:off x="0" y="5613839"/>
            <a:ext cx="12191999" cy="8631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680" indent="-268560">
              <a:lnSpc>
                <a:spcPct val="100000"/>
              </a:lnSpc>
            </a:pPr>
            <a:r>
              <a:rPr lang="bg-BG" sz="5000" b="1" dirty="0" smtClean="0">
                <a:solidFill>
                  <a:schemeClr val="bg1"/>
                </a:solidFill>
                <a:effectLst>
                  <a:outerShdw blurRad="304800" dir="5400000" algn="t" rotWithShape="0">
                    <a:prstClr val="black">
                      <a:alpha val="76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Вашата мечта. Наш план.</a:t>
            </a:r>
            <a:endParaRPr lang="en-US" sz="5000" b="1" dirty="0">
              <a:solidFill>
                <a:schemeClr val="bg1"/>
              </a:solidFill>
              <a:effectLst>
                <a:outerShdw blurRad="304800" dir="5400000" algn="t" rotWithShape="0">
                  <a:prstClr val="black">
                    <a:alpha val="76000"/>
                  </a:prst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5" name="Picture 4" descr="A picture containing tree&#10;&#10;Description automatically generated">
            <a:extLst>
              <a:ext uri="{FF2B5EF4-FFF2-40B4-BE49-F238E27FC236}">
                <a16:creationId xmlns:a16="http://schemas.microsoft.com/office/drawing/2014/main" xmlns="" id="{4007667E-CAFE-2C40-B721-1321FF874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452" y="496440"/>
            <a:ext cx="6882066" cy="21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looking at the camera&#10;&#10;Description automatically generated">
            <a:extLst>
              <a:ext uri="{FF2B5EF4-FFF2-40B4-BE49-F238E27FC236}">
                <a16:creationId xmlns="" xmlns:a16="http://schemas.microsoft.com/office/drawing/2014/main" id="{AFAA258C-3271-934F-B930-121357F1D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69" r="420" b="1050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4"/>
            <a:ext cx="10801349" cy="2155213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68037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Споделяйте продуктите</a:t>
            </a:r>
            <a:r>
              <a:rPr lang="en-US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: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2201771"/>
            <a:ext cx="9679137" cy="5901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Създайте си 20-30 редовни клиента</a:t>
            </a:r>
            <a:endParaRPr lang="en-GB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37F7175-032A-8D4D-90F9-5ED37D08B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="" xmlns:a16="http://schemas.microsoft.com/office/drawing/2014/main" id="{D8B9A32E-94F3-8542-9501-F5FBA9061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61" b="11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3"/>
            <a:ext cx="10801349" cy="4300537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68037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Как</a:t>
            </a:r>
            <a:r>
              <a:rPr lang="en-US" sz="55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?</a:t>
            </a:r>
            <a:endParaRPr lang="en-US" sz="55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2201771"/>
            <a:ext cx="9679137" cy="25503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Лична препоръка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Домашни партита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Споделяйте със семейство и приятели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Съседски и квартални събития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Социални мрежи</a:t>
            </a:r>
            <a:endParaRPr lang="en-GB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707D313-7947-6442-9562-B66CB0866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FD888268-99E0-4144-9DB2-58EDA7389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7" t="68" r="8630" b="24530"/>
          <a:stretch/>
        </p:blipFill>
        <p:spPr>
          <a:xfrm>
            <a:off x="0" y="6180"/>
            <a:ext cx="12192000" cy="68518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5"/>
            <a:ext cx="10801349" cy="2195592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465550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4"/>
            <a:ext cx="10680372" cy="1473108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Споделяйте бизнеса:</a:t>
            </a:r>
            <a:endParaRPr lang="en-US" sz="55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2201771"/>
            <a:ext cx="9679137" cy="5062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Учете другите как и те да 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развиват бизнес 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от продажби.</a:t>
            </a:r>
            <a:endParaRPr lang="en-GB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4D22BB8-6A9F-4548-9B3E-06BAD7F60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C0C260-7C92-42AB-B1F9-41DB7456A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6" t="7811" b="8505"/>
          <a:stretch/>
        </p:blipFill>
        <p:spPr>
          <a:xfrm>
            <a:off x="9342" y="0"/>
            <a:ext cx="12192000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A607070E-D02D-6C44-91F0-644F1C93A7EB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0DE7D1-385F-F541-A9EC-E25D44213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6890237-2EDE-1741-BBBD-0E6DBE1444AA}"/>
              </a:ext>
            </a:extLst>
          </p:cNvPr>
          <p:cNvSpPr txBox="1">
            <a:spLocks/>
          </p:cNvSpPr>
          <p:nvPr/>
        </p:nvSpPr>
        <p:spPr>
          <a:xfrm>
            <a:off x="975600" y="728663"/>
            <a:ext cx="10680372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54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Следвайте простичкия цикъл</a:t>
            </a:r>
            <a:endParaRPr lang="en-US" sz="54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34860" y="3049491"/>
            <a:ext cx="3610070" cy="3600000"/>
            <a:chOff x="934860" y="3049491"/>
            <a:chExt cx="3610070" cy="3600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860" y="3049491"/>
              <a:ext cx="3610070" cy="3600000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="" xmlns:a16="http://schemas.microsoft.com/office/drawing/2014/main" id="{16890237-2EDE-1741-BBBD-0E6DBE1444AA}"/>
                </a:ext>
              </a:extLst>
            </p:cNvPr>
            <p:cNvSpPr txBox="1">
              <a:spLocks/>
            </p:cNvSpPr>
            <p:nvPr/>
          </p:nvSpPr>
          <p:spPr>
            <a:xfrm>
              <a:off x="2125335" y="5911602"/>
              <a:ext cx="1229120" cy="3416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prstTxWarp prst="textArchDown">
                <a:avLst/>
              </a:prstTxWarp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Включи се</a:t>
              </a:r>
              <a:endParaRPr lang="en-US" sz="1800" b="1" spc="-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11" name="Title 1">
              <a:extLst>
                <a:ext uri="{FF2B5EF4-FFF2-40B4-BE49-F238E27FC236}">
                  <a16:creationId xmlns="" xmlns:a16="http://schemas.microsoft.com/office/drawing/2014/main" id="{16890237-2EDE-1741-BBBD-0E6DBE1444AA}"/>
                </a:ext>
              </a:extLst>
            </p:cNvPr>
            <p:cNvSpPr txBox="1">
              <a:spLocks/>
            </p:cNvSpPr>
            <p:nvPr/>
          </p:nvSpPr>
          <p:spPr>
            <a:xfrm rot="3478684">
              <a:off x="1058177" y="5251543"/>
              <a:ext cx="1229120" cy="3416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prstTxWarp prst="textArchDown">
                <a:avLst/>
              </a:prstTxWarp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Планирай</a:t>
              </a:r>
              <a:endParaRPr lang="en-US" sz="1800" b="1" spc="-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12" name="Title 1">
              <a:extLst>
                <a:ext uri="{FF2B5EF4-FFF2-40B4-BE49-F238E27FC236}">
                  <a16:creationId xmlns="" xmlns:a16="http://schemas.microsoft.com/office/drawing/2014/main" id="{16890237-2EDE-1741-BBBD-0E6DBE1444AA}"/>
                </a:ext>
              </a:extLst>
            </p:cNvPr>
            <p:cNvSpPr txBox="1">
              <a:spLocks/>
            </p:cNvSpPr>
            <p:nvPr/>
          </p:nvSpPr>
          <p:spPr>
            <a:xfrm rot="18002712">
              <a:off x="1193810" y="4039608"/>
              <a:ext cx="1229120" cy="55817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prstTxWarp prst="textArchUp">
                <a:avLst/>
              </a:prstTxWarp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Действай</a:t>
              </a:r>
              <a:endParaRPr lang="en-US" sz="1800" b="1" spc="-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13" name="Title 1">
              <a:extLst>
                <a:ext uri="{FF2B5EF4-FFF2-40B4-BE49-F238E27FC236}">
                  <a16:creationId xmlns="" xmlns:a16="http://schemas.microsoft.com/office/drawing/2014/main" id="{16890237-2EDE-1741-BBBD-0E6DBE1444AA}"/>
                </a:ext>
              </a:extLst>
            </p:cNvPr>
            <p:cNvSpPr txBox="1">
              <a:spLocks/>
            </p:cNvSpPr>
            <p:nvPr/>
          </p:nvSpPr>
          <p:spPr>
            <a:xfrm>
              <a:off x="2143430" y="3534207"/>
              <a:ext cx="1229120" cy="55817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prstTxWarp prst="textArchUp">
                <a:avLst/>
              </a:prstTxWarp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Свържи се</a:t>
              </a:r>
              <a:endParaRPr lang="en-US" sz="1800" b="1" spc="-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="" xmlns:a16="http://schemas.microsoft.com/office/drawing/2014/main" id="{16890237-2EDE-1741-BBBD-0E6DBE1444AA}"/>
                </a:ext>
              </a:extLst>
            </p:cNvPr>
            <p:cNvSpPr txBox="1">
              <a:spLocks/>
            </p:cNvSpPr>
            <p:nvPr/>
          </p:nvSpPr>
          <p:spPr>
            <a:xfrm rot="3665031">
              <a:off x="3026866" y="4060113"/>
              <a:ext cx="1229120" cy="55817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prstTxWarp prst="textArchUp">
                <a:avLst/>
              </a:prstTxWarp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Показвай</a:t>
              </a:r>
              <a:endParaRPr lang="en-US" sz="1800" b="1" spc="-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="" xmlns:a16="http://schemas.microsoft.com/office/drawing/2014/main" id="{16890237-2EDE-1741-BBBD-0E6DBE1444AA}"/>
                </a:ext>
              </a:extLst>
            </p:cNvPr>
            <p:cNvSpPr txBox="1">
              <a:spLocks/>
            </p:cNvSpPr>
            <p:nvPr/>
          </p:nvSpPr>
          <p:spPr>
            <a:xfrm rot="18187609">
              <a:off x="3064917" y="5269368"/>
              <a:ext cx="1229120" cy="3416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prstTxWarp prst="textArchDown">
                <a:avLst/>
              </a:prstTxWarp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Бизнес</a:t>
              </a:r>
              <a:b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</a:br>
              <a: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презентация</a:t>
              </a:r>
              <a:endParaRPr lang="en-US" sz="1800" b="1" spc="-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79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55145ABA-3D64-4A41-9750-85AE5D4FE6C3}"/>
              </a:ext>
            </a:extLst>
          </p:cNvPr>
          <p:cNvSpPr/>
          <p:nvPr/>
        </p:nvSpPr>
        <p:spPr>
          <a:xfrm>
            <a:off x="694382" y="728665"/>
            <a:ext cx="10801349" cy="2666648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739" y="3386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7580" y="3425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19879D0-E9F3-E145-AD97-D526050DC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2F0AE00B-F2F2-E84D-88FC-B5DC8BD341A2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="" xmlns:a16="http://schemas.microsoft.com/office/drawing/2014/main" id="{911DCB3E-687F-C042-8EB3-F2BBB06A8289}"/>
              </a:ext>
            </a:extLst>
          </p:cNvPr>
          <p:cNvSpPr txBox="1">
            <a:spLocks/>
          </p:cNvSpPr>
          <p:nvPr/>
        </p:nvSpPr>
        <p:spPr>
          <a:xfrm>
            <a:off x="975600" y="1326837"/>
            <a:ext cx="10286075" cy="61971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54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Работете </a:t>
            </a:r>
            <a:r>
              <a:rPr lang="bg-BG" sz="54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с </a:t>
            </a:r>
            <a:r>
              <a:rPr lang="bg-BG" sz="54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петима </a:t>
            </a:r>
            <a:r>
              <a:rPr lang="bg-BG" sz="54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ключови </a:t>
            </a:r>
            <a:r>
              <a:rPr lang="bg-BG" sz="54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човека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="" xmlns:a16="http://schemas.microsoft.com/office/drawing/2014/main" id="{BD6AC6CE-B706-A749-B768-B8FC744AF05C}"/>
              </a:ext>
            </a:extLst>
          </p:cNvPr>
          <p:cNvSpPr txBox="1">
            <a:spLocks/>
          </p:cNvSpPr>
          <p:nvPr/>
        </p:nvSpPr>
        <p:spPr>
          <a:xfrm>
            <a:off x="1101158" y="2006356"/>
            <a:ext cx="9679137" cy="7615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900"/>
              </a:spcBef>
              <a:buClr>
                <a:schemeClr val="bg1"/>
              </a:buClr>
            </a:pPr>
            <a:r>
              <a:rPr lang="bg-BG" sz="26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Научете </a:t>
            </a:r>
            <a:r>
              <a:rPr lang="bg-BG" sz="2600" b="1" dirty="0">
                <a:latin typeface="Roboto" panose="02000000000000000000" pitchFamily="2" charset="0"/>
                <a:ea typeface="Roboto" panose="02000000000000000000" pitchFamily="2" charset="0"/>
              </a:rPr>
              <a:t>всеки да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</a:rPr>
              <a:t>Използва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продуктите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Развие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</a:rPr>
              <a:t>20-30 редовни клиента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="" xmlns:a16="http://schemas.microsoft.com/office/drawing/2014/main" id="{EA3C8E81-489C-0041-A472-8BFE82361FD1}"/>
              </a:ext>
            </a:extLst>
          </p:cNvPr>
          <p:cNvSpPr txBox="1">
            <a:spLocks/>
          </p:cNvSpPr>
          <p:nvPr/>
        </p:nvSpPr>
        <p:spPr>
          <a:xfrm>
            <a:off x="6056305" y="2478316"/>
            <a:ext cx="4713296" cy="7615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Намери петима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</a:rPr>
              <a:t>ключови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човека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Обучава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</a:rPr>
              <a:t>, за да мултиплицира</a:t>
            </a:r>
            <a:endParaRPr lang="en-GB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endParaRPr lang="en-GB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6BC2224D-ABA9-114E-ADF3-7949503F295A}"/>
              </a:ext>
            </a:extLst>
          </p:cNvPr>
          <p:cNvSpPr/>
          <p:nvPr/>
        </p:nvSpPr>
        <p:spPr>
          <a:xfrm>
            <a:off x="8231052" y="4179224"/>
            <a:ext cx="2311441" cy="231144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125 </a:t>
            </a:r>
            <a:r>
              <a:rPr lang="bg-BG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часа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bg-B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изработени във вашия </a:t>
            </a:r>
            <a:r>
              <a:rPr lang="bg-B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бизнес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7B00F45C-B883-2D46-BB73-07499489F7C3}"/>
              </a:ext>
            </a:extLst>
          </p:cNvPr>
          <p:cNvCxnSpPr/>
          <p:nvPr/>
        </p:nvCxnSpPr>
        <p:spPr>
          <a:xfrm flipV="1">
            <a:off x="3693928" y="4517679"/>
            <a:ext cx="995767" cy="767811"/>
          </a:xfrm>
          <a:prstGeom prst="line">
            <a:avLst/>
          </a:prstGeom>
          <a:ln w="57150">
            <a:solidFill>
              <a:srgbClr val="2C2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80B6B10A-5AF2-A24B-B060-6A19351BB842}"/>
              </a:ext>
            </a:extLst>
          </p:cNvPr>
          <p:cNvCxnSpPr>
            <a:cxnSpLocks/>
          </p:cNvCxnSpPr>
          <p:nvPr/>
        </p:nvCxnSpPr>
        <p:spPr>
          <a:xfrm>
            <a:off x="3274452" y="5727603"/>
            <a:ext cx="1548142" cy="182337"/>
          </a:xfrm>
          <a:prstGeom prst="line">
            <a:avLst/>
          </a:prstGeom>
          <a:ln w="57150">
            <a:solidFill>
              <a:srgbClr val="2C2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F8EA248F-A8DE-1F43-938E-0B5F77D984F0}"/>
              </a:ext>
            </a:extLst>
          </p:cNvPr>
          <p:cNvCxnSpPr>
            <a:cxnSpLocks/>
          </p:cNvCxnSpPr>
          <p:nvPr/>
        </p:nvCxnSpPr>
        <p:spPr>
          <a:xfrm flipH="1" flipV="1">
            <a:off x="3170327" y="4179225"/>
            <a:ext cx="7774" cy="1298121"/>
          </a:xfrm>
          <a:prstGeom prst="line">
            <a:avLst/>
          </a:prstGeom>
          <a:ln w="57150">
            <a:solidFill>
              <a:srgbClr val="2C2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B67E49F2-B6EA-C149-92A6-B3CB8F51B00A}"/>
              </a:ext>
            </a:extLst>
          </p:cNvPr>
          <p:cNvCxnSpPr>
            <a:cxnSpLocks/>
          </p:cNvCxnSpPr>
          <p:nvPr/>
        </p:nvCxnSpPr>
        <p:spPr>
          <a:xfrm flipH="1" flipV="1">
            <a:off x="1783126" y="4672819"/>
            <a:ext cx="1360494" cy="976543"/>
          </a:xfrm>
          <a:prstGeom prst="line">
            <a:avLst/>
          </a:prstGeom>
          <a:ln w="57150">
            <a:solidFill>
              <a:srgbClr val="2C2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B1DC0A23-0F0E-E547-A9D0-3CD1F67C41CB}"/>
              </a:ext>
            </a:extLst>
          </p:cNvPr>
          <p:cNvCxnSpPr>
            <a:cxnSpLocks/>
          </p:cNvCxnSpPr>
          <p:nvPr/>
        </p:nvCxnSpPr>
        <p:spPr>
          <a:xfrm flipH="1">
            <a:off x="1328954" y="5640309"/>
            <a:ext cx="1713010" cy="264883"/>
          </a:xfrm>
          <a:prstGeom prst="line">
            <a:avLst/>
          </a:prstGeom>
          <a:ln w="57150">
            <a:solidFill>
              <a:srgbClr val="2C2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86D7958-9797-F547-8FB3-3DBF145E5798}"/>
              </a:ext>
            </a:extLst>
          </p:cNvPr>
          <p:cNvSpPr/>
          <p:nvPr/>
        </p:nvSpPr>
        <p:spPr>
          <a:xfrm>
            <a:off x="1022342" y="3815192"/>
            <a:ext cx="1205176" cy="1205176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180000" rIns="54000" rtlCol="0" anchor="ctr"/>
          <a:lstStyle/>
          <a:p>
            <a:pPr algn="ctr">
              <a:lnSpc>
                <a:spcPct val="90000"/>
              </a:lnSpc>
            </a:pPr>
            <a:r>
              <a:rPr lang="bg-BG" sz="1300" dirty="0" smtClean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Продава </a:t>
            </a:r>
            <a:r>
              <a:rPr lang="bg-BG" sz="13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продукти </a:t>
            </a:r>
            <a:r>
              <a:rPr lang="en-US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 </a:t>
            </a:r>
            <a:r>
              <a:rPr lang="bg-BG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часа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2B2BFEC-33CE-7B4D-B1B4-4F86B1B007AF}"/>
              </a:ext>
            </a:extLst>
          </p:cNvPr>
          <p:cNvSpPr/>
          <p:nvPr/>
        </p:nvSpPr>
        <p:spPr>
          <a:xfrm>
            <a:off x="2541032" y="3451219"/>
            <a:ext cx="1205176" cy="1205176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bg-BG" sz="14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Бизнес лидер</a:t>
            </a: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US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10 </a:t>
            </a:r>
            <a:r>
              <a:rPr lang="bg-BG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часа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D75EB00-A7B6-5A42-8192-A8F6AD8D5D16}"/>
              </a:ext>
            </a:extLst>
          </p:cNvPr>
          <p:cNvSpPr/>
          <p:nvPr/>
        </p:nvSpPr>
        <p:spPr>
          <a:xfrm>
            <a:off x="551243" y="5285490"/>
            <a:ext cx="1205176" cy="1205176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bg-BG" sz="14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Бизнес лидер</a:t>
            </a: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US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20 </a:t>
            </a:r>
            <a:r>
              <a:rPr lang="bg-BG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часа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40DF294A-4EDB-F64B-88B3-701EB1DFFE12}"/>
              </a:ext>
            </a:extLst>
          </p:cNvPr>
          <p:cNvSpPr/>
          <p:nvPr/>
        </p:nvSpPr>
        <p:spPr>
          <a:xfrm>
            <a:off x="4562289" y="5285490"/>
            <a:ext cx="1205175" cy="1205175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bg-BG" sz="14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Бизнес лидер</a:t>
            </a: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US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30 </a:t>
            </a:r>
            <a:r>
              <a:rPr lang="bg-BG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часа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591E8F33-777E-D146-B255-B1769C1A06C6}"/>
              </a:ext>
            </a:extLst>
          </p:cNvPr>
          <p:cNvSpPr/>
          <p:nvPr/>
        </p:nvSpPr>
        <p:spPr>
          <a:xfrm>
            <a:off x="4220006" y="3815192"/>
            <a:ext cx="1205176" cy="1205176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>
              <a:lnSpc>
                <a:spcPct val="90000"/>
              </a:lnSpc>
            </a:pPr>
            <a:r>
              <a:rPr lang="bg-BG" sz="14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Бизнес </a:t>
            </a:r>
            <a:r>
              <a:rPr lang="bg-BG" sz="1400" dirty="0" smtClean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пред-приемач</a:t>
            </a:r>
            <a:r>
              <a:rPr lang="en-US" sz="1400" dirty="0" smtClean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US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50 </a:t>
            </a:r>
            <a:r>
              <a:rPr lang="bg-BG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часа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E8D3B2E-13D6-394E-8D72-A72106EAD15F}"/>
              </a:ext>
            </a:extLst>
          </p:cNvPr>
          <p:cNvSpPr/>
          <p:nvPr/>
        </p:nvSpPr>
        <p:spPr>
          <a:xfrm>
            <a:off x="2188479" y="4765763"/>
            <a:ext cx="1910282" cy="191028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bg-BG" sz="16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Собственик на Форевър бизнес</a:t>
            </a:r>
            <a:endParaRPr lang="en-US" sz="1600" dirty="0">
              <a:solidFill>
                <a:srgbClr val="FFC600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>
              <a:lnSpc>
                <a:spcPct val="85000"/>
              </a:lnSpc>
              <a:spcBef>
                <a:spcPts val="400"/>
              </a:spcBef>
            </a:pPr>
            <a:r>
              <a:rPr lang="en-US" sz="1600" b="1" spc="-15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10</a:t>
            </a:r>
            <a:r>
              <a:rPr lang="en-US" sz="1600" b="1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600" b="1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часа на седмица</a:t>
            </a:r>
            <a:endParaRPr lang="en-US" sz="1600" b="1" dirty="0">
              <a:solidFill>
                <a:srgbClr val="FFC600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4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8" grpId="0" animBg="1"/>
      <p:bldP spid="29" grpId="0"/>
      <p:bldP spid="32" grpId="0"/>
      <p:bldP spid="33" grpId="0"/>
      <p:bldP spid="40" grpId="0" animBg="1"/>
      <p:bldP spid="2" grpId="0" animBg="1"/>
      <p:bldP spid="18" grpId="0" animBg="1"/>
      <p:bldP spid="19" grpId="0" animBg="1"/>
      <p:bldP spid="20" grpId="0" animBg="1"/>
      <p:bldP spid="21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694380" y="2671482"/>
            <a:ext cx="10801351" cy="2994212"/>
          </a:xfrm>
          <a:prstGeom prst="roundRect">
            <a:avLst>
              <a:gd name="adj" fmla="val 1064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56884"/>
          <a:stretch/>
        </p:blipFill>
        <p:spPr>
          <a:xfrm>
            <a:off x="1531415" y="3429000"/>
            <a:ext cx="1265573" cy="1076810"/>
          </a:xfrm>
          <a:prstGeom prst="rect">
            <a:avLst/>
          </a:prstGeom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4088451" y="4066049"/>
            <a:ext cx="3209049" cy="6959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rgbClr val="FFC600"/>
                </a:solidFill>
                <a:latin typeface="Helvetica" charset="0"/>
                <a:ea typeface="Helvetica" charset="0"/>
                <a:cs typeface="Helvetica" charset="0"/>
              </a:rPr>
              <a:t>= </a:t>
            </a:r>
            <a:r>
              <a:rPr lang="bg-BG" sz="2800" b="1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бонусна точка</a:t>
            </a:r>
            <a:endParaRPr lang="en-US" sz="2800" b="1" dirty="0">
              <a:solidFill>
                <a:srgbClr val="FFC600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l"/>
            <a:endParaRPr lang="en-US" sz="3000" b="1" dirty="0">
              <a:solidFill>
                <a:srgbClr val="FFC6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A3299584-CF2B-449F-9122-2A42A540566A}"/>
              </a:ext>
            </a:extLst>
          </p:cNvPr>
          <p:cNvSpPr txBox="1">
            <a:spLocks/>
          </p:cNvSpPr>
          <p:nvPr/>
        </p:nvSpPr>
        <p:spPr>
          <a:xfrm>
            <a:off x="7221071" y="3429000"/>
            <a:ext cx="4208929" cy="13723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4000" b="1" spc="-150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 </a:t>
            </a:r>
            <a:r>
              <a:rPr lang="bg-BG" sz="4000" b="1" spc="-150" dirty="0" err="1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4000" b="1" spc="-150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en-US" sz="4000" b="1" spc="-150" dirty="0">
              <a:solidFill>
                <a:srgbClr val="FFC600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l"/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= </a:t>
            </a: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3</a:t>
            </a:r>
            <a:r>
              <a:rPr lang="bg-BG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74</a:t>
            </a:r>
            <a:r>
              <a:rPr lang="en-US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,</a:t>
            </a:r>
            <a:r>
              <a:rPr lang="bg-BG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4</a:t>
            </a:r>
            <a:r>
              <a:rPr lang="en-US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0</a:t>
            </a: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лв. по цени </a:t>
            </a:r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с 30% отстъпка</a:t>
            </a:r>
            <a:endParaRPr lang="ru-RU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charset="0"/>
            </a:endParaRPr>
          </a:p>
          <a:p>
            <a:pPr algn="l"/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= </a:t>
            </a: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</a:t>
            </a:r>
            <a:r>
              <a:rPr lang="bg-BG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35 </a:t>
            </a: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лв</a:t>
            </a: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 </a:t>
            </a:r>
            <a:r>
              <a:rPr lang="ru-RU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по цени за клиенти</a:t>
            </a:r>
          </a:p>
          <a:p>
            <a:pPr algn="l"/>
            <a:endParaRPr lang="en-US" sz="2000" b="1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l"/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771DB97-523A-704D-8AC2-B114DE5B7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F2647ED4-CF96-C447-AF3C-21A97A661DE4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BAF7159E-0D61-9B49-B705-795CAEE475E0}"/>
              </a:ext>
            </a:extLst>
          </p:cNvPr>
          <p:cNvSpPr txBox="1">
            <a:spLocks/>
          </p:cNvSpPr>
          <p:nvPr/>
        </p:nvSpPr>
        <p:spPr>
          <a:xfrm>
            <a:off x="885955" y="728663"/>
            <a:ext cx="10680372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52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Изграждане </a:t>
            </a:r>
            <a:r>
              <a:rPr lang="bg-BG" sz="52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на успешен </a:t>
            </a:r>
            <a:r>
              <a:rPr lang="bg-BG" sz="52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бизнес</a:t>
            </a:r>
            <a:endParaRPr lang="en-US" sz="52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714131" y="3377296"/>
            <a:ext cx="1793873" cy="11797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2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Глобална</a:t>
            </a:r>
          </a:p>
          <a:p>
            <a:pPr algn="l"/>
            <a:r>
              <a:rPr lang="bg-BG" sz="2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Форевър</a:t>
            </a:r>
          </a:p>
          <a:p>
            <a:pPr algn="l"/>
            <a:r>
              <a:rPr lang="bg-BG" sz="2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валута</a:t>
            </a:r>
            <a:endParaRPr lang="bg-BG" sz="2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1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8" grpId="0"/>
      <p:bldP spid="15" grpId="0"/>
      <p:bldP spid="8" grpId="0" animBg="1"/>
      <p:bldP spid="10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="" xmlns:a16="http://schemas.microsoft.com/office/drawing/2014/main" id="{CAE82A1E-4189-3F4B-98E4-7FF5656DC05E}"/>
              </a:ext>
            </a:extLst>
          </p:cNvPr>
          <p:cNvSpPr/>
          <p:nvPr/>
        </p:nvSpPr>
        <p:spPr>
          <a:xfrm>
            <a:off x="2829907" y="3889965"/>
            <a:ext cx="1476000" cy="1476000"/>
          </a:xfrm>
          <a:prstGeom prst="ellipse">
            <a:avLst/>
          </a:prstGeom>
          <a:solidFill>
            <a:srgbClr val="2C2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1C5BF164-3990-E54B-8965-9772940711F9}"/>
              </a:ext>
            </a:extLst>
          </p:cNvPr>
          <p:cNvSpPr/>
          <p:nvPr/>
        </p:nvSpPr>
        <p:spPr>
          <a:xfrm>
            <a:off x="4909242" y="3889965"/>
            <a:ext cx="1476000" cy="1476000"/>
          </a:xfrm>
          <a:prstGeom prst="ellipse">
            <a:avLst/>
          </a:prstGeom>
          <a:solidFill>
            <a:srgbClr val="2C2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870577BB-E973-794F-B3B5-8357B1AE6EF9}"/>
              </a:ext>
            </a:extLst>
          </p:cNvPr>
          <p:cNvSpPr/>
          <p:nvPr/>
        </p:nvSpPr>
        <p:spPr>
          <a:xfrm>
            <a:off x="750007" y="3930922"/>
            <a:ext cx="1476000" cy="1476000"/>
          </a:xfrm>
          <a:prstGeom prst="ellipse">
            <a:avLst/>
          </a:prstGeom>
          <a:solidFill>
            <a:srgbClr val="2C2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90000"/>
              </a:lnSpc>
            </a:pPr>
            <a:r>
              <a:rPr lang="bg-BG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Лична </a:t>
            </a:r>
            <a:r>
              <a:rPr lang="bg-BG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употреба </a:t>
            </a:r>
            <a:endParaRPr lang="en-US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727345" y="4130227"/>
            <a:ext cx="1415181" cy="105854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809447" y="4152943"/>
            <a:ext cx="1476508" cy="96231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Продажби</a:t>
            </a:r>
            <a:endParaRPr lang="en-US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4925541" y="4178342"/>
            <a:ext cx="1483297" cy="96231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Изграждане на екип</a:t>
            </a:r>
            <a:endParaRPr lang="en-US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508528" y="3214422"/>
            <a:ext cx="6055224" cy="4869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4</a:t>
            </a:r>
            <a:r>
              <a:rPr lang="bg-BG" sz="3000" b="1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3000" b="1" dirty="0" err="1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3000" b="1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 </a:t>
            </a:r>
            <a:r>
              <a:rPr lang="bg-BG" sz="3000" b="1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месечно</a:t>
            </a:r>
            <a:r>
              <a:rPr lang="en-US" sz="30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GB" sz="30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</a:t>
            </a:r>
            <a:r>
              <a:rPr lang="bg-BG" sz="3000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как</a:t>
            </a:r>
            <a:r>
              <a:rPr lang="en-US" sz="30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?</a:t>
            </a:r>
          </a:p>
          <a:p>
            <a:endParaRPr lang="en-US" sz="3000" dirty="0">
              <a:solidFill>
                <a:srgbClr val="FFC6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E62B3F4-69A2-4E0B-88C2-509187A95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99"/>
          <a:stretch/>
        </p:blipFill>
        <p:spPr>
          <a:xfrm>
            <a:off x="6416090" y="2509627"/>
            <a:ext cx="5827226" cy="3515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6DD5663-2C79-3B45-9F47-37FA14BAC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1F8DEED1-B4FC-474C-A174-8C0C36FE67A6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5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Calibri Light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EF31E5B1-5244-C24C-9BE1-EC37226C5DEF}"/>
              </a:ext>
            </a:extLst>
          </p:cNvPr>
          <p:cNvSpPr txBox="1">
            <a:spLocks/>
          </p:cNvSpPr>
          <p:nvPr/>
        </p:nvSpPr>
        <p:spPr>
          <a:xfrm>
            <a:off x="865635" y="728663"/>
            <a:ext cx="10680372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0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9412F37F-4932-824A-8DBC-4181FF14860B}"/>
              </a:ext>
            </a:extLst>
          </p:cNvPr>
          <p:cNvSpPr txBox="1">
            <a:spLocks/>
          </p:cNvSpPr>
          <p:nvPr/>
        </p:nvSpPr>
        <p:spPr>
          <a:xfrm>
            <a:off x="2050279" y="4320146"/>
            <a:ext cx="764460" cy="4869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C600"/>
                </a:solidFill>
                <a:latin typeface="Helvetica" charset="0"/>
                <a:ea typeface="Helvetica" charset="0"/>
                <a:cs typeface="Helvetica" charset="0"/>
              </a:rPr>
              <a:t>+</a:t>
            </a:r>
            <a:endParaRPr lang="en-US" sz="4000" dirty="0">
              <a:solidFill>
                <a:srgbClr val="FFC6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6A3431DD-F443-604E-B08D-A11B6E6B3CAE}"/>
              </a:ext>
            </a:extLst>
          </p:cNvPr>
          <p:cNvSpPr txBox="1">
            <a:spLocks/>
          </p:cNvSpPr>
          <p:nvPr/>
        </p:nvSpPr>
        <p:spPr>
          <a:xfrm>
            <a:off x="4219738" y="4320146"/>
            <a:ext cx="764460" cy="4869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C600"/>
                </a:solidFill>
                <a:latin typeface="Helvetica" charset="0"/>
                <a:ea typeface="Helvetica" charset="0"/>
                <a:cs typeface="Helvetica" charset="0"/>
              </a:rPr>
              <a:t>+</a:t>
            </a:r>
            <a:endParaRPr lang="en-US" sz="4000" dirty="0">
              <a:solidFill>
                <a:srgbClr val="FFC6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BAF7159E-0D61-9B49-B705-795CAEE475E0}"/>
              </a:ext>
            </a:extLst>
          </p:cNvPr>
          <p:cNvSpPr txBox="1">
            <a:spLocks/>
          </p:cNvSpPr>
          <p:nvPr/>
        </p:nvSpPr>
        <p:spPr>
          <a:xfrm>
            <a:off x="875795" y="728663"/>
            <a:ext cx="10680372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52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Изграждане </a:t>
            </a:r>
            <a:r>
              <a:rPr lang="bg-BG" sz="52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на успешен </a:t>
            </a:r>
            <a:r>
              <a:rPr lang="bg-BG" sz="52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бизнес</a:t>
            </a:r>
            <a:endParaRPr lang="en-US" sz="52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9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5" grpId="0" animBg="1"/>
      <p:bldP spid="35" grpId="0"/>
      <p:bldP spid="39" grpId="0"/>
      <p:bldP spid="43" grpId="0"/>
      <p:bldP spid="51" grpId="0"/>
      <p:bldP spid="14" grpId="0" animBg="1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next to a person&#10;&#10;Description automatically generated">
            <a:extLst>
              <a:ext uri="{FF2B5EF4-FFF2-40B4-BE49-F238E27FC236}">
                <a16:creationId xmlns="" xmlns:a16="http://schemas.microsoft.com/office/drawing/2014/main" id="{D5354001-CBF0-DF48-9283-E0F41844A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54" b="64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4"/>
            <a:ext cx="10801349" cy="2283477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4"/>
            <a:ext cx="10680372" cy="1473108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Групов бонус</a:t>
            </a:r>
            <a:endParaRPr lang="en-US" sz="55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1967345"/>
            <a:ext cx="9679137" cy="104479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П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ечелете 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до 13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%, 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като помагате на екипа си да 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изгражда 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бизнес 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от продажби </a:t>
            </a:r>
            <a:endParaRPr lang="en-GB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endParaRPr lang="en-GB" sz="2600" dirty="0"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90730F3-EEC8-3044-8DD9-85579FDCF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3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 using a computer&#10;&#10;Description automatically generated">
            <a:extLst>
              <a:ext uri="{FF2B5EF4-FFF2-40B4-BE49-F238E27FC236}">
                <a16:creationId xmlns="" xmlns:a16="http://schemas.microsoft.com/office/drawing/2014/main" id="{955DB4AE-6AB5-964E-BC49-A0FEE64A3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81" r="3220" b="10781"/>
          <a:stretch/>
        </p:blipFill>
        <p:spPr>
          <a:xfrm>
            <a:off x="-1" y="-6708"/>
            <a:ext cx="12192001" cy="686470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C352BAF6-18EB-EF44-B942-87EBDD6B6891}"/>
              </a:ext>
            </a:extLst>
          </p:cNvPr>
          <p:cNvSpPr/>
          <p:nvPr/>
        </p:nvSpPr>
        <p:spPr>
          <a:xfrm>
            <a:off x="694382" y="728664"/>
            <a:ext cx="10801349" cy="3018583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544B880-CADF-864A-B02C-2E33D41EF30D}"/>
              </a:ext>
            </a:extLst>
          </p:cNvPr>
          <p:cNvSpPr txBox="1">
            <a:spLocks/>
          </p:cNvSpPr>
          <p:nvPr/>
        </p:nvSpPr>
        <p:spPr>
          <a:xfrm>
            <a:off x="1101158" y="1998573"/>
            <a:ext cx="9679137" cy="14267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2 </a:t>
            </a:r>
            <a:r>
              <a:rPr lang="bg-BG" sz="26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б.т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. за два последователни месеца</a:t>
            </a: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30% отстъпка при лични покупки</a:t>
            </a: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30% печалба от продажби + 5% бонус СТИМУЛ</a:t>
            </a:r>
          </a:p>
          <a:p>
            <a:pPr algn="l">
              <a:spcBef>
                <a:spcPts val="900"/>
              </a:spcBef>
              <a:buClr>
                <a:schemeClr val="bg1"/>
              </a:buClr>
            </a:pPr>
            <a:endParaRPr lang="bg-BG" sz="2600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4"/>
            <a:ext cx="10680372" cy="1473108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Асистент </a:t>
            </a:r>
            <a:r>
              <a:rPr lang="bg-BG" sz="5500" b="1" dirty="0" err="1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Супервайзор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7DF1E1A-2356-DD4E-BC79-BF75E0F47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10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preparing food in a kitchen&#10;&#10;Description automatically generated">
            <a:extLst>
              <a:ext uri="{FF2B5EF4-FFF2-40B4-BE49-F238E27FC236}">
                <a16:creationId xmlns="" xmlns:a16="http://schemas.microsoft.com/office/drawing/2014/main" id="{F639BFD1-CC54-A54D-978C-B754B8F73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2175" r="1" b="133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7DF1E1A-2356-DD4E-BC79-BF75E0F47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EDEB0511-6FD4-FE43-82E9-D624D73323EE}"/>
              </a:ext>
            </a:extLst>
          </p:cNvPr>
          <p:cNvSpPr/>
          <p:nvPr/>
        </p:nvSpPr>
        <p:spPr>
          <a:xfrm>
            <a:off x="694382" y="728665"/>
            <a:ext cx="10801349" cy="2939095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16BF686D-F6E5-E544-9B1B-905D38B582C6}"/>
              </a:ext>
            </a:extLst>
          </p:cNvPr>
          <p:cNvSpPr/>
          <p:nvPr/>
        </p:nvSpPr>
        <p:spPr>
          <a:xfrm>
            <a:off x="694382" y="736220"/>
            <a:ext cx="10801350" cy="1465551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D0C3094E-167F-4646-9C9B-AAA5A3A4C674}"/>
              </a:ext>
            </a:extLst>
          </p:cNvPr>
          <p:cNvSpPr txBox="1">
            <a:spLocks/>
          </p:cNvSpPr>
          <p:nvPr/>
        </p:nvSpPr>
        <p:spPr>
          <a:xfrm>
            <a:off x="1101158" y="2025926"/>
            <a:ext cx="9679137" cy="14659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25 </a:t>
            </a:r>
            <a:r>
              <a:rPr lang="bg-BG" sz="26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б.т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. за два последователни календарни месеца </a:t>
            </a: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38% отстъпка при лични покупки</a:t>
            </a: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3% групов бонус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4D7B125-1251-A643-B937-79722A7A6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600" y="728664"/>
            <a:ext cx="10680372" cy="1473108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Супервайзор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79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E23086-73E3-45B1-BFFF-D51042C83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29" b="915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671591"/>
            <a:ext cx="10801349" cy="5400675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52013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Историята на Форевър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2201771"/>
            <a:ext cx="10024042" cy="3671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Форевър Ливинг Продъктс Интернешънъл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Изцяло затворен производствен процес и никакви дългове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Опитен и отдаден мениджърски екип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Работи в над 160 страни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Повече от 40 години непрекъснат растеж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Развива бизнес в здравния и </a:t>
            </a:r>
            <a:r>
              <a:rPr lang="bg-BG" sz="2600" dirty="0" err="1">
                <a:latin typeface="Roboto" panose="02000000000000000000" pitchFamily="2" charset="0"/>
                <a:ea typeface="Roboto" panose="02000000000000000000" pitchFamily="2" charset="0"/>
              </a:rPr>
              <a:t>уелнес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 сектор, глобален пазар за 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билиони 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долари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="" xmlns:a16="http://schemas.microsoft.com/office/drawing/2014/main" id="{A93956F4-9BC6-CF4E-B9E9-CEBA02AA2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1" t="11723" r="3763" b="12233"/>
          <a:stretch/>
        </p:blipFill>
        <p:spPr>
          <a:xfrm>
            <a:off x="0" y="3640"/>
            <a:ext cx="12192000" cy="6854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DCA81AA-3075-0744-A3D0-8288BD954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28D640E5-AD45-F645-83C1-4A6F54D2F0E6}"/>
              </a:ext>
            </a:extLst>
          </p:cNvPr>
          <p:cNvSpPr/>
          <p:nvPr/>
        </p:nvSpPr>
        <p:spPr>
          <a:xfrm>
            <a:off x="694382" y="728664"/>
            <a:ext cx="10801349" cy="3680861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25F58527-A1C5-D44E-9B9F-12760CC8558B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21BC9234-4FD9-FB4A-A468-7F4F4E16980E}"/>
              </a:ext>
            </a:extLst>
          </p:cNvPr>
          <p:cNvSpPr txBox="1">
            <a:spLocks/>
          </p:cNvSpPr>
          <p:nvPr/>
        </p:nvSpPr>
        <p:spPr>
          <a:xfrm>
            <a:off x="1101158" y="2201771"/>
            <a:ext cx="9679137" cy="18853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75 </a:t>
            </a:r>
            <a:r>
              <a:rPr lang="bg-BG" sz="26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б.т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. за два последователни календарни месеца</a:t>
            </a: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43% отстъпка при лични покупки</a:t>
            </a: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43% печалба от продажби</a:t>
            </a: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5-8% групов бонус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4E74ECA9-F537-EA42-A120-F5D19E914292}"/>
              </a:ext>
            </a:extLst>
          </p:cNvPr>
          <p:cNvSpPr txBox="1">
            <a:spLocks/>
          </p:cNvSpPr>
          <p:nvPr/>
        </p:nvSpPr>
        <p:spPr>
          <a:xfrm>
            <a:off x="975600" y="728664"/>
            <a:ext cx="10680372" cy="14731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Асистент Мениджър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="" xmlns:a16="http://schemas.microsoft.com/office/drawing/2014/main" id="{0F1E182F-F783-3B43-ABB1-ADE5FAAFF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DCA81AA-3075-0744-A3D0-8288BD954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28D640E5-AD45-F645-83C1-4A6F54D2F0E6}"/>
              </a:ext>
            </a:extLst>
          </p:cNvPr>
          <p:cNvSpPr/>
          <p:nvPr/>
        </p:nvSpPr>
        <p:spPr>
          <a:xfrm>
            <a:off x="694382" y="728664"/>
            <a:ext cx="10801349" cy="3680862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25F58527-A1C5-D44E-9B9F-12760CC8558B}"/>
              </a:ext>
            </a:extLst>
          </p:cNvPr>
          <p:cNvSpPr/>
          <p:nvPr/>
        </p:nvSpPr>
        <p:spPr>
          <a:xfrm>
            <a:off x="694382" y="736220"/>
            <a:ext cx="10801350" cy="1250551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21BC9234-4FD9-FB4A-A468-7F4F4E16980E}"/>
              </a:ext>
            </a:extLst>
          </p:cNvPr>
          <p:cNvSpPr txBox="1">
            <a:spLocks/>
          </p:cNvSpPr>
          <p:nvPr/>
        </p:nvSpPr>
        <p:spPr>
          <a:xfrm>
            <a:off x="1101159" y="2092036"/>
            <a:ext cx="9078266" cy="23250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120 </a:t>
            </a:r>
            <a:r>
              <a:rPr lang="bg-BG" sz="26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б.т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. за 1-2 или 150 </a:t>
            </a:r>
            <a:r>
              <a:rPr lang="bg-BG" sz="26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б.т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. за 3-4 календарни месеца</a:t>
            </a: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48% отстъпка при лични покупки</a:t>
            </a: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48% печалба от продажби</a:t>
            </a: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5-13% групов бонус</a:t>
            </a:r>
            <a:endParaRPr lang="bg-BG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4E74ECA9-F537-EA42-A120-F5D19E914292}"/>
              </a:ext>
            </a:extLst>
          </p:cNvPr>
          <p:cNvSpPr txBox="1">
            <a:spLocks/>
          </p:cNvSpPr>
          <p:nvPr/>
        </p:nvSpPr>
        <p:spPr>
          <a:xfrm>
            <a:off x="975600" y="728663"/>
            <a:ext cx="10680372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Мениджър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32858C32-CB93-1C4C-8442-F779B7069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E375B58E-6443-1344-A22D-1F70A69A2CEA}"/>
              </a:ext>
            </a:extLst>
          </p:cNvPr>
          <p:cNvGrpSpPr/>
          <p:nvPr/>
        </p:nvGrpSpPr>
        <p:grpSpPr>
          <a:xfrm>
            <a:off x="701255" y="4730202"/>
            <a:ext cx="10666775" cy="1286904"/>
            <a:chOff x="701255" y="1675754"/>
            <a:chExt cx="10666775" cy="1286904"/>
          </a:xfrm>
        </p:grpSpPr>
        <p:sp>
          <p:nvSpPr>
            <p:cNvPr id="94" name="Rounded Rectangle 93">
              <a:extLst>
                <a:ext uri="{FF2B5EF4-FFF2-40B4-BE49-F238E27FC236}">
                  <a16:creationId xmlns="" xmlns:a16="http://schemas.microsoft.com/office/drawing/2014/main" id="{DCB86E40-9138-884C-A85F-62365B5A7F20}"/>
                </a:ext>
              </a:extLst>
            </p:cNvPr>
            <p:cNvSpPr/>
            <p:nvPr/>
          </p:nvSpPr>
          <p:spPr>
            <a:xfrm>
              <a:off x="701255" y="1675754"/>
              <a:ext cx="10666775" cy="1286782"/>
            </a:xfrm>
            <a:prstGeom prst="roundRect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="" xmlns:a16="http://schemas.microsoft.com/office/drawing/2014/main" id="{D378D24B-5D5C-6349-A282-6160A1780CF9}"/>
                </a:ext>
              </a:extLst>
            </p:cNvPr>
            <p:cNvSpPr/>
            <p:nvPr/>
          </p:nvSpPr>
          <p:spPr>
            <a:xfrm>
              <a:off x="3964328" y="1675754"/>
              <a:ext cx="4826054" cy="1286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6" name="Title 1">
              <a:extLst>
                <a:ext uri="{FF2B5EF4-FFF2-40B4-BE49-F238E27FC236}">
                  <a16:creationId xmlns="" xmlns:a16="http://schemas.microsoft.com/office/drawing/2014/main" id="{C73BE2B2-1EA0-524B-AB17-D2B320ABE026}"/>
                </a:ext>
              </a:extLst>
            </p:cNvPr>
            <p:cNvSpPr txBox="1">
              <a:spLocks/>
            </p:cNvSpPr>
            <p:nvPr/>
          </p:nvSpPr>
          <p:spPr>
            <a:xfrm>
              <a:off x="911225" y="1852559"/>
              <a:ext cx="2705635" cy="1006747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2500"/>
                </a:lnSpc>
              </a:pPr>
              <a:r>
                <a:rPr lang="bg-BG" sz="28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Мениджър</a:t>
              </a:r>
              <a:r>
                <a:rPr lang="ru-RU" sz="1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ru-RU" sz="1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ru-RU" sz="18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150 </a:t>
              </a:r>
              <a:r>
                <a:rPr lang="ru-RU" sz="1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б.т. за </a:t>
              </a:r>
              <a:r>
                <a:rPr lang="ru-RU" sz="18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3-4 или</a:t>
              </a:r>
              <a:endParaRPr lang="ru-RU" sz="18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algn="l">
                <a:lnSpc>
                  <a:spcPts val="2500"/>
                </a:lnSpc>
              </a:pPr>
              <a:r>
                <a:rPr lang="ru-RU" sz="1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120 б.т. за 1-2 месеца</a:t>
              </a:r>
              <a:endParaRPr lang="en-US" sz="18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="" xmlns:a16="http://schemas.microsoft.com/office/drawing/2014/main" id="{95E50F8F-4413-CD46-8552-3575FAA7960D}"/>
                </a:ext>
              </a:extLst>
            </p:cNvPr>
            <p:cNvSpPr txBox="1"/>
            <p:nvPr/>
          </p:nvSpPr>
          <p:spPr>
            <a:xfrm>
              <a:off x="4094617" y="1775857"/>
              <a:ext cx="4306188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48% отстъпка при лични покупки</a:t>
              </a:r>
              <a:b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48% печалба от продажби</a:t>
              </a:r>
              <a:b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3% печалба от </a:t>
              </a:r>
              <a:r>
                <a:rPr lang="bg-BG" b="1" dirty="0" err="1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новус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клиенти</a:t>
              </a:r>
              <a:b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5-13% групов бонус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E5F6EEAF-E30A-FD4A-8CC0-B89417CF613B}"/>
                </a:ext>
              </a:extLst>
            </p:cNvPr>
            <p:cNvSpPr txBox="1"/>
            <p:nvPr/>
          </p:nvSpPr>
          <p:spPr>
            <a:xfrm>
              <a:off x="8887825" y="1796806"/>
              <a:ext cx="2382761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bg-BG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Как?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Активни сте с 4 </a:t>
              </a:r>
              <a:r>
                <a:rPr lang="bg-BG" sz="1600" b="1" dirty="0" err="1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 и обучавате 14 души да правят същото</a:t>
              </a:r>
              <a:endParaRPr lang="bg-BG" sz="16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01255" y="618117"/>
            <a:ext cx="10666775" cy="1308455"/>
            <a:chOff x="701255" y="1675754"/>
            <a:chExt cx="10666775" cy="1308455"/>
          </a:xfrm>
        </p:grpSpPr>
        <p:sp>
          <p:nvSpPr>
            <p:cNvPr id="29" name="Rounded Rectangle 28"/>
            <p:cNvSpPr/>
            <p:nvPr/>
          </p:nvSpPr>
          <p:spPr>
            <a:xfrm>
              <a:off x="701255" y="1675754"/>
              <a:ext cx="10666775" cy="1286782"/>
            </a:xfrm>
            <a:prstGeom prst="roundRect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64328" y="1675754"/>
              <a:ext cx="4826054" cy="1286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934935" y="1836623"/>
              <a:ext cx="3021414" cy="1075245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2500"/>
                </a:lnSpc>
              </a:pPr>
              <a:r>
                <a:rPr lang="bg-BG" sz="28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Асистент </a:t>
              </a:r>
              <a:r>
                <a:rPr lang="bg-BG" sz="2800" b="1" dirty="0" err="1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Супервайзор</a:t>
              </a:r>
              <a:r>
                <a:rPr lang="en-US" sz="28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en-US" sz="2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sz="2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en-US" sz="18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</a:t>
              </a:r>
              <a:r>
                <a:rPr lang="bg-BG" sz="18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800" b="1" dirty="0" err="1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8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 за два месеца</a:t>
              </a:r>
              <a:endParaRPr lang="en-US" sz="18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087157" y="1712066"/>
              <a:ext cx="4819181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en-US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0</a:t>
              </a:r>
              <a:r>
                <a:rPr lang="en-US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отстъпка при лични покупки</a:t>
              </a: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en-US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0</a:t>
              </a:r>
              <a:r>
                <a:rPr lang="en-US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печалба от продажби</a:t>
              </a:r>
              <a:b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25% печалба от преференциални клиенти</a:t>
              </a:r>
            </a:p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+ 5% бонус СТИМУЛ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887825" y="1756166"/>
              <a:ext cx="2382761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bg-BG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Как</a:t>
              </a:r>
              <a:r>
                <a:rPr lang="en-US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?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Направете поръчки за общо </a:t>
              </a:r>
              <a:r>
                <a:rPr lang="en-US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600" b="1" dirty="0" err="1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</a:t>
              </a:r>
              <a:r>
                <a:rPr lang="en-US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или купете Стартов пакет</a:t>
              </a:r>
              <a:endParaRPr lang="en-US" sz="16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DB3BE08-1590-1847-996A-2103FE3803DA}"/>
              </a:ext>
            </a:extLst>
          </p:cNvPr>
          <p:cNvGrpSpPr/>
          <p:nvPr/>
        </p:nvGrpSpPr>
        <p:grpSpPr>
          <a:xfrm>
            <a:off x="701255" y="1988202"/>
            <a:ext cx="10666775" cy="1290038"/>
            <a:chOff x="708128" y="1725785"/>
            <a:chExt cx="10666775" cy="1290038"/>
          </a:xfrm>
        </p:grpSpPr>
        <p:sp>
          <p:nvSpPr>
            <p:cNvPr id="35" name="Rounded Rectangle 34">
              <a:extLst>
                <a:ext uri="{FF2B5EF4-FFF2-40B4-BE49-F238E27FC236}">
                  <a16:creationId xmlns="" xmlns:a16="http://schemas.microsoft.com/office/drawing/2014/main" id="{FC2396D6-3DEB-1B45-B181-2F94702C4D3E}"/>
                </a:ext>
              </a:extLst>
            </p:cNvPr>
            <p:cNvSpPr/>
            <p:nvPr/>
          </p:nvSpPr>
          <p:spPr>
            <a:xfrm>
              <a:off x="708128" y="1725785"/>
              <a:ext cx="10666775" cy="1286782"/>
            </a:xfrm>
            <a:prstGeom prst="roundRect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21CFB98D-0D78-3E42-8EB3-50646D875ABC}"/>
                </a:ext>
              </a:extLst>
            </p:cNvPr>
            <p:cNvSpPr/>
            <p:nvPr/>
          </p:nvSpPr>
          <p:spPr>
            <a:xfrm>
              <a:off x="3964328" y="1728919"/>
              <a:ext cx="4826054" cy="1286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7" name="Title 1">
              <a:extLst>
                <a:ext uri="{FF2B5EF4-FFF2-40B4-BE49-F238E27FC236}">
                  <a16:creationId xmlns="" xmlns:a16="http://schemas.microsoft.com/office/drawing/2014/main" id="{F99FBDB5-B702-054B-9FCF-EC3286003591}"/>
                </a:ext>
              </a:extLst>
            </p:cNvPr>
            <p:cNvSpPr txBox="1">
              <a:spLocks/>
            </p:cNvSpPr>
            <p:nvPr/>
          </p:nvSpPr>
          <p:spPr>
            <a:xfrm>
              <a:off x="931648" y="1980879"/>
              <a:ext cx="2844585" cy="719240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2500"/>
                </a:lnSpc>
              </a:pPr>
              <a:r>
                <a:rPr lang="bg-BG" sz="28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Супервайзор</a:t>
              </a:r>
              <a:r>
                <a:rPr lang="en-US" sz="2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sz="2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800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25 </a:t>
              </a:r>
              <a:r>
                <a:rPr lang="bg-BG" sz="1800" b="1" dirty="0" err="1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8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 </a:t>
              </a:r>
              <a:r>
                <a:rPr lang="bg-BG" sz="1800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за два </a:t>
              </a:r>
              <a:r>
                <a:rPr lang="bg-BG" sz="18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месеца</a:t>
              </a:r>
              <a:endParaRPr lang="bg-BG" sz="18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15081AAC-9A7B-784D-A90B-298692002880}"/>
                </a:ext>
              </a:extLst>
            </p:cNvPr>
            <p:cNvSpPr txBox="1"/>
            <p:nvPr/>
          </p:nvSpPr>
          <p:spPr>
            <a:xfrm>
              <a:off x="4086748" y="1792217"/>
              <a:ext cx="4306188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38%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отстъпка при лични покупки</a:t>
              </a:r>
              <a:b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38% печалба от продажби</a:t>
              </a: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23%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печалба от </a:t>
              </a:r>
              <a:r>
                <a:rPr lang="bg-BG" b="1" dirty="0" err="1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новус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клиенти</a:t>
              </a: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групов бонус</a:t>
              </a:r>
              <a:endPara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1E57B4C4-399D-DF40-B99F-8E88F9E42FC9}"/>
                </a:ext>
              </a:extLst>
            </p:cNvPr>
            <p:cNvSpPr txBox="1"/>
            <p:nvPr/>
          </p:nvSpPr>
          <p:spPr>
            <a:xfrm>
              <a:off x="8887825" y="1796806"/>
              <a:ext cx="2480205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bg-BG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Как</a:t>
              </a:r>
              <a:r>
                <a:rPr lang="en-US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?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Активни сте с </a:t>
              </a:r>
              <a:r>
                <a:rPr lang="en-US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600" b="1" dirty="0" err="1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</a:t>
              </a:r>
              <a:r>
                <a:rPr lang="en-US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и обучавате трима души да правят същото</a:t>
              </a:r>
              <a:endParaRPr lang="en-US" sz="16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2B161FB7-D132-AE4D-95AD-7220127CF12D}"/>
              </a:ext>
            </a:extLst>
          </p:cNvPr>
          <p:cNvGrpSpPr/>
          <p:nvPr/>
        </p:nvGrpSpPr>
        <p:grpSpPr>
          <a:xfrm>
            <a:off x="701255" y="3360932"/>
            <a:ext cx="10659902" cy="1291192"/>
            <a:chOff x="701255" y="1703365"/>
            <a:chExt cx="10666775" cy="1291192"/>
          </a:xfrm>
        </p:grpSpPr>
        <p:sp>
          <p:nvSpPr>
            <p:cNvPr id="41" name="Rounded Rectangle 40">
              <a:extLst>
                <a:ext uri="{FF2B5EF4-FFF2-40B4-BE49-F238E27FC236}">
                  <a16:creationId xmlns="" xmlns:a16="http://schemas.microsoft.com/office/drawing/2014/main" id="{9428F0C6-40A5-024F-A9DF-BA4F8128C3FD}"/>
                </a:ext>
              </a:extLst>
            </p:cNvPr>
            <p:cNvSpPr/>
            <p:nvPr/>
          </p:nvSpPr>
          <p:spPr>
            <a:xfrm>
              <a:off x="701255" y="1703365"/>
              <a:ext cx="10666775" cy="1286782"/>
            </a:xfrm>
            <a:prstGeom prst="roundRect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9FC25455-452F-6948-AE94-DC7E9AD3B49A}"/>
                </a:ext>
              </a:extLst>
            </p:cNvPr>
            <p:cNvSpPr/>
            <p:nvPr/>
          </p:nvSpPr>
          <p:spPr>
            <a:xfrm>
              <a:off x="3964328" y="1707653"/>
              <a:ext cx="4826054" cy="1286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3" name="Title 1">
              <a:extLst>
                <a:ext uri="{FF2B5EF4-FFF2-40B4-BE49-F238E27FC236}">
                  <a16:creationId xmlns="" xmlns:a16="http://schemas.microsoft.com/office/drawing/2014/main" id="{8815407B-F335-014C-8734-61726788C235}"/>
                </a:ext>
              </a:extLst>
            </p:cNvPr>
            <p:cNvSpPr txBox="1">
              <a:spLocks/>
            </p:cNvSpPr>
            <p:nvPr/>
          </p:nvSpPr>
          <p:spPr>
            <a:xfrm>
              <a:off x="911360" y="1836624"/>
              <a:ext cx="2808195" cy="981718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2500"/>
                </a:lnSpc>
              </a:pPr>
              <a:r>
                <a:rPr lang="bg-BG" sz="28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Асистент мениджър</a:t>
              </a:r>
              <a:r>
                <a:rPr lang="en-US" sz="2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sz="2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800" b="1" dirty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75 </a:t>
              </a:r>
              <a:r>
                <a:rPr lang="bg-BG" sz="1800" b="1" dirty="0" err="1" smtClean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800" b="1" dirty="0" smtClean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 </a:t>
              </a:r>
              <a:r>
                <a:rPr lang="bg-BG" sz="18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за </a:t>
              </a:r>
              <a:r>
                <a:rPr lang="bg-BG" sz="1800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два </a:t>
              </a:r>
              <a:r>
                <a:rPr lang="bg-BG" sz="18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месеца</a:t>
              </a:r>
              <a:endParaRPr lang="en-US" sz="20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569F58D7-F88A-D443-8645-0867CE22FA08}"/>
                </a:ext>
              </a:extLst>
            </p:cNvPr>
            <p:cNvSpPr txBox="1"/>
            <p:nvPr/>
          </p:nvSpPr>
          <p:spPr>
            <a:xfrm>
              <a:off x="4094521" y="1789304"/>
              <a:ext cx="4306188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43%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отстъпка при лични покупки</a:t>
              </a: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43%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печалба от продажби</a:t>
              </a: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28%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печалба от </a:t>
              </a:r>
              <a:r>
                <a:rPr lang="bg-BG" b="1" dirty="0" err="1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новус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клиенти</a:t>
              </a: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5-8%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групов бонус</a:t>
              </a:r>
              <a:endPara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7102B208-E798-364B-A789-5B9DD22B5431}"/>
                </a:ext>
              </a:extLst>
            </p:cNvPr>
            <p:cNvSpPr txBox="1"/>
            <p:nvPr/>
          </p:nvSpPr>
          <p:spPr>
            <a:xfrm>
              <a:off x="8887825" y="1796806"/>
              <a:ext cx="2382761" cy="1104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  <a:spcAft>
                  <a:spcPts val="1200"/>
                </a:spcAft>
              </a:pPr>
              <a:r>
                <a:rPr lang="bg-BG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Как</a:t>
              </a:r>
              <a:r>
                <a:rPr lang="en-US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?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Активни сте с </a:t>
              </a:r>
              <a:r>
                <a:rPr lang="en-US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600" b="1" dirty="0" err="1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</a:t>
              </a:r>
              <a:r>
                <a:rPr lang="en-US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6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и обучавате 9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6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души да правят 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същото</a:t>
              </a:r>
              <a:endParaRPr lang="en-US" sz="16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3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="" xmlns:a16="http://schemas.microsoft.com/office/drawing/2014/main" id="{1713E5B7-EA4A-5D4F-ADEE-C94C78542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" b="15604"/>
          <a:stretch/>
        </p:blipFill>
        <p:spPr>
          <a:xfrm>
            <a:off x="0" y="0"/>
            <a:ext cx="12192000" cy="68596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4"/>
            <a:ext cx="10801349" cy="2417948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4"/>
            <a:ext cx="10680372" cy="1473108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Искате нещо повече</a:t>
            </a:r>
            <a:r>
              <a:rPr lang="en-US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?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1996966"/>
            <a:ext cx="9679137" cy="5983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Форевър предлага 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допълнителни възможности</a:t>
            </a:r>
            <a:endParaRPr lang="en-GB" sz="2600" dirty="0"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3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people that are sitting in the grass&#10;&#10;Description automatically generated">
            <a:extLst>
              <a:ext uri="{FF2B5EF4-FFF2-40B4-BE49-F238E27FC236}">
                <a16:creationId xmlns="" xmlns:a16="http://schemas.microsoft.com/office/drawing/2014/main" id="{CACA2FE1-4EBD-6143-BCF4-62A1719D6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68037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Пътувания по света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DCA81AA-3075-0744-A3D0-8288BD954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="" xmlns:a16="http://schemas.microsoft.com/office/drawing/2014/main" id="{7453450B-4962-4843-957C-2DBF22A01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" t="7813" r="-8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68037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Щедри бонуси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DCA81AA-3075-0744-A3D0-8288BD954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erson standing in a kitchen&#10;&#10;Description automatically generated">
            <a:extLst>
              <a:ext uri="{FF2B5EF4-FFF2-40B4-BE49-F238E27FC236}">
                <a16:creationId xmlns:a16="http://schemas.microsoft.com/office/drawing/2014/main" xmlns="" id="{76F3CF4D-1670-0844-8E3F-1AF7B3F06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171"/>
          <a:stretch/>
        </p:blipFill>
        <p:spPr>
          <a:xfrm>
            <a:off x="0" y="0"/>
            <a:ext cx="6102620" cy="6858000"/>
          </a:xfrm>
          <a:prstGeom prst="rect">
            <a:avLst/>
          </a:prstGeom>
        </p:spPr>
      </p:pic>
      <p:pic>
        <p:nvPicPr>
          <p:cNvPr id="23" name="Picture 22" descr="A person standing in front of a mirror&#10;&#10;Description automatically generated">
            <a:extLst>
              <a:ext uri="{FF2B5EF4-FFF2-40B4-BE49-F238E27FC236}">
                <a16:creationId xmlns:a16="http://schemas.microsoft.com/office/drawing/2014/main" xmlns="" id="{041E92BB-DFF3-144F-BDFF-FB23BFC2F6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13" t="2095" r="2704"/>
          <a:stretch/>
        </p:blipFill>
        <p:spPr>
          <a:xfrm>
            <a:off x="6102621" y="-394"/>
            <a:ext cx="614181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dirty="0"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B87C26-4DC5-F74D-8052-347DA6161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grpSp>
        <p:nvGrpSpPr>
          <p:cNvPr id="9" name="5% ПК">
            <a:extLst>
              <a:ext uri="{FF2B5EF4-FFF2-40B4-BE49-F238E27FC236}">
                <a16:creationId xmlns:a16="http://schemas.microsoft.com/office/drawing/2014/main" xmlns="" id="{2D2D118D-ACFF-A548-AD6D-A2C200E0BB91}"/>
              </a:ext>
            </a:extLst>
          </p:cNvPr>
          <p:cNvGrpSpPr/>
          <p:nvPr/>
        </p:nvGrpSpPr>
        <p:grpSpPr>
          <a:xfrm>
            <a:off x="2741533" y="2787171"/>
            <a:ext cx="3381575" cy="2520001"/>
            <a:chOff x="6535410" y="1297109"/>
            <a:chExt cx="4091705" cy="30492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B8E16151-4FC6-E24B-9FD0-D168D1DFCB8C}"/>
                </a:ext>
              </a:extLst>
            </p:cNvPr>
            <p:cNvSpPr/>
            <p:nvPr/>
          </p:nvSpPr>
          <p:spPr>
            <a:xfrm>
              <a:off x="7018299" y="1297109"/>
              <a:ext cx="3049199" cy="3049200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xmlns="" id="{20346CE4-CA00-F44F-9764-47E4069741AA}"/>
                </a:ext>
              </a:extLst>
            </p:cNvPr>
            <p:cNvSpPr txBox="1">
              <a:spLocks/>
            </p:cNvSpPr>
            <p:nvPr/>
          </p:nvSpPr>
          <p:spPr>
            <a:xfrm>
              <a:off x="7522020" y="1493978"/>
              <a:ext cx="2118483" cy="1719813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b="1" spc="-300" dirty="0" smtClean="0">
                  <a:latin typeface="Helvetica" pitchFamily="2" charset="0"/>
                  <a:ea typeface="Calibri Light" charset="0"/>
                  <a:cs typeface="Calibri Light" charset="0"/>
                </a:rPr>
                <a:t>5</a:t>
              </a:r>
              <a:r>
                <a:rPr lang="en-US" sz="4000" b="1" spc="-300" baseline="30000" dirty="0">
                  <a:latin typeface="Helvetica" pitchFamily="2" charset="0"/>
                  <a:ea typeface="Calibri Light" charset="0"/>
                  <a:cs typeface="Calibri Light" charset="0"/>
                </a:rPr>
                <a:t>%</a:t>
              </a:r>
              <a:endParaRPr lang="en-US" sz="4000" b="1" spc="-300" baseline="30000" dirty="0">
                <a:latin typeface="Helvetica" pitchFamily="2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xmlns="" id="{0475778C-D725-704C-8472-6E9B4AC104E1}"/>
                </a:ext>
              </a:extLst>
            </p:cNvPr>
            <p:cNvSpPr txBox="1">
              <a:spLocks/>
            </p:cNvSpPr>
            <p:nvPr/>
          </p:nvSpPr>
          <p:spPr>
            <a:xfrm>
              <a:off x="6535410" y="2630816"/>
              <a:ext cx="4091705" cy="106533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2200" b="1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ПРЕФЕРЕНЦИАЛЕН</a:t>
              </a:r>
              <a:br>
                <a:rPr lang="bg-BG" sz="2200" b="1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</a:br>
              <a:r>
                <a:rPr lang="bg-BG" sz="2200" b="1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КЛИЕНТ</a:t>
              </a:r>
              <a:endParaRPr lang="en-US" sz="2200" b="1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charset="0"/>
              </a:endParaRP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FF7A8732-DF0E-AA44-AF65-9E2EA3087209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2" name="Готови ли сте">
            <a:extLst>
              <a:ext uri="{FF2B5EF4-FFF2-40B4-BE49-F238E27FC236}">
                <a16:creationId xmlns:a16="http://schemas.microsoft.com/office/drawing/2014/main" xmlns="" id="{6892C60A-69A0-6F49-8450-47EDC13CE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68037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Готови ли сте да започнете</a:t>
            </a:r>
            <a:r>
              <a:rPr lang="en-US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?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30567" y="2787171"/>
            <a:ext cx="2520004" cy="2520002"/>
            <a:chOff x="6230567" y="2787171"/>
            <a:chExt cx="2520004" cy="252000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28FF80FD-0E8B-4F4A-9D64-1B456B57A2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0567" y="2787171"/>
              <a:ext cx="2520004" cy="2520002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xmlns="" id="{8A20C9A0-1F42-E340-82E9-B793469A3206}"/>
                </a:ext>
              </a:extLst>
            </p:cNvPr>
            <p:cNvSpPr txBox="1">
              <a:spLocks/>
            </p:cNvSpPr>
            <p:nvPr/>
          </p:nvSpPr>
          <p:spPr>
            <a:xfrm>
              <a:off x="6976387" y="2842297"/>
              <a:ext cx="1282357" cy="1066837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b="1" spc="-300" dirty="0" smtClean="0">
                  <a:latin typeface="Helvetica" pitchFamily="2" charset="0"/>
                  <a:ea typeface="Calibri Light" charset="0"/>
                  <a:cs typeface="Calibri Light" charset="0"/>
                </a:rPr>
                <a:t>3</a:t>
              </a:r>
              <a:r>
                <a:rPr lang="bg-BG" b="1" spc="-300" dirty="0" smtClean="0">
                  <a:latin typeface="Helvetica" pitchFamily="2" charset="0"/>
                  <a:ea typeface="Calibri Light" charset="0"/>
                  <a:cs typeface="Calibri Light" charset="0"/>
                </a:rPr>
                <a:t>0</a:t>
              </a:r>
              <a:r>
                <a:rPr lang="en-US" sz="4000" b="1" spc="-300" baseline="30000" dirty="0" smtClean="0">
                  <a:latin typeface="Helvetica" pitchFamily="2" charset="0"/>
                  <a:ea typeface="Calibri Light" charset="0"/>
                  <a:cs typeface="Calibri Light" charset="0"/>
                </a:rPr>
                <a:t>%</a:t>
              </a:r>
              <a:endParaRPr lang="en-US" sz="4000" b="1" spc="-300" baseline="30000" dirty="0">
                <a:latin typeface="Helvetica" pitchFamily="2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xmlns="" id="{E718A7B8-A140-6D41-A2CF-23E9D43348AE}"/>
                </a:ext>
              </a:extLst>
            </p:cNvPr>
            <p:cNvSpPr txBox="1">
              <a:spLocks/>
            </p:cNvSpPr>
            <p:nvPr/>
          </p:nvSpPr>
          <p:spPr>
            <a:xfrm>
              <a:off x="6310808" y="3681443"/>
              <a:ext cx="941214" cy="88043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2800" b="1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СФБ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24" name="+">
              <a:extLst>
                <a:ext uri="{FF2B5EF4-FFF2-40B4-BE49-F238E27FC236}">
                  <a16:creationId xmlns:a16="http://schemas.microsoft.com/office/drawing/2014/main" xmlns="" id="{92018689-A376-2941-B32F-32D75FD247D1}"/>
                </a:ext>
              </a:extLst>
            </p:cNvPr>
            <p:cNvSpPr txBox="1">
              <a:spLocks/>
            </p:cNvSpPr>
            <p:nvPr/>
          </p:nvSpPr>
          <p:spPr>
            <a:xfrm>
              <a:off x="7155218" y="3541439"/>
              <a:ext cx="682623" cy="96132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5000" b="1" dirty="0">
                  <a:solidFill>
                    <a:schemeClr val="bg1"/>
                  </a:solidFill>
                  <a:latin typeface="Helvetica" pitchFamily="2" charset="0"/>
                  <a:ea typeface="Arial" charset="0"/>
                  <a:cs typeface="Calibri Light" charset="0"/>
                </a:rPr>
                <a:t>+</a:t>
              </a:r>
              <a:endParaRPr lang="en-US" sz="5000" b="1" dirty="0">
                <a:solidFill>
                  <a:schemeClr val="bg1"/>
                </a:solidFill>
                <a:latin typeface="Helvetica" pitchFamily="2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5%">
              <a:extLst>
                <a:ext uri="{FF2B5EF4-FFF2-40B4-BE49-F238E27FC236}">
                  <a16:creationId xmlns:a16="http://schemas.microsoft.com/office/drawing/2014/main" xmlns="" id="{BAD16028-246A-8F48-99E9-FA38210E7A93}"/>
                </a:ext>
              </a:extLst>
            </p:cNvPr>
            <p:cNvSpPr txBox="1">
              <a:spLocks/>
            </p:cNvSpPr>
            <p:nvPr/>
          </p:nvSpPr>
          <p:spPr>
            <a:xfrm>
              <a:off x="7093824" y="4320328"/>
              <a:ext cx="1071113" cy="826247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b="1" dirty="0">
                  <a:latin typeface="Helvetica" pitchFamily="2" charset="0"/>
                  <a:ea typeface="Calibri Light" charset="0"/>
                  <a:cs typeface="Calibri Light" charset="0"/>
                </a:rPr>
                <a:t>5</a:t>
              </a:r>
              <a:r>
                <a:rPr lang="en-US" sz="4000" b="1" baseline="30000" dirty="0">
                  <a:latin typeface="Helvetica" pitchFamily="2" charset="0"/>
                  <a:ea typeface="Calibri Light" charset="0"/>
                  <a:cs typeface="Calibri Light" charset="0"/>
                </a:rPr>
                <a:t>%</a:t>
              </a:r>
              <a:endParaRPr lang="en-US" sz="4000" b="1" baseline="30000" dirty="0">
                <a:latin typeface="Helvetica" pitchFamily="2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3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B910CD-83B7-4D8A-AC89-1A8E8B1C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1" b="1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6520A69-AF38-4E59-A7DD-7A090B39B3B0}"/>
              </a:ext>
            </a:extLst>
          </p:cNvPr>
          <p:cNvSpPr txBox="1">
            <a:spLocks/>
          </p:cNvSpPr>
          <p:nvPr/>
        </p:nvSpPr>
        <p:spPr>
          <a:xfrm>
            <a:off x="0" y="5613839"/>
            <a:ext cx="12191999" cy="8631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680" indent="-268560">
              <a:lnSpc>
                <a:spcPct val="100000"/>
              </a:lnSpc>
            </a:pPr>
            <a:r>
              <a:rPr lang="bg-BG" sz="5000" b="1" dirty="0" smtClean="0">
                <a:solidFill>
                  <a:schemeClr val="bg1"/>
                </a:solidFill>
                <a:effectLst>
                  <a:outerShdw blurRad="304800" dir="5400000" algn="t" rotWithShape="0">
                    <a:prstClr val="black">
                      <a:alpha val="76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Вашата мечта. Наш план.</a:t>
            </a:r>
            <a:endParaRPr lang="en-US" sz="5000" b="1" dirty="0">
              <a:solidFill>
                <a:schemeClr val="bg1"/>
              </a:solidFill>
              <a:effectLst>
                <a:outerShdw blurRad="304800" dir="5400000" algn="t" rotWithShape="0">
                  <a:prstClr val="black">
                    <a:alpha val="76000"/>
                  </a:prst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5" name="Picture 4" descr="A picture containing tree&#10;&#10;Description automatically generated">
            <a:extLst>
              <a:ext uri="{FF2B5EF4-FFF2-40B4-BE49-F238E27FC236}">
                <a16:creationId xmlns:a16="http://schemas.microsoft.com/office/drawing/2014/main" xmlns="" id="{4007667E-CAFE-2C40-B721-1321FF874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452" y="496440"/>
            <a:ext cx="6882066" cy="21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9F0A126-9CF4-4285-9815-6F7C7FC36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4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3"/>
            <a:ext cx="10801349" cy="5400675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1" y="913844"/>
            <a:ext cx="10801350" cy="215629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A506A6B6-4370-469C-86B6-0461EF5C493B}"/>
              </a:ext>
            </a:extLst>
          </p:cNvPr>
          <p:cNvSpPr txBox="1">
            <a:spLocks/>
          </p:cNvSpPr>
          <p:nvPr/>
        </p:nvSpPr>
        <p:spPr>
          <a:xfrm>
            <a:off x="1101158" y="2880511"/>
            <a:ext cx="9679137" cy="2393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5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Отвътре</a:t>
            </a:r>
            <a:r>
              <a:rPr lang="bg-BG" sz="2500" dirty="0" smtClean="0">
                <a:latin typeface="Roboto" panose="02000000000000000000" pitchFamily="2" charset="0"/>
                <a:ea typeface="Roboto" panose="02000000000000000000" pitchFamily="2" charset="0"/>
              </a:rPr>
              <a:t>: алоето подпомага храносмилането, подкрепя имунната система, допринася за усвояването на нутриенти и съдейства за поддържане на естествените енергийни нива.</a:t>
            </a: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5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Отвън</a:t>
            </a:r>
            <a:r>
              <a:rPr lang="bg-BG" sz="2500" dirty="0" smtClean="0">
                <a:latin typeface="Roboto" panose="02000000000000000000" pitchFamily="2" charset="0"/>
                <a:ea typeface="Roboto" panose="02000000000000000000" pitchFamily="2" charset="0"/>
              </a:rPr>
              <a:t>: алоето овлажнява, успокоява и подобрява състоянието на кожата.</a:t>
            </a:r>
            <a:endParaRPr lang="bg-BG" sz="25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7316B74-BE3F-434A-A1CC-DC86CF5C2C10}"/>
              </a:ext>
            </a:extLst>
          </p:cNvPr>
          <p:cNvSpPr txBox="1">
            <a:spLocks/>
          </p:cNvSpPr>
          <p:nvPr/>
        </p:nvSpPr>
        <p:spPr>
          <a:xfrm>
            <a:off x="861561" y="1854925"/>
            <a:ext cx="10634171" cy="9226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bg-BG" sz="26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Алоето е изключително полезно за здравето и отвътре, </a:t>
            </a:r>
            <a:r>
              <a:rPr lang="bg-BG" sz="26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 </a:t>
            </a:r>
            <a:r>
              <a:rPr lang="bg-BG" sz="26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отвън</a:t>
            </a:r>
            <a:endParaRPr lang="en-US" sz="26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5C578ED7-708C-48C8-A662-7860BF0E2A88}"/>
              </a:ext>
            </a:extLst>
          </p:cNvPr>
          <p:cNvSpPr txBox="1">
            <a:spLocks/>
          </p:cNvSpPr>
          <p:nvPr/>
        </p:nvSpPr>
        <p:spPr>
          <a:xfrm>
            <a:off x="861561" y="922634"/>
            <a:ext cx="10634171" cy="9322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bg-BG" sz="4400" b="1" dirty="0">
              <a:latin typeface="Roboto" panose="02000000000000000000" pitchFamily="2" charset="0"/>
              <a:ea typeface="Roboto" panose="02000000000000000000" pitchFamily="2" charset="0"/>
              <a:cs typeface="Calibri Light" charset="0"/>
            </a:endParaRPr>
          </a:p>
          <a:p>
            <a:pPr algn="l"/>
            <a:r>
              <a:rPr lang="bg-BG" sz="44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Защо АЛОЕ</a:t>
            </a:r>
            <a:r>
              <a:rPr lang="en-US" sz="44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?</a:t>
            </a:r>
            <a:endParaRPr lang="en-US" sz="44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  <a:p>
            <a:pPr algn="l"/>
            <a:endParaRPr lang="en-US" sz="44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7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E23086-73E3-45B1-BFFF-D51042C83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29" b="915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3"/>
            <a:ext cx="10801349" cy="5640606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274" y="862148"/>
            <a:ext cx="10767698" cy="133962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48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Какво е различното във Форевър?</a:t>
            </a:r>
            <a:endParaRPr lang="en-US" sz="48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2050870"/>
            <a:ext cx="9951155" cy="277664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Най-големият производител на алое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вера и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продукти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от алое на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света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Ръчно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берем и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ръчно </a:t>
            </a:r>
            <a:r>
              <a:rPr lang="bg-BG" sz="20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филетираме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гела от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вътрешността на листата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Патентована стабилизация и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асептично производство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Качествени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натурални, натурално извлечени и научно прогресивни продукти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Научно-консултативен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съвет от висококвалифицирани специалисти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Сертифицирани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от Международния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научен съвет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за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алое (</a:t>
            </a:r>
            <a:r>
              <a:rPr lang="bg-BG" sz="2000" dirty="0" err="1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МНСА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)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за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чистотата и ефикасността си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75754DD-5B05-2943-BB09-B931B2A5D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009" y="5057447"/>
            <a:ext cx="963511" cy="963511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D52C72D-57E4-9442-A38C-71229D889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4341" y="5101243"/>
            <a:ext cx="860552" cy="875919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88FB931-9000-1940-AB1B-43D01C8C9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2715" y="5101243"/>
            <a:ext cx="1152525" cy="875919"/>
          </a:xfrm>
          <a:prstGeom prst="rect">
            <a:avLst/>
          </a:prstGeom>
        </p:spPr>
      </p:pic>
      <p:pic>
        <p:nvPicPr>
          <p:cNvPr id="19" name="Picture 18" descr="A drawing of a face&#10;&#10;Description automatically generated">
            <a:extLst>
              <a:ext uri="{FF2B5EF4-FFF2-40B4-BE49-F238E27FC236}">
                <a16:creationId xmlns="" xmlns:a16="http://schemas.microsoft.com/office/drawing/2014/main" id="{54FA3A6E-9E37-C245-AE0F-E54E21F47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7829" y="5080557"/>
            <a:ext cx="860552" cy="87591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A6E58C7-7671-6B4C-9517-D3F6CED1FC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4322" y="5080557"/>
            <a:ext cx="860552" cy="87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7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63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F8A1572-938D-C94E-8475-DD8B0930A6EE}"/>
              </a:ext>
            </a:extLst>
          </p:cNvPr>
          <p:cNvSpPr/>
          <p:nvPr/>
        </p:nvSpPr>
        <p:spPr>
          <a:xfrm>
            <a:off x="0" y="468435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Helvetica" pitchFamily="2" charset="0"/>
                <a:ea typeface="Calibri Light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НАПИТКИ</a:t>
            </a:r>
            <a:endParaRPr lang="en-US" sz="2200" b="1" spc="-15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2F41FF-FE10-7342-8C39-6591E4E50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17" name="Title 1" hidden="1">
            <a:extLst>
              <a:ext uri="{FF2B5EF4-FFF2-40B4-BE49-F238E27FC236}">
                <a16:creationId xmlns="" xmlns:a16="http://schemas.microsoft.com/office/drawing/2014/main" id="{54C515F0-0DB3-724A-B64E-E81CD2FDA794}"/>
              </a:ext>
            </a:extLst>
          </p:cNvPr>
          <p:cNvSpPr txBox="1">
            <a:spLocks/>
          </p:cNvSpPr>
          <p:nvPr/>
        </p:nvSpPr>
        <p:spPr>
          <a:xfrm rot="21000000">
            <a:off x="4378489" y="268113"/>
            <a:ext cx="3335858" cy="80230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4800" kern="700" dirty="0" smtClean="0"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Изглеждай</a:t>
            </a:r>
            <a:endParaRPr lang="en-US" sz="4800" kern="700" spc="-150" dirty="0">
              <a:latin typeface="Nautilus Pompilius" panose="02000000000000000000" pitchFamily="50" charset="-52"/>
              <a:ea typeface="Arial" charset="0"/>
              <a:cs typeface="Arial" charset="0"/>
            </a:endParaRPr>
          </a:p>
        </p:txBody>
      </p:sp>
      <p:sp>
        <p:nvSpPr>
          <p:cNvPr id="18" name="Title 1" hidden="1">
            <a:extLst>
              <a:ext uri="{FF2B5EF4-FFF2-40B4-BE49-F238E27FC236}">
                <a16:creationId xmlns="" xmlns:a16="http://schemas.microsoft.com/office/drawing/2014/main" id="{F400F50F-A01E-EB41-9863-64A8688F8A05}"/>
              </a:ext>
            </a:extLst>
          </p:cNvPr>
          <p:cNvSpPr txBox="1">
            <a:spLocks/>
          </p:cNvSpPr>
          <p:nvPr/>
        </p:nvSpPr>
        <p:spPr>
          <a:xfrm rot="21000000">
            <a:off x="7373393" y="1017750"/>
            <a:ext cx="3495586" cy="117465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4800" kern="700" dirty="0" smtClean="0"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чувствай се</a:t>
            </a:r>
            <a:endParaRPr lang="en-US" sz="4800" kern="700" spc="-150" dirty="0">
              <a:latin typeface="Nautilus Pompilius" panose="02000000000000000000" pitchFamily="50" charset="-52"/>
              <a:ea typeface="Arial" charset="0"/>
              <a:cs typeface="Arial" charset="0"/>
            </a:endParaRPr>
          </a:p>
        </p:txBody>
      </p:sp>
      <p:sp>
        <p:nvSpPr>
          <p:cNvPr id="19" name="Title 1" hidden="1">
            <a:extLst>
              <a:ext uri="{FF2B5EF4-FFF2-40B4-BE49-F238E27FC236}">
                <a16:creationId xmlns="" xmlns:a16="http://schemas.microsoft.com/office/drawing/2014/main" id="{E99430CF-2AFB-0247-B677-60887A9A27DF}"/>
              </a:ext>
            </a:extLst>
          </p:cNvPr>
          <p:cNvSpPr txBox="1">
            <a:spLocks/>
          </p:cNvSpPr>
          <p:nvPr/>
        </p:nvSpPr>
        <p:spPr>
          <a:xfrm rot="21000000">
            <a:off x="8284048" y="1449241"/>
            <a:ext cx="4162429" cy="107818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8000" kern="700" dirty="0" smtClean="0"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по-добре</a:t>
            </a:r>
            <a:endParaRPr lang="en-US" sz="8000" kern="700" spc="-150" dirty="0">
              <a:latin typeface="Nautilus Pompilius" panose="02000000000000000000" pitchFamily="50" charset="-52"/>
              <a:ea typeface="Arial" charset="0"/>
              <a:cs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A71857B-2DAC-164C-A552-09ECC66E65E0}"/>
              </a:ext>
            </a:extLst>
          </p:cNvPr>
          <p:cNvSpPr/>
          <p:nvPr/>
        </p:nvSpPr>
        <p:spPr>
          <a:xfrm>
            <a:off x="0" y="1160859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ПЧЕЛНИ ПРОДУКТИ</a:t>
            </a:r>
            <a:endParaRPr lang="en-US" sz="2200" b="1" spc="-15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5B5B2A5-9757-6D4A-BF05-E031ED7E9F9D}"/>
              </a:ext>
            </a:extLst>
          </p:cNvPr>
          <p:cNvSpPr/>
          <p:nvPr/>
        </p:nvSpPr>
        <p:spPr>
          <a:xfrm>
            <a:off x="0" y="1853283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Helvetica" pitchFamily="2" charset="0"/>
                <a:ea typeface="Calibri Light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ДОБАВКИ И ХРАНЕНЕ</a:t>
            </a:r>
            <a:endParaRPr lang="en-US" sz="2200" b="1" spc="-150" dirty="0">
              <a:solidFill>
                <a:schemeClr val="tx1"/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4799152-488B-B74E-BD4F-375359544732}"/>
              </a:ext>
            </a:extLst>
          </p:cNvPr>
          <p:cNvSpPr/>
          <p:nvPr/>
        </p:nvSpPr>
        <p:spPr>
          <a:xfrm>
            <a:off x="0" y="2545707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Helvetica" pitchFamily="2" charset="0"/>
                <a:ea typeface="Calibri Light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КОНТРОЛ НА ТЕГЛОТО</a:t>
            </a:r>
            <a:endParaRPr lang="en-US" sz="2200" b="1" spc="-150" dirty="0">
              <a:solidFill>
                <a:schemeClr val="tx1"/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F64E8E2-0364-2542-B4D5-31404F62F697}"/>
              </a:ext>
            </a:extLst>
          </p:cNvPr>
          <p:cNvSpPr/>
          <p:nvPr/>
        </p:nvSpPr>
        <p:spPr>
          <a:xfrm>
            <a:off x="0" y="3238131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Helvetica" pitchFamily="2" charset="0"/>
                <a:ea typeface="Calibri Light" charset="0"/>
                <a:cs typeface="Calibri Light" charset="0"/>
              </a:rPr>
              <a:t>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КОМБИНИРАНИ ПАКЕТИ</a:t>
            </a:r>
            <a:endParaRPr lang="en-US" sz="2200" b="1" spc="-150" dirty="0">
              <a:solidFill>
                <a:schemeClr val="tx1"/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A88FAEA-F60B-4345-ADDC-A30B56D20682}"/>
              </a:ext>
            </a:extLst>
          </p:cNvPr>
          <p:cNvSpPr/>
          <p:nvPr/>
        </p:nvSpPr>
        <p:spPr>
          <a:xfrm>
            <a:off x="0" y="3930555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Helvetica" pitchFamily="2" charset="0"/>
                <a:ea typeface="Calibri Light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ГРИЖА ЗА КОЖАТА</a:t>
            </a:r>
            <a:endParaRPr lang="en-US" sz="2200" b="1" spc="-150" dirty="0">
              <a:solidFill>
                <a:schemeClr val="tx1"/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8997F5E-1AEA-0C4F-9806-32694986AE3D}"/>
              </a:ext>
            </a:extLst>
          </p:cNvPr>
          <p:cNvSpPr/>
          <p:nvPr/>
        </p:nvSpPr>
        <p:spPr>
          <a:xfrm>
            <a:off x="0" y="4622979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ЛИЧНА ХИГИЕНА</a:t>
            </a:r>
            <a:endParaRPr lang="en-US" sz="2200" b="1" spc="-15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DFE12A5-265E-EB4B-BA58-F27F7192FB04}"/>
              </a:ext>
            </a:extLst>
          </p:cNvPr>
          <p:cNvSpPr/>
          <p:nvPr/>
        </p:nvSpPr>
        <p:spPr>
          <a:xfrm>
            <a:off x="0" y="5315403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Helvetica" pitchFamily="2" charset="0"/>
                <a:ea typeface="Calibri Light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ПРОДУКТИ ЗА ДОМА</a:t>
            </a:r>
            <a:endParaRPr lang="en-US" sz="2200" b="1" spc="-150" dirty="0">
              <a:solidFill>
                <a:schemeClr val="tx1"/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1E8FBB5-4D6B-8946-92D8-051B6E41EEB6}"/>
              </a:ext>
            </a:extLst>
          </p:cNvPr>
          <p:cNvSpPr/>
          <p:nvPr/>
        </p:nvSpPr>
        <p:spPr>
          <a:xfrm>
            <a:off x="0" y="6007830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ЕТЕРИЧНИ МАСЛА</a:t>
            </a:r>
            <a:endParaRPr lang="en-US" sz="2200" b="1" spc="-15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29" name="Title 1" hidden="1">
            <a:extLst>
              <a:ext uri="{FF2B5EF4-FFF2-40B4-BE49-F238E27FC236}">
                <a16:creationId xmlns="" xmlns:a16="http://schemas.microsoft.com/office/drawing/2014/main" id="{01099662-FC78-414A-8F60-0B74F086A4A9}"/>
              </a:ext>
            </a:extLst>
          </p:cNvPr>
          <p:cNvSpPr txBox="1">
            <a:spLocks/>
          </p:cNvSpPr>
          <p:nvPr/>
        </p:nvSpPr>
        <p:spPr>
          <a:xfrm rot="21000000">
            <a:off x="4394842" y="807310"/>
            <a:ext cx="4218321" cy="10678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8000" kern="700" dirty="0"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п</a:t>
            </a:r>
            <a:r>
              <a:rPr lang="bg-BG" sz="8000" kern="700" dirty="0" smtClean="0"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о-добре</a:t>
            </a:r>
            <a:r>
              <a:rPr lang="en-US" sz="8000" kern="700" dirty="0" smtClean="0"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,</a:t>
            </a:r>
            <a:endParaRPr lang="en-US" sz="8000" kern="700" spc="-150" dirty="0">
              <a:latin typeface="Nautilus Pompilius" panose="02000000000000000000" pitchFamily="50" charset="-52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394" y="-169394"/>
            <a:ext cx="892531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tanding next to a person&#10;&#10;Description automatically generated">
            <a:extLst>
              <a:ext uri="{FF2B5EF4-FFF2-40B4-BE49-F238E27FC236}">
                <a16:creationId xmlns="" xmlns:a16="http://schemas.microsoft.com/office/drawing/2014/main" id="{B631F140-2728-C343-9A32-B67FA988D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62" b="2207"/>
          <a:stretch/>
        </p:blipFill>
        <p:spPr>
          <a:xfrm>
            <a:off x="0" y="0"/>
            <a:ext cx="1230172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022" y="-423834"/>
            <a:ext cx="9345978" cy="3743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58A1F39-F8E9-9E46-8B34-3F02CEC07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sp>
        <p:nvSpPr>
          <p:cNvPr id="8" name="Title 1" hidden="1">
            <a:extLst>
              <a:ext uri="{FF2B5EF4-FFF2-40B4-BE49-F238E27FC236}">
                <a16:creationId xmlns="" xmlns:a16="http://schemas.microsoft.com/office/drawing/2014/main" id="{67B5AF97-A985-A241-9960-ECDD8203B31E}"/>
              </a:ext>
            </a:extLst>
          </p:cNvPr>
          <p:cNvSpPr txBox="1">
            <a:spLocks/>
          </p:cNvSpPr>
          <p:nvPr/>
        </p:nvSpPr>
        <p:spPr>
          <a:xfrm rot="21000000">
            <a:off x="3642938" y="431290"/>
            <a:ext cx="5279600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10000" kern="700" dirty="0" smtClean="0">
                <a:solidFill>
                  <a:schemeClr val="bg1"/>
                </a:solidFill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Споделяй</a:t>
            </a:r>
            <a:endParaRPr lang="en-US" sz="10000" kern="700" spc="-150" dirty="0">
              <a:solidFill>
                <a:schemeClr val="bg1"/>
              </a:solidFill>
              <a:latin typeface="Nautilus Pompilius" panose="02000000000000000000" pitchFamily="50" charset="-52"/>
              <a:ea typeface="Arial" charset="0"/>
              <a:cs typeface="Arial" charset="0"/>
            </a:endParaRPr>
          </a:p>
        </p:txBody>
      </p:sp>
      <p:sp>
        <p:nvSpPr>
          <p:cNvPr id="11" name="Title 1" hidden="1">
            <a:extLst>
              <a:ext uri="{FF2B5EF4-FFF2-40B4-BE49-F238E27FC236}">
                <a16:creationId xmlns="" xmlns:a16="http://schemas.microsoft.com/office/drawing/2014/main" id="{B770333D-D79F-1F41-86E7-C06EBFB15733}"/>
              </a:ext>
            </a:extLst>
          </p:cNvPr>
          <p:cNvSpPr txBox="1">
            <a:spLocks/>
          </p:cNvSpPr>
          <p:nvPr/>
        </p:nvSpPr>
        <p:spPr>
          <a:xfrm rot="21000000">
            <a:off x="6107576" y="732441"/>
            <a:ext cx="5524739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8000" kern="700" dirty="0" smtClean="0">
                <a:solidFill>
                  <a:schemeClr val="bg1"/>
                </a:solidFill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продуктите</a:t>
            </a:r>
            <a:endParaRPr lang="en-US" sz="8000" kern="700" spc="-150" dirty="0">
              <a:solidFill>
                <a:schemeClr val="bg1"/>
              </a:solidFill>
              <a:latin typeface="Nautilus Pompilius" panose="02000000000000000000" pitchFamily="50" charset="-52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1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1229B32E-AC16-CA49-98A8-BAB87BD6C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9" b="10417"/>
          <a:stretch/>
        </p:blipFill>
        <p:spPr>
          <a:xfrm>
            <a:off x="-1" y="-1"/>
            <a:ext cx="12192001" cy="68636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48640" y="736220"/>
            <a:ext cx="11107332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0528" y="728663"/>
            <a:ext cx="1068037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4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Изгради си бизнес от продажби</a:t>
            </a:r>
            <a:endParaRPr lang="en-US" sz="55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0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F0C8654-4AFA-F44E-98C9-622D1E3AB2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39DB48-68B7-4144-BD57-A18FB1525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xmlns="" id="{5655959F-008D-6B48-91CB-9CA6C73C2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600" y="728663"/>
            <a:ext cx="4425527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Развивайте бизнеса си</a:t>
            </a:r>
            <a:r>
              <a:rPr lang="en-US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.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E56FFED4-C504-D04C-9AD9-CD38E4118E50}"/>
              </a:ext>
            </a:extLst>
          </p:cNvPr>
          <p:cNvSpPr txBox="1">
            <a:spLocks/>
          </p:cNvSpPr>
          <p:nvPr/>
        </p:nvSpPr>
        <p:spPr>
          <a:xfrm>
            <a:off x="975600" y="2745339"/>
            <a:ext cx="5120400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54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Увеличете отстъпката си</a:t>
            </a:r>
            <a:r>
              <a:rPr lang="en-US" sz="54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.</a:t>
            </a:r>
            <a:endParaRPr lang="en-US" sz="54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0E8019A7-910C-974D-9CA8-BEEDA10C43E9}"/>
              </a:ext>
            </a:extLst>
          </p:cNvPr>
          <p:cNvSpPr txBox="1">
            <a:spLocks/>
          </p:cNvSpPr>
          <p:nvPr/>
        </p:nvSpPr>
        <p:spPr>
          <a:xfrm>
            <a:off x="975600" y="4741863"/>
            <a:ext cx="4425527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Увеличете печалбата си</a:t>
            </a:r>
            <a:r>
              <a:rPr lang="en-US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.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grpSp>
        <p:nvGrpSpPr>
          <p:cNvPr id="40" name="до 48% ПЕЧАЛБА">
            <a:extLst>
              <a:ext uri="{FF2B5EF4-FFF2-40B4-BE49-F238E27FC236}">
                <a16:creationId xmlns:a16="http://schemas.microsoft.com/office/drawing/2014/main" xmlns="" id="{2F5095A8-5BFF-0E4F-AAFE-6C7BDD608438}"/>
              </a:ext>
            </a:extLst>
          </p:cNvPr>
          <p:cNvGrpSpPr/>
          <p:nvPr/>
        </p:nvGrpSpPr>
        <p:grpSpPr>
          <a:xfrm>
            <a:off x="7091425" y="1398386"/>
            <a:ext cx="4091705" cy="4091705"/>
            <a:chOff x="984038" y="1383146"/>
            <a:chExt cx="4091705" cy="4091705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9224F1F2-3C56-F64D-936D-C7A097D721C2}"/>
                </a:ext>
              </a:extLst>
            </p:cNvPr>
            <p:cNvSpPr/>
            <p:nvPr/>
          </p:nvSpPr>
          <p:spPr>
            <a:xfrm>
              <a:off x="984038" y="1383146"/>
              <a:ext cx="4091705" cy="40917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" name="Title 1">
              <a:extLst>
                <a:ext uri="{FF2B5EF4-FFF2-40B4-BE49-F238E27FC236}">
                  <a16:creationId xmlns:a16="http://schemas.microsoft.com/office/drawing/2014/main" xmlns="" id="{F7C531D5-3FAF-D143-AFCA-95BDC29C7335}"/>
                </a:ext>
              </a:extLst>
            </p:cNvPr>
            <p:cNvSpPr txBox="1">
              <a:spLocks/>
            </p:cNvSpPr>
            <p:nvPr/>
          </p:nvSpPr>
          <p:spPr>
            <a:xfrm>
              <a:off x="1054376" y="2078831"/>
              <a:ext cx="3791941" cy="1719813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bg-BG" sz="5400" spc="-300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до</a:t>
              </a:r>
              <a:r>
                <a:rPr lang="bg-BG" sz="5400" b="1" spc="-3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 </a:t>
              </a:r>
              <a:r>
                <a:rPr lang="en-US" sz="13000" b="1" spc="-3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48</a:t>
              </a:r>
              <a:r>
                <a:rPr lang="en-US" sz="10000" b="1" spc="-300" baseline="300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%</a:t>
              </a:r>
              <a:endParaRPr lang="en-US" sz="10000" b="1" spc="-300" baseline="3000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xmlns="" id="{7321F004-2E50-D146-8D40-EFE793731FA9}"/>
                </a:ext>
              </a:extLst>
            </p:cNvPr>
            <p:cNvSpPr txBox="1">
              <a:spLocks/>
            </p:cNvSpPr>
            <p:nvPr/>
          </p:nvSpPr>
          <p:spPr>
            <a:xfrm>
              <a:off x="984038" y="3429000"/>
              <a:ext cx="4091705" cy="106533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5000" b="1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ПЕЧАЛБА</a:t>
              </a:r>
              <a:endParaRPr lang="en-US" sz="5000" b="1" spc="-15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</p:grpSp>
      <p:grpSp>
        <p:nvGrpSpPr>
          <p:cNvPr id="19" name="до 48% отстъпка">
            <a:extLst>
              <a:ext uri="{FF2B5EF4-FFF2-40B4-BE49-F238E27FC236}">
                <a16:creationId xmlns:a16="http://schemas.microsoft.com/office/drawing/2014/main" xmlns="" id="{2F5095A8-5BFF-0E4F-AAFE-6C7BDD608438}"/>
              </a:ext>
            </a:extLst>
          </p:cNvPr>
          <p:cNvGrpSpPr/>
          <p:nvPr/>
        </p:nvGrpSpPr>
        <p:grpSpPr>
          <a:xfrm>
            <a:off x="7060945" y="1383146"/>
            <a:ext cx="4091705" cy="4091705"/>
            <a:chOff x="984038" y="1383146"/>
            <a:chExt cx="4091705" cy="409170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9224F1F2-3C56-F64D-936D-C7A097D721C2}"/>
                </a:ext>
              </a:extLst>
            </p:cNvPr>
            <p:cNvSpPr/>
            <p:nvPr/>
          </p:nvSpPr>
          <p:spPr>
            <a:xfrm>
              <a:off x="984038" y="1383146"/>
              <a:ext cx="4091705" cy="40917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xmlns="" id="{F7C531D5-3FAF-D143-AFCA-95BDC29C7335}"/>
                </a:ext>
              </a:extLst>
            </p:cNvPr>
            <p:cNvSpPr txBox="1">
              <a:spLocks/>
            </p:cNvSpPr>
            <p:nvPr/>
          </p:nvSpPr>
          <p:spPr>
            <a:xfrm>
              <a:off x="1054376" y="2078831"/>
              <a:ext cx="3791941" cy="1719813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bg-BG" sz="5400" spc="-300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до</a:t>
              </a:r>
              <a:r>
                <a:rPr lang="bg-BG" sz="5400" b="1" spc="-3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 </a:t>
              </a:r>
              <a:r>
                <a:rPr lang="en-US" sz="13000" b="1" spc="-3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48</a:t>
              </a:r>
              <a:r>
                <a:rPr lang="en-US" sz="10000" b="1" spc="-300" baseline="300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%</a:t>
              </a:r>
              <a:endParaRPr lang="en-US" sz="10000" b="1" spc="-300" baseline="3000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xmlns="" id="{7321F004-2E50-D146-8D40-EFE793731FA9}"/>
                </a:ext>
              </a:extLst>
            </p:cNvPr>
            <p:cNvSpPr txBox="1">
              <a:spLocks/>
            </p:cNvSpPr>
            <p:nvPr/>
          </p:nvSpPr>
          <p:spPr>
            <a:xfrm>
              <a:off x="984038" y="3429000"/>
              <a:ext cx="4091705" cy="106533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5000" b="1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ОТСТЪПКА</a:t>
              </a:r>
              <a:endParaRPr lang="en-US" sz="5000" b="1" spc="-15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</p:grpSp>
      <p:grpSp>
        <p:nvGrpSpPr>
          <p:cNvPr id="4" name="30% печ.+5%стимул"/>
          <p:cNvGrpSpPr/>
          <p:nvPr/>
        </p:nvGrpSpPr>
        <p:grpSpPr>
          <a:xfrm>
            <a:off x="7060945" y="1383146"/>
            <a:ext cx="4269518" cy="4091705"/>
            <a:chOff x="7060945" y="1383146"/>
            <a:chExt cx="4269518" cy="409170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2F9EB8F4-9657-3042-A35A-1085DBF8703B}"/>
                </a:ext>
              </a:extLst>
            </p:cNvPr>
            <p:cNvSpPr/>
            <p:nvPr/>
          </p:nvSpPr>
          <p:spPr>
            <a:xfrm>
              <a:off x="7060945" y="1383146"/>
              <a:ext cx="4091705" cy="40917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28E126E1-B8F0-454B-A932-E34E9287EDF0}"/>
                </a:ext>
              </a:extLst>
            </p:cNvPr>
            <p:cNvSpPr txBox="1">
              <a:spLocks/>
            </p:cNvSpPr>
            <p:nvPr/>
          </p:nvSpPr>
          <p:spPr>
            <a:xfrm>
              <a:off x="7729566" y="1484471"/>
              <a:ext cx="3045418" cy="1719813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3000" b="1" spc="-3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30</a:t>
              </a:r>
              <a:r>
                <a:rPr lang="en-US" sz="10000" b="1" spc="-300" baseline="300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%</a:t>
              </a:r>
              <a:endParaRPr lang="en-US" sz="10000" b="1" spc="-300" baseline="3000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xmlns="" id="{A633D7D3-008F-1148-BA8D-30692BDFF6A8}"/>
                </a:ext>
              </a:extLst>
            </p:cNvPr>
            <p:cNvSpPr txBox="1">
              <a:spLocks/>
            </p:cNvSpPr>
            <p:nvPr/>
          </p:nvSpPr>
          <p:spPr>
            <a:xfrm>
              <a:off x="7060945" y="2804160"/>
              <a:ext cx="4091705" cy="106533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5000" b="1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ПЕЧАЛБА</a:t>
              </a:r>
              <a:endParaRPr lang="en-US" sz="5000" b="1" spc="-15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xmlns="" id="{04CD0E19-7395-7F4F-A188-1CABF850922D}"/>
                </a:ext>
              </a:extLst>
            </p:cNvPr>
            <p:cNvSpPr txBox="1">
              <a:spLocks/>
            </p:cNvSpPr>
            <p:nvPr/>
          </p:nvSpPr>
          <p:spPr>
            <a:xfrm>
              <a:off x="7798342" y="3667750"/>
              <a:ext cx="1652231" cy="1719813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11000" b="1" spc="-300" dirty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5</a:t>
              </a:r>
              <a:r>
                <a:rPr lang="en-US" sz="8000" b="1" spc="-300" baseline="30000" dirty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%</a:t>
              </a:r>
              <a:endParaRPr lang="en-US" sz="8000" b="1" spc="-300" baseline="3000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xmlns="" id="{F1654E50-E4FA-6B43-BF63-5E440BB97B17}"/>
                </a:ext>
              </a:extLst>
            </p:cNvPr>
            <p:cNvSpPr txBox="1">
              <a:spLocks/>
            </p:cNvSpPr>
            <p:nvPr/>
          </p:nvSpPr>
          <p:spPr>
            <a:xfrm>
              <a:off x="9038491" y="4080435"/>
              <a:ext cx="2291972" cy="106533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bg-BG" sz="3000" b="1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БОНУС</a:t>
              </a:r>
            </a:p>
            <a:p>
              <a:pPr algn="l"/>
              <a:r>
                <a:rPr lang="bg-BG" sz="3000" b="1" spc="-150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СТИМУЛ</a:t>
              </a:r>
              <a:endParaRPr lang="en-US" sz="3000" b="1" spc="-150" dirty="0"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endParaRP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xmlns="" id="{28D61F67-7510-7248-B676-4E4951B4AA90}"/>
                </a:ext>
              </a:extLst>
            </p:cNvPr>
            <p:cNvSpPr txBox="1">
              <a:spLocks/>
            </p:cNvSpPr>
            <p:nvPr/>
          </p:nvSpPr>
          <p:spPr>
            <a:xfrm>
              <a:off x="8677489" y="4166964"/>
              <a:ext cx="809183" cy="360631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13000" b="1" spc="-300" baseline="30000" dirty="0">
                  <a:solidFill>
                    <a:srgbClr val="FFC6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+</a:t>
              </a:r>
              <a:endParaRPr lang="en-US" sz="10000" b="1" spc="-300" baseline="300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</p:grpSp>
      <p:grpSp>
        <p:nvGrpSpPr>
          <p:cNvPr id="33" name="30% ОТСТ.+5%стимул"/>
          <p:cNvGrpSpPr/>
          <p:nvPr/>
        </p:nvGrpSpPr>
        <p:grpSpPr>
          <a:xfrm>
            <a:off x="7060945" y="1383146"/>
            <a:ext cx="4269518" cy="4091705"/>
            <a:chOff x="7060945" y="1383146"/>
            <a:chExt cx="4269518" cy="409170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2F9EB8F4-9657-3042-A35A-1085DBF8703B}"/>
                </a:ext>
              </a:extLst>
            </p:cNvPr>
            <p:cNvSpPr/>
            <p:nvPr/>
          </p:nvSpPr>
          <p:spPr>
            <a:xfrm>
              <a:off x="7060945" y="1383146"/>
              <a:ext cx="4091705" cy="40917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xmlns="" id="{28E126E1-B8F0-454B-A932-E34E9287EDF0}"/>
                </a:ext>
              </a:extLst>
            </p:cNvPr>
            <p:cNvSpPr txBox="1">
              <a:spLocks/>
            </p:cNvSpPr>
            <p:nvPr/>
          </p:nvSpPr>
          <p:spPr>
            <a:xfrm>
              <a:off x="7729566" y="1484471"/>
              <a:ext cx="3045418" cy="1719813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3000" b="1" spc="-3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30</a:t>
              </a:r>
              <a:r>
                <a:rPr lang="en-US" sz="10000" b="1" spc="-300" baseline="300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%</a:t>
              </a:r>
              <a:endParaRPr lang="en-US" sz="10000" b="1" spc="-300" baseline="3000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36" name="Title 1">
              <a:extLst>
                <a:ext uri="{FF2B5EF4-FFF2-40B4-BE49-F238E27FC236}">
                  <a16:creationId xmlns:a16="http://schemas.microsoft.com/office/drawing/2014/main" xmlns="" id="{A633D7D3-008F-1148-BA8D-30692BDFF6A8}"/>
                </a:ext>
              </a:extLst>
            </p:cNvPr>
            <p:cNvSpPr txBox="1">
              <a:spLocks/>
            </p:cNvSpPr>
            <p:nvPr/>
          </p:nvSpPr>
          <p:spPr>
            <a:xfrm>
              <a:off x="7060945" y="2804160"/>
              <a:ext cx="4091705" cy="106533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5000" b="1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ОТСТЪПКА</a:t>
              </a:r>
              <a:endParaRPr lang="en-US" sz="5000" b="1" spc="-15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xmlns="" id="{04CD0E19-7395-7F4F-A188-1CABF850922D}"/>
                </a:ext>
              </a:extLst>
            </p:cNvPr>
            <p:cNvSpPr txBox="1">
              <a:spLocks/>
            </p:cNvSpPr>
            <p:nvPr/>
          </p:nvSpPr>
          <p:spPr>
            <a:xfrm>
              <a:off x="7798342" y="3667750"/>
              <a:ext cx="1652231" cy="1719813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11000" b="1" spc="-300" dirty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5</a:t>
              </a:r>
              <a:r>
                <a:rPr lang="en-US" sz="8000" b="1" spc="-300" baseline="30000" dirty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%</a:t>
              </a:r>
              <a:endParaRPr lang="en-US" sz="8000" b="1" spc="-300" baseline="3000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38" name="Title 1">
              <a:extLst>
                <a:ext uri="{FF2B5EF4-FFF2-40B4-BE49-F238E27FC236}">
                  <a16:creationId xmlns:a16="http://schemas.microsoft.com/office/drawing/2014/main" xmlns="" id="{F1654E50-E4FA-6B43-BF63-5E440BB97B17}"/>
                </a:ext>
              </a:extLst>
            </p:cNvPr>
            <p:cNvSpPr txBox="1">
              <a:spLocks/>
            </p:cNvSpPr>
            <p:nvPr/>
          </p:nvSpPr>
          <p:spPr>
            <a:xfrm>
              <a:off x="9038491" y="4080435"/>
              <a:ext cx="2291972" cy="106533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bg-BG" sz="3000" b="1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БОНУС</a:t>
              </a:r>
            </a:p>
            <a:p>
              <a:pPr algn="l"/>
              <a:r>
                <a:rPr lang="bg-BG" sz="3000" b="1" spc="-150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СТИМУЛ</a:t>
              </a:r>
              <a:endParaRPr lang="en-US" sz="3000" b="1" spc="-150" dirty="0"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xmlns="" id="{28D61F67-7510-7248-B676-4E4951B4AA90}"/>
                </a:ext>
              </a:extLst>
            </p:cNvPr>
            <p:cNvSpPr txBox="1">
              <a:spLocks/>
            </p:cNvSpPr>
            <p:nvPr/>
          </p:nvSpPr>
          <p:spPr>
            <a:xfrm>
              <a:off x="8677489" y="4166964"/>
              <a:ext cx="809183" cy="360631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13000" b="1" spc="-300" baseline="30000" dirty="0">
                  <a:solidFill>
                    <a:srgbClr val="FFC6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+</a:t>
              </a:r>
              <a:endParaRPr lang="en-US" sz="10000" b="1" spc="-300" baseline="300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70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ground, man, outdoor&#10;&#10;Description automatically generated">
            <a:extLst>
              <a:ext uri="{FF2B5EF4-FFF2-40B4-BE49-F238E27FC236}">
                <a16:creationId xmlns="" xmlns:a16="http://schemas.microsoft.com/office/drawing/2014/main" id="{521CB76F-37AC-E647-A205-54EC0944A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5" t="1911" r="16390" b="38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5"/>
            <a:ext cx="10801349" cy="1986772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250551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4"/>
            <a:ext cx="10680372" cy="1258108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Как да започнете</a:t>
            </a:r>
            <a:r>
              <a:rPr lang="en-US" sz="5500" b="1" dirty="0" smtClean="0">
                <a:latin typeface="Helvetica" pitchFamily="2" charset="0"/>
                <a:ea typeface="Calibri Light" charset="0"/>
                <a:cs typeface="Calibri Light" charset="0"/>
              </a:rPr>
              <a:t>:</a:t>
            </a:r>
            <a:endParaRPr lang="en-US" sz="55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1990757"/>
            <a:ext cx="9679137" cy="6589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Бъдете най-добрият си клиент</a:t>
            </a:r>
            <a:r>
              <a:rPr lang="en-US" sz="2600" dirty="0" smtClean="0">
                <a:latin typeface="Helvetica" pitchFamily="2" charset="0"/>
              </a:rPr>
              <a:t>.</a:t>
            </a:r>
            <a:endParaRPr lang="en-GB" sz="2600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19DE8B-735B-5F4D-821F-94BA4B5B6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21464</TotalTime>
  <Words>1204</Words>
  <Application>Microsoft Office PowerPoint</Application>
  <PresentationFormat>Widescreen</PresentationFormat>
  <Paragraphs>192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Roboto</vt:lpstr>
      <vt:lpstr>Roboto Condensed</vt:lpstr>
      <vt:lpstr>Calibri Light</vt:lpstr>
      <vt:lpstr>Arial</vt:lpstr>
      <vt:lpstr>Nautilus Pompilius</vt:lpstr>
      <vt:lpstr>Helvetica</vt:lpstr>
      <vt:lpstr>Calibri</vt:lpstr>
      <vt:lpstr>Office Theme</vt:lpstr>
      <vt:lpstr>PowerPoint Presentation</vt:lpstr>
      <vt:lpstr>Историята на Форевър</vt:lpstr>
      <vt:lpstr>PowerPoint Presentation</vt:lpstr>
      <vt:lpstr>Какво е различното във Форевър?</vt:lpstr>
      <vt:lpstr>PowerPoint Presentation</vt:lpstr>
      <vt:lpstr>PowerPoint Presentation</vt:lpstr>
      <vt:lpstr>Изгради си бизнес от продажби</vt:lpstr>
      <vt:lpstr>Развивайте бизнеса си.</vt:lpstr>
      <vt:lpstr>Как да започнете:</vt:lpstr>
      <vt:lpstr>Споделяйте продуктите:</vt:lpstr>
      <vt:lpstr>Как?</vt:lpstr>
      <vt:lpstr>Споделяйте бизнеса:</vt:lpstr>
      <vt:lpstr>PowerPoint Presentation</vt:lpstr>
      <vt:lpstr>PowerPoint Presentation</vt:lpstr>
      <vt:lpstr>PowerPoint Presentation</vt:lpstr>
      <vt:lpstr>PowerPoint Presentation</vt:lpstr>
      <vt:lpstr>Групов бонус</vt:lpstr>
      <vt:lpstr>Асистент Супервайзор</vt:lpstr>
      <vt:lpstr>Супервайзор</vt:lpstr>
      <vt:lpstr>PowerPoint Presentation</vt:lpstr>
      <vt:lpstr>PowerPoint Presentation</vt:lpstr>
      <vt:lpstr>PowerPoint Presentation</vt:lpstr>
      <vt:lpstr>Искате нещо повече?</vt:lpstr>
      <vt:lpstr>Пътувания по света</vt:lpstr>
      <vt:lpstr>Щедри бонуси</vt:lpstr>
      <vt:lpstr>Готови ли сте да започнете?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Williams</dc:creator>
  <cp:lastModifiedBy>Denitsa Prodanova</cp:lastModifiedBy>
  <cp:revision>732</cp:revision>
  <cp:lastPrinted>2017-08-17T05:54:08Z</cp:lastPrinted>
  <dcterms:created xsi:type="dcterms:W3CDTF">2017-01-18T14:56:47Z</dcterms:created>
  <dcterms:modified xsi:type="dcterms:W3CDTF">2020-10-26T08:34:29Z</dcterms:modified>
</cp:coreProperties>
</file>