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2" autoAdjust="0"/>
  </p:normalViewPr>
  <p:slideViewPr>
    <p:cSldViewPr showGuides="1">
      <p:cViewPr>
        <p:scale>
          <a:sx n="75" d="100"/>
          <a:sy n="75" d="100"/>
        </p:scale>
        <p:origin x="342" y="606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F305C6-452B-4B2D-A65A-B208F3D0EB1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0832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3D6C8-C175-4B5C-AFBE-5A2125EA9037}" type="slidenum">
              <a:rPr lang="en-US" altLang="bg-BG"/>
              <a:pPr/>
              <a:t>1</a:t>
            </a:fld>
            <a:endParaRPr lang="en-US" altLang="bg-BG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6244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08910-97DF-4716-9D56-0EB7FC823863}" type="slidenum">
              <a:rPr lang="en-US" altLang="bg-BG"/>
              <a:pPr/>
              <a:t>10</a:t>
            </a:fld>
            <a:endParaRPr lang="en-US" altLang="bg-BG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7385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BD1E8-20DA-4CD8-A4AE-F51265979577}" type="slidenum">
              <a:rPr lang="en-US" altLang="bg-BG"/>
              <a:pPr/>
              <a:t>11</a:t>
            </a:fld>
            <a:endParaRPr lang="en-US" altLang="bg-BG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bg-BG" altLang="bg-BG"/>
              <a:t>И така, дами и господа върху всеки един от СЕДЕМТЕ ПЪТЯ, които водят до</a:t>
            </a:r>
            <a:r>
              <a:rPr lang="ru-RU" altLang="bg-BG"/>
              <a:t> ХАРМОНИЧНО ЗДРАВЕ</a:t>
            </a:r>
            <a:r>
              <a:rPr lang="bg-BG" altLang="bg-BG"/>
              <a:t> влияят множеството съставки, които откриваме в продуктите на ФЛП. </a:t>
            </a:r>
          </a:p>
        </p:txBody>
      </p:sp>
    </p:spTree>
    <p:extLst>
      <p:ext uri="{BB962C8B-B14F-4D97-AF65-F5344CB8AC3E}">
        <p14:creationId xmlns:p14="http://schemas.microsoft.com/office/powerpoint/2010/main" val="17773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DF5DF-9956-4CC5-B4DB-7D0AE82DCB26}" type="slidenum">
              <a:rPr lang="en-US" altLang="bg-BG"/>
              <a:pPr/>
              <a:t>12</a:t>
            </a:fld>
            <a:endParaRPr lang="en-US" altLang="bg-BG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1793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61924-979D-42B5-867D-4125943575C2}" type="slidenum">
              <a:rPr lang="en-US" altLang="bg-BG"/>
              <a:pPr/>
              <a:t>13</a:t>
            </a:fld>
            <a:endParaRPr lang="en-US" altLang="bg-BG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466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76918-2226-420E-8D5B-1029DB1B1472}" type="slidenum">
              <a:rPr lang="en-US" altLang="bg-BG"/>
              <a:pPr/>
              <a:t>14</a:t>
            </a:fld>
            <a:endParaRPr lang="en-US" altLang="bg-BG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3227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EBE1D-B226-4071-AE6B-3BAD7DA71980}" type="slidenum">
              <a:rPr lang="en-US" altLang="bg-BG"/>
              <a:pPr/>
              <a:t>15</a:t>
            </a:fld>
            <a:endParaRPr lang="en-US" altLang="bg-BG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6894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B94CB-F307-4CDA-9A5C-57123BAF144C}" type="slidenum">
              <a:rPr lang="en-US" altLang="bg-BG"/>
              <a:pPr/>
              <a:t>16</a:t>
            </a:fld>
            <a:endParaRPr lang="en-US" altLang="bg-BG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18096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46404-8E0E-4D94-A49E-3C081851D1AE}" type="slidenum">
              <a:rPr lang="en-US" altLang="bg-BG"/>
              <a:pPr/>
              <a:t>17</a:t>
            </a:fld>
            <a:endParaRPr lang="en-US" altLang="bg-BG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86603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74331-7883-4B7E-AC5C-D21304AF92B9}" type="slidenum">
              <a:rPr lang="en-US" altLang="bg-BG"/>
              <a:pPr/>
              <a:t>18</a:t>
            </a:fld>
            <a:endParaRPr lang="en-US" altLang="bg-BG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42024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49E84-7CA2-4020-945D-DEF32038E39E}" type="slidenum">
              <a:rPr lang="en-US" altLang="bg-BG"/>
              <a:pPr/>
              <a:t>19</a:t>
            </a:fld>
            <a:endParaRPr lang="en-US" altLang="bg-BG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0365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6F856-B5D5-4114-97EA-094DC97FC662}" type="slidenum">
              <a:rPr lang="en-US" altLang="bg-BG"/>
              <a:pPr/>
              <a:t>2</a:t>
            </a:fld>
            <a:endParaRPr lang="en-US" altLang="bg-BG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183053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502CD-BE17-418D-93F1-1D1BD12EB665}" type="slidenum">
              <a:rPr lang="en-US" altLang="bg-BG"/>
              <a:pPr/>
              <a:t>20</a:t>
            </a:fld>
            <a:endParaRPr lang="en-US" altLang="bg-BG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06587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37A7-B103-4E17-95CA-1F42295F0DBA}" type="slidenum">
              <a:rPr lang="en-US" altLang="bg-BG"/>
              <a:pPr/>
              <a:t>21</a:t>
            </a:fld>
            <a:endParaRPr lang="en-US" altLang="bg-BG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38658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50805-A207-4A2E-98E3-D8C18DCE3892}" type="slidenum">
              <a:rPr lang="en-US" altLang="bg-BG"/>
              <a:pPr/>
              <a:t>22</a:t>
            </a:fld>
            <a:endParaRPr lang="en-US" altLang="bg-BG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8454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7D628-7DF8-404D-B763-3A8209C7B40A}" type="slidenum">
              <a:rPr lang="en-US" altLang="bg-BG"/>
              <a:pPr/>
              <a:t>23</a:t>
            </a:fld>
            <a:endParaRPr lang="en-US" altLang="bg-BG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bg-BG" altLang="bg-BG"/>
              <a:t>Дами и господа, нека да запазим звученето на тази хармония </a:t>
            </a:r>
            <a:r>
              <a:rPr lang="bg-BG" altLang="bg-BG" b="1" i="1"/>
              <a:t>завинаги</a:t>
            </a:r>
            <a:r>
              <a:rPr lang="bg-BG" altLang="bg-BG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8169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53E3E-02EC-46B2-B635-594FE400643F}" type="slidenum">
              <a:rPr lang="en-US" altLang="bg-BG"/>
              <a:pPr/>
              <a:t>24</a:t>
            </a:fld>
            <a:endParaRPr lang="en-US" altLang="bg-BG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4004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B3A1D-EED0-432D-A4B7-68ADA38557A0}" type="slidenum">
              <a:rPr lang="en-US" altLang="bg-BG"/>
              <a:pPr/>
              <a:t>3</a:t>
            </a:fld>
            <a:endParaRPr lang="en-US" altLang="bg-BG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67402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85568-E3E3-4600-BA4A-792D81D6183D}" type="slidenum">
              <a:rPr lang="en-US" altLang="bg-BG"/>
              <a:pPr/>
              <a:t>4</a:t>
            </a:fld>
            <a:endParaRPr lang="en-US" altLang="bg-BG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bg-BG" altLang="bg-BG"/>
              <a:t>Но всички знаем как в наши дни всичко около нас оказва отрицателно влияние върху така желаната хармония – замърсяването на въздуха, водата и храната, вредните методи на обработка на почвата, на съхраняване, преработка и приготвяне на храната. Понякога храната, която консумираме практически няма никаква стойност. </a:t>
            </a:r>
          </a:p>
        </p:txBody>
      </p:sp>
    </p:spTree>
    <p:extLst>
      <p:ext uri="{BB962C8B-B14F-4D97-AF65-F5344CB8AC3E}">
        <p14:creationId xmlns:p14="http://schemas.microsoft.com/office/powerpoint/2010/main" val="101879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1AD25-B33F-4341-846F-76B787983892}" type="slidenum">
              <a:rPr lang="en-US" altLang="bg-BG"/>
              <a:pPr/>
              <a:t>5</a:t>
            </a:fld>
            <a:endParaRPr lang="en-US" altLang="bg-BG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bg-BG" altLang="bg-BG"/>
              <a:t>Съществуват и други проблеми като стреса – толкова широко разпространен в наши дни, жестоките диети, бързото хранене, нездравословния начин на живот и последно, но не по важност – нестабилното ни психическо състояние</a:t>
            </a:r>
            <a:r>
              <a:rPr lang="ru-RU" altLang="bg-BG"/>
              <a:t>.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7471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D2156-B374-4AA3-B733-D52483FB8BD3}" type="slidenum">
              <a:rPr lang="en-US" altLang="bg-BG"/>
              <a:pPr/>
              <a:t>6</a:t>
            </a:fld>
            <a:endParaRPr lang="en-US" altLang="bg-BG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bg-BG" altLang="bg-BG"/>
              <a:t>И сега въпросът е : Какво можем да направим?</a:t>
            </a:r>
          </a:p>
        </p:txBody>
      </p:sp>
    </p:spTree>
    <p:extLst>
      <p:ext uri="{BB962C8B-B14F-4D97-AF65-F5344CB8AC3E}">
        <p14:creationId xmlns:p14="http://schemas.microsoft.com/office/powerpoint/2010/main" val="3033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76B99-3125-4483-876A-C96EE08B8148}" type="slidenum">
              <a:rPr lang="en-US" altLang="bg-BG"/>
              <a:pPr/>
              <a:t>7</a:t>
            </a:fld>
            <a:endParaRPr lang="en-US" altLang="bg-BG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6004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5FA8A-AB0E-43B1-9FD2-4E784688BE9D}" type="slidenum">
              <a:rPr lang="en-US" altLang="bg-BG"/>
              <a:pPr/>
              <a:t>8</a:t>
            </a:fld>
            <a:endParaRPr lang="en-US" altLang="bg-BG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0737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86D05-139B-4B55-9D3D-B3C673E65BAA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527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DDDD-C692-4ED9-B4AB-F5EB0011CD2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9790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395C-721E-4C13-9AFF-A1B0C2B8AE4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686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D3CB3-4D23-4DDA-A740-6F873CF6A10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397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18D95-AB0F-4F7B-8E86-715FAD29601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8981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7A55-CB68-437B-AB1C-DA8E4CDB267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4871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ABF0-03C7-4EFB-B24A-9DAD10A6D8A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050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D255-BBE9-42BD-8AAA-A7DF416ECB9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3554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E0630-0CEA-4123-A80B-0827560903F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1163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1DF3-68E8-47BF-983F-C0464AA6A2B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747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E88A-B1A7-48FD-8D77-4F49D47E2AF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306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DD7F5-E09D-46DF-BB55-8F142519E09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103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2AED90-B15A-4B7E-BCBB-48035BCB4B35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35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48038" y="1550988"/>
            <a:ext cx="57610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8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Хармония на </a:t>
            </a:r>
            <a:br>
              <a:rPr lang="bg-BG" altLang="bg-BG" sz="8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8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здравето</a:t>
            </a:r>
            <a:endParaRPr lang="en-GB" altLang="bg-BG" sz="14200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90488" y="188913"/>
            <a:ext cx="3760787" cy="3744912"/>
            <a:chOff x="57" y="119"/>
            <a:chExt cx="2505" cy="2495"/>
          </a:xfrm>
        </p:grpSpPr>
        <p:sp>
          <p:nvSpPr>
            <p:cNvPr id="71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57" y="119"/>
              <a:ext cx="2505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88" y="869"/>
              <a:ext cx="1433" cy="1717"/>
            </a:xfrm>
            <a:custGeom>
              <a:avLst/>
              <a:gdLst>
                <a:gd name="T0" fmla="*/ 0 w 784"/>
                <a:gd name="T1" fmla="*/ 2 h 856"/>
                <a:gd name="T2" fmla="*/ 0 w 784"/>
                <a:gd name="T3" fmla="*/ 2 h 856"/>
                <a:gd name="T4" fmla="*/ 9 w 784"/>
                <a:gd name="T5" fmla="*/ 33 h 856"/>
                <a:gd name="T6" fmla="*/ 21 w 784"/>
                <a:gd name="T7" fmla="*/ 62 h 856"/>
                <a:gd name="T8" fmla="*/ 33 w 784"/>
                <a:gd name="T9" fmla="*/ 91 h 856"/>
                <a:gd name="T10" fmla="*/ 50 w 784"/>
                <a:gd name="T11" fmla="*/ 120 h 856"/>
                <a:gd name="T12" fmla="*/ 67 w 784"/>
                <a:gd name="T13" fmla="*/ 146 h 856"/>
                <a:gd name="T14" fmla="*/ 86 w 784"/>
                <a:gd name="T15" fmla="*/ 172 h 856"/>
                <a:gd name="T16" fmla="*/ 127 w 784"/>
                <a:gd name="T17" fmla="*/ 220 h 856"/>
                <a:gd name="T18" fmla="*/ 127 w 784"/>
                <a:gd name="T19" fmla="*/ 220 h 856"/>
                <a:gd name="T20" fmla="*/ 175 w 784"/>
                <a:gd name="T21" fmla="*/ 276 h 856"/>
                <a:gd name="T22" fmla="*/ 227 w 784"/>
                <a:gd name="T23" fmla="*/ 326 h 856"/>
                <a:gd name="T24" fmla="*/ 283 w 784"/>
                <a:gd name="T25" fmla="*/ 374 h 856"/>
                <a:gd name="T26" fmla="*/ 338 w 784"/>
                <a:gd name="T27" fmla="*/ 422 h 856"/>
                <a:gd name="T28" fmla="*/ 338 w 784"/>
                <a:gd name="T29" fmla="*/ 422 h 856"/>
                <a:gd name="T30" fmla="*/ 458 w 784"/>
                <a:gd name="T31" fmla="*/ 518 h 856"/>
                <a:gd name="T32" fmla="*/ 517 w 784"/>
                <a:gd name="T33" fmla="*/ 568 h 856"/>
                <a:gd name="T34" fmla="*/ 573 w 784"/>
                <a:gd name="T35" fmla="*/ 621 h 856"/>
                <a:gd name="T36" fmla="*/ 573 w 784"/>
                <a:gd name="T37" fmla="*/ 621 h 856"/>
                <a:gd name="T38" fmla="*/ 628 w 784"/>
                <a:gd name="T39" fmla="*/ 678 h 856"/>
                <a:gd name="T40" fmla="*/ 680 w 784"/>
                <a:gd name="T41" fmla="*/ 736 h 856"/>
                <a:gd name="T42" fmla="*/ 779 w 784"/>
                <a:gd name="T43" fmla="*/ 856 h 856"/>
                <a:gd name="T44" fmla="*/ 779 w 784"/>
                <a:gd name="T45" fmla="*/ 856 h 856"/>
                <a:gd name="T46" fmla="*/ 781 w 784"/>
                <a:gd name="T47" fmla="*/ 856 h 856"/>
                <a:gd name="T48" fmla="*/ 781 w 784"/>
                <a:gd name="T49" fmla="*/ 856 h 856"/>
                <a:gd name="T50" fmla="*/ 784 w 784"/>
                <a:gd name="T51" fmla="*/ 856 h 856"/>
                <a:gd name="T52" fmla="*/ 784 w 784"/>
                <a:gd name="T53" fmla="*/ 853 h 856"/>
                <a:gd name="T54" fmla="*/ 784 w 784"/>
                <a:gd name="T55" fmla="*/ 853 h 856"/>
                <a:gd name="T56" fmla="*/ 692 w 784"/>
                <a:gd name="T57" fmla="*/ 736 h 856"/>
                <a:gd name="T58" fmla="*/ 645 w 784"/>
                <a:gd name="T59" fmla="*/ 678 h 856"/>
                <a:gd name="T60" fmla="*/ 594 w 784"/>
                <a:gd name="T61" fmla="*/ 626 h 856"/>
                <a:gd name="T62" fmla="*/ 594 w 784"/>
                <a:gd name="T63" fmla="*/ 626 h 856"/>
                <a:gd name="T64" fmla="*/ 541 w 784"/>
                <a:gd name="T65" fmla="*/ 573 h 856"/>
                <a:gd name="T66" fmla="*/ 484 w 784"/>
                <a:gd name="T67" fmla="*/ 522 h 856"/>
                <a:gd name="T68" fmla="*/ 366 w 784"/>
                <a:gd name="T69" fmla="*/ 427 h 856"/>
                <a:gd name="T70" fmla="*/ 366 w 784"/>
                <a:gd name="T71" fmla="*/ 427 h 856"/>
                <a:gd name="T72" fmla="*/ 309 w 784"/>
                <a:gd name="T73" fmla="*/ 379 h 856"/>
                <a:gd name="T74" fmla="*/ 254 w 784"/>
                <a:gd name="T75" fmla="*/ 331 h 856"/>
                <a:gd name="T76" fmla="*/ 199 w 784"/>
                <a:gd name="T77" fmla="*/ 278 h 856"/>
                <a:gd name="T78" fmla="*/ 146 w 784"/>
                <a:gd name="T79" fmla="*/ 225 h 856"/>
                <a:gd name="T80" fmla="*/ 146 w 784"/>
                <a:gd name="T81" fmla="*/ 225 h 856"/>
                <a:gd name="T82" fmla="*/ 103 w 784"/>
                <a:gd name="T83" fmla="*/ 175 h 856"/>
                <a:gd name="T84" fmla="*/ 81 w 784"/>
                <a:gd name="T85" fmla="*/ 149 h 856"/>
                <a:gd name="T86" fmla="*/ 62 w 784"/>
                <a:gd name="T87" fmla="*/ 120 h 856"/>
                <a:gd name="T88" fmla="*/ 43 w 784"/>
                <a:gd name="T89" fmla="*/ 93 h 856"/>
                <a:gd name="T90" fmla="*/ 29 w 784"/>
                <a:gd name="T91" fmla="*/ 62 h 856"/>
                <a:gd name="T92" fmla="*/ 14 w 784"/>
                <a:gd name="T93" fmla="*/ 33 h 856"/>
                <a:gd name="T94" fmla="*/ 2 w 784"/>
                <a:gd name="T95" fmla="*/ 2 h 856"/>
                <a:gd name="T96" fmla="*/ 2 w 784"/>
                <a:gd name="T97" fmla="*/ 2 h 856"/>
                <a:gd name="T98" fmla="*/ 0 w 784"/>
                <a:gd name="T99" fmla="*/ 0 h 856"/>
                <a:gd name="T100" fmla="*/ 0 w 784"/>
                <a:gd name="T101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4" h="856">
                  <a:moveTo>
                    <a:pt x="0" y="2"/>
                  </a:moveTo>
                  <a:lnTo>
                    <a:pt x="0" y="2"/>
                  </a:lnTo>
                  <a:lnTo>
                    <a:pt x="9" y="33"/>
                  </a:lnTo>
                  <a:lnTo>
                    <a:pt x="21" y="62"/>
                  </a:lnTo>
                  <a:lnTo>
                    <a:pt x="33" y="91"/>
                  </a:lnTo>
                  <a:lnTo>
                    <a:pt x="50" y="120"/>
                  </a:lnTo>
                  <a:lnTo>
                    <a:pt x="67" y="146"/>
                  </a:lnTo>
                  <a:lnTo>
                    <a:pt x="86" y="172"/>
                  </a:lnTo>
                  <a:lnTo>
                    <a:pt x="127" y="220"/>
                  </a:lnTo>
                  <a:lnTo>
                    <a:pt x="127" y="220"/>
                  </a:lnTo>
                  <a:lnTo>
                    <a:pt x="175" y="276"/>
                  </a:lnTo>
                  <a:lnTo>
                    <a:pt x="227" y="326"/>
                  </a:lnTo>
                  <a:lnTo>
                    <a:pt x="283" y="374"/>
                  </a:lnTo>
                  <a:lnTo>
                    <a:pt x="338" y="422"/>
                  </a:lnTo>
                  <a:lnTo>
                    <a:pt x="338" y="422"/>
                  </a:lnTo>
                  <a:lnTo>
                    <a:pt x="458" y="518"/>
                  </a:lnTo>
                  <a:lnTo>
                    <a:pt x="517" y="568"/>
                  </a:lnTo>
                  <a:lnTo>
                    <a:pt x="573" y="621"/>
                  </a:lnTo>
                  <a:lnTo>
                    <a:pt x="573" y="621"/>
                  </a:lnTo>
                  <a:lnTo>
                    <a:pt x="628" y="678"/>
                  </a:lnTo>
                  <a:lnTo>
                    <a:pt x="680" y="736"/>
                  </a:lnTo>
                  <a:lnTo>
                    <a:pt x="779" y="856"/>
                  </a:lnTo>
                  <a:lnTo>
                    <a:pt x="779" y="856"/>
                  </a:lnTo>
                  <a:lnTo>
                    <a:pt x="781" y="856"/>
                  </a:lnTo>
                  <a:lnTo>
                    <a:pt x="781" y="856"/>
                  </a:lnTo>
                  <a:lnTo>
                    <a:pt x="784" y="856"/>
                  </a:lnTo>
                  <a:lnTo>
                    <a:pt x="784" y="853"/>
                  </a:lnTo>
                  <a:lnTo>
                    <a:pt x="784" y="853"/>
                  </a:lnTo>
                  <a:lnTo>
                    <a:pt x="692" y="736"/>
                  </a:lnTo>
                  <a:lnTo>
                    <a:pt x="645" y="678"/>
                  </a:lnTo>
                  <a:lnTo>
                    <a:pt x="594" y="626"/>
                  </a:lnTo>
                  <a:lnTo>
                    <a:pt x="594" y="626"/>
                  </a:lnTo>
                  <a:lnTo>
                    <a:pt x="541" y="573"/>
                  </a:lnTo>
                  <a:lnTo>
                    <a:pt x="484" y="522"/>
                  </a:lnTo>
                  <a:lnTo>
                    <a:pt x="366" y="427"/>
                  </a:lnTo>
                  <a:lnTo>
                    <a:pt x="366" y="427"/>
                  </a:lnTo>
                  <a:lnTo>
                    <a:pt x="309" y="379"/>
                  </a:lnTo>
                  <a:lnTo>
                    <a:pt x="254" y="331"/>
                  </a:lnTo>
                  <a:lnTo>
                    <a:pt x="199" y="27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03" y="175"/>
                  </a:lnTo>
                  <a:lnTo>
                    <a:pt x="81" y="149"/>
                  </a:lnTo>
                  <a:lnTo>
                    <a:pt x="62" y="120"/>
                  </a:lnTo>
                  <a:lnTo>
                    <a:pt x="43" y="93"/>
                  </a:lnTo>
                  <a:lnTo>
                    <a:pt x="29" y="62"/>
                  </a:lnTo>
                  <a:lnTo>
                    <a:pt x="14" y="3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A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88" y="869"/>
              <a:ext cx="1433" cy="1717"/>
            </a:xfrm>
            <a:custGeom>
              <a:avLst/>
              <a:gdLst>
                <a:gd name="T0" fmla="*/ 0 w 784"/>
                <a:gd name="T1" fmla="*/ 2 h 856"/>
                <a:gd name="T2" fmla="*/ 0 w 784"/>
                <a:gd name="T3" fmla="*/ 2 h 856"/>
                <a:gd name="T4" fmla="*/ 9 w 784"/>
                <a:gd name="T5" fmla="*/ 33 h 856"/>
                <a:gd name="T6" fmla="*/ 21 w 784"/>
                <a:gd name="T7" fmla="*/ 62 h 856"/>
                <a:gd name="T8" fmla="*/ 33 w 784"/>
                <a:gd name="T9" fmla="*/ 91 h 856"/>
                <a:gd name="T10" fmla="*/ 50 w 784"/>
                <a:gd name="T11" fmla="*/ 120 h 856"/>
                <a:gd name="T12" fmla="*/ 67 w 784"/>
                <a:gd name="T13" fmla="*/ 146 h 856"/>
                <a:gd name="T14" fmla="*/ 86 w 784"/>
                <a:gd name="T15" fmla="*/ 172 h 856"/>
                <a:gd name="T16" fmla="*/ 127 w 784"/>
                <a:gd name="T17" fmla="*/ 220 h 856"/>
                <a:gd name="T18" fmla="*/ 127 w 784"/>
                <a:gd name="T19" fmla="*/ 220 h 856"/>
                <a:gd name="T20" fmla="*/ 175 w 784"/>
                <a:gd name="T21" fmla="*/ 276 h 856"/>
                <a:gd name="T22" fmla="*/ 227 w 784"/>
                <a:gd name="T23" fmla="*/ 326 h 856"/>
                <a:gd name="T24" fmla="*/ 283 w 784"/>
                <a:gd name="T25" fmla="*/ 374 h 856"/>
                <a:gd name="T26" fmla="*/ 338 w 784"/>
                <a:gd name="T27" fmla="*/ 422 h 856"/>
                <a:gd name="T28" fmla="*/ 338 w 784"/>
                <a:gd name="T29" fmla="*/ 422 h 856"/>
                <a:gd name="T30" fmla="*/ 458 w 784"/>
                <a:gd name="T31" fmla="*/ 518 h 856"/>
                <a:gd name="T32" fmla="*/ 517 w 784"/>
                <a:gd name="T33" fmla="*/ 568 h 856"/>
                <a:gd name="T34" fmla="*/ 573 w 784"/>
                <a:gd name="T35" fmla="*/ 621 h 856"/>
                <a:gd name="T36" fmla="*/ 573 w 784"/>
                <a:gd name="T37" fmla="*/ 621 h 856"/>
                <a:gd name="T38" fmla="*/ 628 w 784"/>
                <a:gd name="T39" fmla="*/ 678 h 856"/>
                <a:gd name="T40" fmla="*/ 680 w 784"/>
                <a:gd name="T41" fmla="*/ 736 h 856"/>
                <a:gd name="T42" fmla="*/ 779 w 784"/>
                <a:gd name="T43" fmla="*/ 856 h 856"/>
                <a:gd name="T44" fmla="*/ 779 w 784"/>
                <a:gd name="T45" fmla="*/ 856 h 856"/>
                <a:gd name="T46" fmla="*/ 781 w 784"/>
                <a:gd name="T47" fmla="*/ 856 h 856"/>
                <a:gd name="T48" fmla="*/ 781 w 784"/>
                <a:gd name="T49" fmla="*/ 856 h 856"/>
                <a:gd name="T50" fmla="*/ 784 w 784"/>
                <a:gd name="T51" fmla="*/ 856 h 856"/>
                <a:gd name="T52" fmla="*/ 784 w 784"/>
                <a:gd name="T53" fmla="*/ 853 h 856"/>
                <a:gd name="T54" fmla="*/ 784 w 784"/>
                <a:gd name="T55" fmla="*/ 853 h 856"/>
                <a:gd name="T56" fmla="*/ 692 w 784"/>
                <a:gd name="T57" fmla="*/ 736 h 856"/>
                <a:gd name="T58" fmla="*/ 645 w 784"/>
                <a:gd name="T59" fmla="*/ 678 h 856"/>
                <a:gd name="T60" fmla="*/ 594 w 784"/>
                <a:gd name="T61" fmla="*/ 626 h 856"/>
                <a:gd name="T62" fmla="*/ 594 w 784"/>
                <a:gd name="T63" fmla="*/ 626 h 856"/>
                <a:gd name="T64" fmla="*/ 541 w 784"/>
                <a:gd name="T65" fmla="*/ 573 h 856"/>
                <a:gd name="T66" fmla="*/ 484 w 784"/>
                <a:gd name="T67" fmla="*/ 522 h 856"/>
                <a:gd name="T68" fmla="*/ 366 w 784"/>
                <a:gd name="T69" fmla="*/ 427 h 856"/>
                <a:gd name="T70" fmla="*/ 366 w 784"/>
                <a:gd name="T71" fmla="*/ 427 h 856"/>
                <a:gd name="T72" fmla="*/ 309 w 784"/>
                <a:gd name="T73" fmla="*/ 379 h 856"/>
                <a:gd name="T74" fmla="*/ 254 w 784"/>
                <a:gd name="T75" fmla="*/ 331 h 856"/>
                <a:gd name="T76" fmla="*/ 199 w 784"/>
                <a:gd name="T77" fmla="*/ 278 h 856"/>
                <a:gd name="T78" fmla="*/ 146 w 784"/>
                <a:gd name="T79" fmla="*/ 225 h 856"/>
                <a:gd name="T80" fmla="*/ 146 w 784"/>
                <a:gd name="T81" fmla="*/ 225 h 856"/>
                <a:gd name="T82" fmla="*/ 103 w 784"/>
                <a:gd name="T83" fmla="*/ 175 h 856"/>
                <a:gd name="T84" fmla="*/ 81 w 784"/>
                <a:gd name="T85" fmla="*/ 149 h 856"/>
                <a:gd name="T86" fmla="*/ 62 w 784"/>
                <a:gd name="T87" fmla="*/ 120 h 856"/>
                <a:gd name="T88" fmla="*/ 43 w 784"/>
                <a:gd name="T89" fmla="*/ 93 h 856"/>
                <a:gd name="T90" fmla="*/ 29 w 784"/>
                <a:gd name="T91" fmla="*/ 62 h 856"/>
                <a:gd name="T92" fmla="*/ 14 w 784"/>
                <a:gd name="T93" fmla="*/ 33 h 856"/>
                <a:gd name="T94" fmla="*/ 2 w 784"/>
                <a:gd name="T95" fmla="*/ 2 h 856"/>
                <a:gd name="T96" fmla="*/ 2 w 784"/>
                <a:gd name="T97" fmla="*/ 2 h 856"/>
                <a:gd name="T98" fmla="*/ 0 w 784"/>
                <a:gd name="T99" fmla="*/ 0 h 856"/>
                <a:gd name="T100" fmla="*/ 0 w 784"/>
                <a:gd name="T101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4" h="856">
                  <a:moveTo>
                    <a:pt x="0" y="2"/>
                  </a:moveTo>
                  <a:lnTo>
                    <a:pt x="0" y="2"/>
                  </a:lnTo>
                  <a:lnTo>
                    <a:pt x="9" y="33"/>
                  </a:lnTo>
                  <a:lnTo>
                    <a:pt x="21" y="62"/>
                  </a:lnTo>
                  <a:lnTo>
                    <a:pt x="33" y="91"/>
                  </a:lnTo>
                  <a:lnTo>
                    <a:pt x="50" y="120"/>
                  </a:lnTo>
                  <a:lnTo>
                    <a:pt x="67" y="146"/>
                  </a:lnTo>
                  <a:lnTo>
                    <a:pt x="86" y="172"/>
                  </a:lnTo>
                  <a:lnTo>
                    <a:pt x="127" y="220"/>
                  </a:lnTo>
                  <a:lnTo>
                    <a:pt x="127" y="220"/>
                  </a:lnTo>
                  <a:lnTo>
                    <a:pt x="175" y="276"/>
                  </a:lnTo>
                  <a:lnTo>
                    <a:pt x="227" y="326"/>
                  </a:lnTo>
                  <a:lnTo>
                    <a:pt x="283" y="374"/>
                  </a:lnTo>
                  <a:lnTo>
                    <a:pt x="338" y="422"/>
                  </a:lnTo>
                  <a:lnTo>
                    <a:pt x="338" y="422"/>
                  </a:lnTo>
                  <a:lnTo>
                    <a:pt x="458" y="518"/>
                  </a:lnTo>
                  <a:lnTo>
                    <a:pt x="517" y="568"/>
                  </a:lnTo>
                  <a:lnTo>
                    <a:pt x="573" y="621"/>
                  </a:lnTo>
                  <a:lnTo>
                    <a:pt x="573" y="621"/>
                  </a:lnTo>
                  <a:lnTo>
                    <a:pt x="628" y="678"/>
                  </a:lnTo>
                  <a:lnTo>
                    <a:pt x="680" y="736"/>
                  </a:lnTo>
                  <a:lnTo>
                    <a:pt x="779" y="856"/>
                  </a:lnTo>
                  <a:lnTo>
                    <a:pt x="779" y="856"/>
                  </a:lnTo>
                  <a:lnTo>
                    <a:pt x="781" y="856"/>
                  </a:lnTo>
                  <a:lnTo>
                    <a:pt x="781" y="856"/>
                  </a:lnTo>
                  <a:lnTo>
                    <a:pt x="784" y="856"/>
                  </a:lnTo>
                  <a:lnTo>
                    <a:pt x="784" y="853"/>
                  </a:lnTo>
                  <a:lnTo>
                    <a:pt x="784" y="853"/>
                  </a:lnTo>
                  <a:lnTo>
                    <a:pt x="692" y="736"/>
                  </a:lnTo>
                  <a:lnTo>
                    <a:pt x="645" y="678"/>
                  </a:lnTo>
                  <a:lnTo>
                    <a:pt x="594" y="626"/>
                  </a:lnTo>
                  <a:lnTo>
                    <a:pt x="594" y="626"/>
                  </a:lnTo>
                  <a:lnTo>
                    <a:pt x="541" y="573"/>
                  </a:lnTo>
                  <a:lnTo>
                    <a:pt x="484" y="522"/>
                  </a:lnTo>
                  <a:lnTo>
                    <a:pt x="366" y="427"/>
                  </a:lnTo>
                  <a:lnTo>
                    <a:pt x="366" y="427"/>
                  </a:lnTo>
                  <a:lnTo>
                    <a:pt x="309" y="379"/>
                  </a:lnTo>
                  <a:lnTo>
                    <a:pt x="254" y="331"/>
                  </a:lnTo>
                  <a:lnTo>
                    <a:pt x="199" y="27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03" y="175"/>
                  </a:lnTo>
                  <a:lnTo>
                    <a:pt x="81" y="149"/>
                  </a:lnTo>
                  <a:lnTo>
                    <a:pt x="62" y="120"/>
                  </a:lnTo>
                  <a:lnTo>
                    <a:pt x="43" y="93"/>
                  </a:lnTo>
                  <a:lnTo>
                    <a:pt x="29" y="62"/>
                  </a:lnTo>
                  <a:lnTo>
                    <a:pt x="14" y="3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1424" y="2211"/>
              <a:ext cx="1125" cy="393"/>
            </a:xfrm>
            <a:custGeom>
              <a:avLst/>
              <a:gdLst>
                <a:gd name="T0" fmla="*/ 14 w 616"/>
                <a:gd name="T1" fmla="*/ 191 h 196"/>
                <a:gd name="T2" fmla="*/ 14 w 616"/>
                <a:gd name="T3" fmla="*/ 191 h 196"/>
                <a:gd name="T4" fmla="*/ 21 w 616"/>
                <a:gd name="T5" fmla="*/ 182 h 196"/>
                <a:gd name="T6" fmla="*/ 33 w 616"/>
                <a:gd name="T7" fmla="*/ 172 h 196"/>
                <a:gd name="T8" fmla="*/ 57 w 616"/>
                <a:gd name="T9" fmla="*/ 158 h 196"/>
                <a:gd name="T10" fmla="*/ 57 w 616"/>
                <a:gd name="T11" fmla="*/ 158 h 196"/>
                <a:gd name="T12" fmla="*/ 122 w 616"/>
                <a:gd name="T13" fmla="*/ 120 h 196"/>
                <a:gd name="T14" fmla="*/ 122 w 616"/>
                <a:gd name="T15" fmla="*/ 120 h 196"/>
                <a:gd name="T16" fmla="*/ 158 w 616"/>
                <a:gd name="T17" fmla="*/ 103 h 196"/>
                <a:gd name="T18" fmla="*/ 194 w 616"/>
                <a:gd name="T19" fmla="*/ 86 h 196"/>
                <a:gd name="T20" fmla="*/ 232 w 616"/>
                <a:gd name="T21" fmla="*/ 72 h 196"/>
                <a:gd name="T22" fmla="*/ 271 w 616"/>
                <a:gd name="T23" fmla="*/ 57 h 196"/>
                <a:gd name="T24" fmla="*/ 271 w 616"/>
                <a:gd name="T25" fmla="*/ 57 h 196"/>
                <a:gd name="T26" fmla="*/ 314 w 616"/>
                <a:gd name="T27" fmla="*/ 45 h 196"/>
                <a:gd name="T28" fmla="*/ 357 w 616"/>
                <a:gd name="T29" fmla="*/ 36 h 196"/>
                <a:gd name="T30" fmla="*/ 400 w 616"/>
                <a:gd name="T31" fmla="*/ 26 h 196"/>
                <a:gd name="T32" fmla="*/ 441 w 616"/>
                <a:gd name="T33" fmla="*/ 19 h 196"/>
                <a:gd name="T34" fmla="*/ 530 w 616"/>
                <a:gd name="T35" fmla="*/ 9 h 196"/>
                <a:gd name="T36" fmla="*/ 616 w 616"/>
                <a:gd name="T37" fmla="*/ 2 h 196"/>
                <a:gd name="T38" fmla="*/ 616 w 616"/>
                <a:gd name="T39" fmla="*/ 2 h 196"/>
                <a:gd name="T40" fmla="*/ 616 w 616"/>
                <a:gd name="T41" fmla="*/ 0 h 196"/>
                <a:gd name="T42" fmla="*/ 616 w 616"/>
                <a:gd name="T43" fmla="*/ 0 h 196"/>
                <a:gd name="T44" fmla="*/ 616 w 616"/>
                <a:gd name="T45" fmla="*/ 0 h 196"/>
                <a:gd name="T46" fmla="*/ 570 w 616"/>
                <a:gd name="T47" fmla="*/ 0 h 196"/>
                <a:gd name="T48" fmla="*/ 522 w 616"/>
                <a:gd name="T49" fmla="*/ 2 h 196"/>
                <a:gd name="T50" fmla="*/ 477 w 616"/>
                <a:gd name="T51" fmla="*/ 7 h 196"/>
                <a:gd name="T52" fmla="*/ 431 w 616"/>
                <a:gd name="T53" fmla="*/ 14 h 196"/>
                <a:gd name="T54" fmla="*/ 386 w 616"/>
                <a:gd name="T55" fmla="*/ 21 h 196"/>
                <a:gd name="T56" fmla="*/ 340 w 616"/>
                <a:gd name="T57" fmla="*/ 31 h 196"/>
                <a:gd name="T58" fmla="*/ 251 w 616"/>
                <a:gd name="T59" fmla="*/ 52 h 196"/>
                <a:gd name="T60" fmla="*/ 251 w 616"/>
                <a:gd name="T61" fmla="*/ 52 h 196"/>
                <a:gd name="T62" fmla="*/ 211 w 616"/>
                <a:gd name="T63" fmla="*/ 64 h 196"/>
                <a:gd name="T64" fmla="*/ 170 w 616"/>
                <a:gd name="T65" fmla="*/ 81 h 196"/>
                <a:gd name="T66" fmla="*/ 132 w 616"/>
                <a:gd name="T67" fmla="*/ 98 h 196"/>
                <a:gd name="T68" fmla="*/ 93 w 616"/>
                <a:gd name="T69" fmla="*/ 120 h 196"/>
                <a:gd name="T70" fmla="*/ 93 w 616"/>
                <a:gd name="T71" fmla="*/ 120 h 196"/>
                <a:gd name="T72" fmla="*/ 33 w 616"/>
                <a:gd name="T73" fmla="*/ 155 h 196"/>
                <a:gd name="T74" fmla="*/ 33 w 616"/>
                <a:gd name="T75" fmla="*/ 155 h 196"/>
                <a:gd name="T76" fmla="*/ 14 w 616"/>
                <a:gd name="T77" fmla="*/ 167 h 196"/>
                <a:gd name="T78" fmla="*/ 5 w 616"/>
                <a:gd name="T79" fmla="*/ 177 h 196"/>
                <a:gd name="T80" fmla="*/ 0 w 616"/>
                <a:gd name="T81" fmla="*/ 187 h 196"/>
                <a:gd name="T82" fmla="*/ 0 w 616"/>
                <a:gd name="T83" fmla="*/ 187 h 196"/>
                <a:gd name="T84" fmla="*/ 2 w 616"/>
                <a:gd name="T85" fmla="*/ 194 h 196"/>
                <a:gd name="T86" fmla="*/ 5 w 616"/>
                <a:gd name="T87" fmla="*/ 196 h 196"/>
                <a:gd name="T88" fmla="*/ 9 w 616"/>
                <a:gd name="T89" fmla="*/ 196 h 196"/>
                <a:gd name="T90" fmla="*/ 14 w 616"/>
                <a:gd name="T91" fmla="*/ 1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96">
                  <a:moveTo>
                    <a:pt x="14" y="191"/>
                  </a:moveTo>
                  <a:lnTo>
                    <a:pt x="14" y="191"/>
                  </a:lnTo>
                  <a:lnTo>
                    <a:pt x="21" y="182"/>
                  </a:lnTo>
                  <a:lnTo>
                    <a:pt x="33" y="172"/>
                  </a:lnTo>
                  <a:lnTo>
                    <a:pt x="57" y="158"/>
                  </a:lnTo>
                  <a:lnTo>
                    <a:pt x="57" y="158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58" y="103"/>
                  </a:lnTo>
                  <a:lnTo>
                    <a:pt x="194" y="86"/>
                  </a:lnTo>
                  <a:lnTo>
                    <a:pt x="232" y="72"/>
                  </a:lnTo>
                  <a:lnTo>
                    <a:pt x="271" y="57"/>
                  </a:lnTo>
                  <a:lnTo>
                    <a:pt x="271" y="57"/>
                  </a:lnTo>
                  <a:lnTo>
                    <a:pt x="314" y="45"/>
                  </a:lnTo>
                  <a:lnTo>
                    <a:pt x="357" y="36"/>
                  </a:lnTo>
                  <a:lnTo>
                    <a:pt x="400" y="26"/>
                  </a:lnTo>
                  <a:lnTo>
                    <a:pt x="441" y="19"/>
                  </a:lnTo>
                  <a:lnTo>
                    <a:pt x="530" y="9"/>
                  </a:lnTo>
                  <a:lnTo>
                    <a:pt x="616" y="2"/>
                  </a:lnTo>
                  <a:lnTo>
                    <a:pt x="61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70" y="0"/>
                  </a:lnTo>
                  <a:lnTo>
                    <a:pt x="522" y="2"/>
                  </a:lnTo>
                  <a:lnTo>
                    <a:pt x="477" y="7"/>
                  </a:lnTo>
                  <a:lnTo>
                    <a:pt x="431" y="14"/>
                  </a:lnTo>
                  <a:lnTo>
                    <a:pt x="386" y="21"/>
                  </a:lnTo>
                  <a:lnTo>
                    <a:pt x="340" y="31"/>
                  </a:lnTo>
                  <a:lnTo>
                    <a:pt x="251" y="52"/>
                  </a:lnTo>
                  <a:lnTo>
                    <a:pt x="251" y="52"/>
                  </a:lnTo>
                  <a:lnTo>
                    <a:pt x="211" y="64"/>
                  </a:lnTo>
                  <a:lnTo>
                    <a:pt x="170" y="81"/>
                  </a:lnTo>
                  <a:lnTo>
                    <a:pt x="132" y="98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33" y="155"/>
                  </a:lnTo>
                  <a:lnTo>
                    <a:pt x="33" y="155"/>
                  </a:lnTo>
                  <a:lnTo>
                    <a:pt x="14" y="167"/>
                  </a:lnTo>
                  <a:lnTo>
                    <a:pt x="5" y="17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5" y="196"/>
                  </a:lnTo>
                  <a:lnTo>
                    <a:pt x="9" y="196"/>
                  </a:lnTo>
                  <a:lnTo>
                    <a:pt x="14" y="191"/>
                  </a:lnTo>
                  <a:close/>
                </a:path>
              </a:pathLst>
            </a:custGeom>
            <a:solidFill>
              <a:srgbClr val="AA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1424" y="2211"/>
              <a:ext cx="1125" cy="393"/>
            </a:xfrm>
            <a:custGeom>
              <a:avLst/>
              <a:gdLst>
                <a:gd name="T0" fmla="*/ 14 w 616"/>
                <a:gd name="T1" fmla="*/ 191 h 196"/>
                <a:gd name="T2" fmla="*/ 14 w 616"/>
                <a:gd name="T3" fmla="*/ 191 h 196"/>
                <a:gd name="T4" fmla="*/ 21 w 616"/>
                <a:gd name="T5" fmla="*/ 182 h 196"/>
                <a:gd name="T6" fmla="*/ 33 w 616"/>
                <a:gd name="T7" fmla="*/ 172 h 196"/>
                <a:gd name="T8" fmla="*/ 57 w 616"/>
                <a:gd name="T9" fmla="*/ 158 h 196"/>
                <a:gd name="T10" fmla="*/ 57 w 616"/>
                <a:gd name="T11" fmla="*/ 158 h 196"/>
                <a:gd name="T12" fmla="*/ 122 w 616"/>
                <a:gd name="T13" fmla="*/ 120 h 196"/>
                <a:gd name="T14" fmla="*/ 122 w 616"/>
                <a:gd name="T15" fmla="*/ 120 h 196"/>
                <a:gd name="T16" fmla="*/ 158 w 616"/>
                <a:gd name="T17" fmla="*/ 103 h 196"/>
                <a:gd name="T18" fmla="*/ 194 w 616"/>
                <a:gd name="T19" fmla="*/ 86 h 196"/>
                <a:gd name="T20" fmla="*/ 232 w 616"/>
                <a:gd name="T21" fmla="*/ 72 h 196"/>
                <a:gd name="T22" fmla="*/ 271 w 616"/>
                <a:gd name="T23" fmla="*/ 57 h 196"/>
                <a:gd name="T24" fmla="*/ 271 w 616"/>
                <a:gd name="T25" fmla="*/ 57 h 196"/>
                <a:gd name="T26" fmla="*/ 314 w 616"/>
                <a:gd name="T27" fmla="*/ 45 h 196"/>
                <a:gd name="T28" fmla="*/ 357 w 616"/>
                <a:gd name="T29" fmla="*/ 36 h 196"/>
                <a:gd name="T30" fmla="*/ 400 w 616"/>
                <a:gd name="T31" fmla="*/ 26 h 196"/>
                <a:gd name="T32" fmla="*/ 441 w 616"/>
                <a:gd name="T33" fmla="*/ 19 h 196"/>
                <a:gd name="T34" fmla="*/ 530 w 616"/>
                <a:gd name="T35" fmla="*/ 9 h 196"/>
                <a:gd name="T36" fmla="*/ 616 w 616"/>
                <a:gd name="T37" fmla="*/ 2 h 196"/>
                <a:gd name="T38" fmla="*/ 616 w 616"/>
                <a:gd name="T39" fmla="*/ 2 h 196"/>
                <a:gd name="T40" fmla="*/ 616 w 616"/>
                <a:gd name="T41" fmla="*/ 0 h 196"/>
                <a:gd name="T42" fmla="*/ 616 w 616"/>
                <a:gd name="T43" fmla="*/ 0 h 196"/>
                <a:gd name="T44" fmla="*/ 616 w 616"/>
                <a:gd name="T45" fmla="*/ 0 h 196"/>
                <a:gd name="T46" fmla="*/ 570 w 616"/>
                <a:gd name="T47" fmla="*/ 0 h 196"/>
                <a:gd name="T48" fmla="*/ 522 w 616"/>
                <a:gd name="T49" fmla="*/ 2 h 196"/>
                <a:gd name="T50" fmla="*/ 477 w 616"/>
                <a:gd name="T51" fmla="*/ 7 h 196"/>
                <a:gd name="T52" fmla="*/ 431 w 616"/>
                <a:gd name="T53" fmla="*/ 14 h 196"/>
                <a:gd name="T54" fmla="*/ 386 w 616"/>
                <a:gd name="T55" fmla="*/ 21 h 196"/>
                <a:gd name="T56" fmla="*/ 340 w 616"/>
                <a:gd name="T57" fmla="*/ 31 h 196"/>
                <a:gd name="T58" fmla="*/ 251 w 616"/>
                <a:gd name="T59" fmla="*/ 52 h 196"/>
                <a:gd name="T60" fmla="*/ 251 w 616"/>
                <a:gd name="T61" fmla="*/ 52 h 196"/>
                <a:gd name="T62" fmla="*/ 211 w 616"/>
                <a:gd name="T63" fmla="*/ 64 h 196"/>
                <a:gd name="T64" fmla="*/ 170 w 616"/>
                <a:gd name="T65" fmla="*/ 81 h 196"/>
                <a:gd name="T66" fmla="*/ 132 w 616"/>
                <a:gd name="T67" fmla="*/ 98 h 196"/>
                <a:gd name="T68" fmla="*/ 93 w 616"/>
                <a:gd name="T69" fmla="*/ 120 h 196"/>
                <a:gd name="T70" fmla="*/ 93 w 616"/>
                <a:gd name="T71" fmla="*/ 120 h 196"/>
                <a:gd name="T72" fmla="*/ 33 w 616"/>
                <a:gd name="T73" fmla="*/ 155 h 196"/>
                <a:gd name="T74" fmla="*/ 33 w 616"/>
                <a:gd name="T75" fmla="*/ 155 h 196"/>
                <a:gd name="T76" fmla="*/ 14 w 616"/>
                <a:gd name="T77" fmla="*/ 167 h 196"/>
                <a:gd name="T78" fmla="*/ 5 w 616"/>
                <a:gd name="T79" fmla="*/ 177 h 196"/>
                <a:gd name="T80" fmla="*/ 0 w 616"/>
                <a:gd name="T81" fmla="*/ 187 h 196"/>
                <a:gd name="T82" fmla="*/ 0 w 616"/>
                <a:gd name="T83" fmla="*/ 187 h 196"/>
                <a:gd name="T84" fmla="*/ 2 w 616"/>
                <a:gd name="T85" fmla="*/ 194 h 196"/>
                <a:gd name="T86" fmla="*/ 5 w 616"/>
                <a:gd name="T87" fmla="*/ 196 h 196"/>
                <a:gd name="T88" fmla="*/ 9 w 616"/>
                <a:gd name="T89" fmla="*/ 196 h 196"/>
                <a:gd name="T90" fmla="*/ 14 w 616"/>
                <a:gd name="T91" fmla="*/ 1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96">
                  <a:moveTo>
                    <a:pt x="14" y="191"/>
                  </a:moveTo>
                  <a:lnTo>
                    <a:pt x="14" y="191"/>
                  </a:lnTo>
                  <a:lnTo>
                    <a:pt x="21" y="182"/>
                  </a:lnTo>
                  <a:lnTo>
                    <a:pt x="33" y="172"/>
                  </a:lnTo>
                  <a:lnTo>
                    <a:pt x="57" y="158"/>
                  </a:lnTo>
                  <a:lnTo>
                    <a:pt x="57" y="158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58" y="103"/>
                  </a:lnTo>
                  <a:lnTo>
                    <a:pt x="194" y="86"/>
                  </a:lnTo>
                  <a:lnTo>
                    <a:pt x="232" y="72"/>
                  </a:lnTo>
                  <a:lnTo>
                    <a:pt x="271" y="57"/>
                  </a:lnTo>
                  <a:lnTo>
                    <a:pt x="271" y="57"/>
                  </a:lnTo>
                  <a:lnTo>
                    <a:pt x="314" y="45"/>
                  </a:lnTo>
                  <a:lnTo>
                    <a:pt x="357" y="36"/>
                  </a:lnTo>
                  <a:lnTo>
                    <a:pt x="400" y="26"/>
                  </a:lnTo>
                  <a:lnTo>
                    <a:pt x="441" y="19"/>
                  </a:lnTo>
                  <a:lnTo>
                    <a:pt x="530" y="9"/>
                  </a:lnTo>
                  <a:lnTo>
                    <a:pt x="616" y="2"/>
                  </a:lnTo>
                  <a:lnTo>
                    <a:pt x="61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70" y="0"/>
                  </a:lnTo>
                  <a:lnTo>
                    <a:pt x="522" y="2"/>
                  </a:lnTo>
                  <a:lnTo>
                    <a:pt x="477" y="7"/>
                  </a:lnTo>
                  <a:lnTo>
                    <a:pt x="431" y="14"/>
                  </a:lnTo>
                  <a:lnTo>
                    <a:pt x="386" y="21"/>
                  </a:lnTo>
                  <a:lnTo>
                    <a:pt x="340" y="31"/>
                  </a:lnTo>
                  <a:lnTo>
                    <a:pt x="251" y="52"/>
                  </a:lnTo>
                  <a:lnTo>
                    <a:pt x="251" y="52"/>
                  </a:lnTo>
                  <a:lnTo>
                    <a:pt x="211" y="64"/>
                  </a:lnTo>
                  <a:lnTo>
                    <a:pt x="170" y="81"/>
                  </a:lnTo>
                  <a:lnTo>
                    <a:pt x="132" y="98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33" y="155"/>
                  </a:lnTo>
                  <a:lnTo>
                    <a:pt x="33" y="155"/>
                  </a:lnTo>
                  <a:lnTo>
                    <a:pt x="14" y="167"/>
                  </a:lnTo>
                  <a:lnTo>
                    <a:pt x="5" y="17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5" y="196"/>
                  </a:lnTo>
                  <a:lnTo>
                    <a:pt x="9" y="196"/>
                  </a:lnTo>
                  <a:lnTo>
                    <a:pt x="14" y="1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66" y="969"/>
              <a:ext cx="289" cy="111"/>
            </a:xfrm>
            <a:custGeom>
              <a:avLst/>
              <a:gdLst>
                <a:gd name="T0" fmla="*/ 2 w 158"/>
                <a:gd name="T1" fmla="*/ 10 h 55"/>
                <a:gd name="T2" fmla="*/ 2 w 158"/>
                <a:gd name="T3" fmla="*/ 10 h 55"/>
                <a:gd name="T4" fmla="*/ 21 w 158"/>
                <a:gd name="T5" fmla="*/ 12 h 55"/>
                <a:gd name="T6" fmla="*/ 38 w 158"/>
                <a:gd name="T7" fmla="*/ 22 h 55"/>
                <a:gd name="T8" fmla="*/ 55 w 158"/>
                <a:gd name="T9" fmla="*/ 29 h 55"/>
                <a:gd name="T10" fmla="*/ 72 w 158"/>
                <a:gd name="T11" fmla="*/ 36 h 55"/>
                <a:gd name="T12" fmla="*/ 72 w 158"/>
                <a:gd name="T13" fmla="*/ 36 h 55"/>
                <a:gd name="T14" fmla="*/ 112 w 158"/>
                <a:gd name="T15" fmla="*/ 48 h 55"/>
                <a:gd name="T16" fmla="*/ 151 w 158"/>
                <a:gd name="T17" fmla="*/ 55 h 55"/>
                <a:gd name="T18" fmla="*/ 151 w 158"/>
                <a:gd name="T19" fmla="*/ 55 h 55"/>
                <a:gd name="T20" fmla="*/ 156 w 158"/>
                <a:gd name="T21" fmla="*/ 55 h 55"/>
                <a:gd name="T22" fmla="*/ 158 w 158"/>
                <a:gd name="T23" fmla="*/ 51 h 55"/>
                <a:gd name="T24" fmla="*/ 158 w 158"/>
                <a:gd name="T25" fmla="*/ 46 h 55"/>
                <a:gd name="T26" fmla="*/ 153 w 158"/>
                <a:gd name="T27" fmla="*/ 43 h 55"/>
                <a:gd name="T28" fmla="*/ 153 w 158"/>
                <a:gd name="T29" fmla="*/ 43 h 55"/>
                <a:gd name="T30" fmla="*/ 105 w 158"/>
                <a:gd name="T31" fmla="*/ 34 h 55"/>
                <a:gd name="T32" fmla="*/ 81 w 158"/>
                <a:gd name="T33" fmla="*/ 29 h 55"/>
                <a:gd name="T34" fmla="*/ 60 w 158"/>
                <a:gd name="T35" fmla="*/ 19 h 55"/>
                <a:gd name="T36" fmla="*/ 60 w 158"/>
                <a:gd name="T37" fmla="*/ 19 h 55"/>
                <a:gd name="T38" fmla="*/ 45 w 158"/>
                <a:gd name="T39" fmla="*/ 12 h 55"/>
                <a:gd name="T40" fmla="*/ 31 w 158"/>
                <a:gd name="T41" fmla="*/ 5 h 55"/>
                <a:gd name="T42" fmla="*/ 17 w 158"/>
                <a:gd name="T43" fmla="*/ 3 h 55"/>
                <a:gd name="T44" fmla="*/ 2 w 158"/>
                <a:gd name="T45" fmla="*/ 0 h 55"/>
                <a:gd name="T46" fmla="*/ 2 w 158"/>
                <a:gd name="T47" fmla="*/ 0 h 55"/>
                <a:gd name="T48" fmla="*/ 0 w 158"/>
                <a:gd name="T49" fmla="*/ 3 h 55"/>
                <a:gd name="T50" fmla="*/ 0 w 158"/>
                <a:gd name="T51" fmla="*/ 5 h 55"/>
                <a:gd name="T52" fmla="*/ 0 w 158"/>
                <a:gd name="T53" fmla="*/ 7 h 55"/>
                <a:gd name="T54" fmla="*/ 2 w 158"/>
                <a:gd name="T55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55">
                  <a:moveTo>
                    <a:pt x="2" y="10"/>
                  </a:moveTo>
                  <a:lnTo>
                    <a:pt x="2" y="10"/>
                  </a:lnTo>
                  <a:lnTo>
                    <a:pt x="21" y="12"/>
                  </a:lnTo>
                  <a:lnTo>
                    <a:pt x="38" y="22"/>
                  </a:lnTo>
                  <a:lnTo>
                    <a:pt x="55" y="2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12" y="48"/>
                  </a:lnTo>
                  <a:lnTo>
                    <a:pt x="151" y="55"/>
                  </a:lnTo>
                  <a:lnTo>
                    <a:pt x="151" y="55"/>
                  </a:lnTo>
                  <a:lnTo>
                    <a:pt x="156" y="55"/>
                  </a:lnTo>
                  <a:lnTo>
                    <a:pt x="158" y="51"/>
                  </a:lnTo>
                  <a:lnTo>
                    <a:pt x="158" y="46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05" y="34"/>
                  </a:lnTo>
                  <a:lnTo>
                    <a:pt x="81" y="2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45" y="12"/>
                  </a:lnTo>
                  <a:lnTo>
                    <a:pt x="31" y="5"/>
                  </a:lnTo>
                  <a:lnTo>
                    <a:pt x="17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AA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66" y="969"/>
              <a:ext cx="289" cy="111"/>
            </a:xfrm>
            <a:custGeom>
              <a:avLst/>
              <a:gdLst>
                <a:gd name="T0" fmla="*/ 2 w 158"/>
                <a:gd name="T1" fmla="*/ 10 h 55"/>
                <a:gd name="T2" fmla="*/ 2 w 158"/>
                <a:gd name="T3" fmla="*/ 10 h 55"/>
                <a:gd name="T4" fmla="*/ 21 w 158"/>
                <a:gd name="T5" fmla="*/ 12 h 55"/>
                <a:gd name="T6" fmla="*/ 38 w 158"/>
                <a:gd name="T7" fmla="*/ 22 h 55"/>
                <a:gd name="T8" fmla="*/ 55 w 158"/>
                <a:gd name="T9" fmla="*/ 29 h 55"/>
                <a:gd name="T10" fmla="*/ 72 w 158"/>
                <a:gd name="T11" fmla="*/ 36 h 55"/>
                <a:gd name="T12" fmla="*/ 72 w 158"/>
                <a:gd name="T13" fmla="*/ 36 h 55"/>
                <a:gd name="T14" fmla="*/ 112 w 158"/>
                <a:gd name="T15" fmla="*/ 48 h 55"/>
                <a:gd name="T16" fmla="*/ 151 w 158"/>
                <a:gd name="T17" fmla="*/ 55 h 55"/>
                <a:gd name="T18" fmla="*/ 151 w 158"/>
                <a:gd name="T19" fmla="*/ 55 h 55"/>
                <a:gd name="T20" fmla="*/ 156 w 158"/>
                <a:gd name="T21" fmla="*/ 55 h 55"/>
                <a:gd name="T22" fmla="*/ 158 w 158"/>
                <a:gd name="T23" fmla="*/ 51 h 55"/>
                <a:gd name="T24" fmla="*/ 158 w 158"/>
                <a:gd name="T25" fmla="*/ 46 h 55"/>
                <a:gd name="T26" fmla="*/ 153 w 158"/>
                <a:gd name="T27" fmla="*/ 43 h 55"/>
                <a:gd name="T28" fmla="*/ 153 w 158"/>
                <a:gd name="T29" fmla="*/ 43 h 55"/>
                <a:gd name="T30" fmla="*/ 105 w 158"/>
                <a:gd name="T31" fmla="*/ 34 h 55"/>
                <a:gd name="T32" fmla="*/ 81 w 158"/>
                <a:gd name="T33" fmla="*/ 29 h 55"/>
                <a:gd name="T34" fmla="*/ 60 w 158"/>
                <a:gd name="T35" fmla="*/ 19 h 55"/>
                <a:gd name="T36" fmla="*/ 60 w 158"/>
                <a:gd name="T37" fmla="*/ 19 h 55"/>
                <a:gd name="T38" fmla="*/ 45 w 158"/>
                <a:gd name="T39" fmla="*/ 12 h 55"/>
                <a:gd name="T40" fmla="*/ 31 w 158"/>
                <a:gd name="T41" fmla="*/ 5 h 55"/>
                <a:gd name="T42" fmla="*/ 17 w 158"/>
                <a:gd name="T43" fmla="*/ 3 h 55"/>
                <a:gd name="T44" fmla="*/ 2 w 158"/>
                <a:gd name="T45" fmla="*/ 0 h 55"/>
                <a:gd name="T46" fmla="*/ 2 w 158"/>
                <a:gd name="T47" fmla="*/ 0 h 55"/>
                <a:gd name="T48" fmla="*/ 0 w 158"/>
                <a:gd name="T49" fmla="*/ 3 h 55"/>
                <a:gd name="T50" fmla="*/ 0 w 158"/>
                <a:gd name="T51" fmla="*/ 5 h 55"/>
                <a:gd name="T52" fmla="*/ 0 w 158"/>
                <a:gd name="T53" fmla="*/ 7 h 55"/>
                <a:gd name="T54" fmla="*/ 2 w 158"/>
                <a:gd name="T55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55">
                  <a:moveTo>
                    <a:pt x="2" y="10"/>
                  </a:moveTo>
                  <a:lnTo>
                    <a:pt x="2" y="10"/>
                  </a:lnTo>
                  <a:lnTo>
                    <a:pt x="21" y="12"/>
                  </a:lnTo>
                  <a:lnTo>
                    <a:pt x="38" y="22"/>
                  </a:lnTo>
                  <a:lnTo>
                    <a:pt x="55" y="2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12" y="48"/>
                  </a:lnTo>
                  <a:lnTo>
                    <a:pt x="151" y="55"/>
                  </a:lnTo>
                  <a:lnTo>
                    <a:pt x="151" y="55"/>
                  </a:lnTo>
                  <a:lnTo>
                    <a:pt x="156" y="55"/>
                  </a:lnTo>
                  <a:lnTo>
                    <a:pt x="158" y="51"/>
                  </a:lnTo>
                  <a:lnTo>
                    <a:pt x="158" y="46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05" y="34"/>
                  </a:lnTo>
                  <a:lnTo>
                    <a:pt x="81" y="2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45" y="12"/>
                  </a:lnTo>
                  <a:lnTo>
                    <a:pt x="31" y="5"/>
                  </a:lnTo>
                  <a:lnTo>
                    <a:pt x="17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185" y="721"/>
              <a:ext cx="1314" cy="1825"/>
            </a:xfrm>
            <a:custGeom>
              <a:avLst/>
              <a:gdLst>
                <a:gd name="T0" fmla="*/ 0 w 719"/>
                <a:gd name="T1" fmla="*/ 2 h 910"/>
                <a:gd name="T2" fmla="*/ 0 w 719"/>
                <a:gd name="T3" fmla="*/ 2 h 910"/>
                <a:gd name="T4" fmla="*/ 7 w 719"/>
                <a:gd name="T5" fmla="*/ 33 h 910"/>
                <a:gd name="T6" fmla="*/ 16 w 719"/>
                <a:gd name="T7" fmla="*/ 64 h 910"/>
                <a:gd name="T8" fmla="*/ 28 w 719"/>
                <a:gd name="T9" fmla="*/ 95 h 910"/>
                <a:gd name="T10" fmla="*/ 43 w 719"/>
                <a:gd name="T11" fmla="*/ 124 h 910"/>
                <a:gd name="T12" fmla="*/ 59 w 719"/>
                <a:gd name="T13" fmla="*/ 153 h 910"/>
                <a:gd name="T14" fmla="*/ 76 w 719"/>
                <a:gd name="T15" fmla="*/ 179 h 910"/>
                <a:gd name="T16" fmla="*/ 115 w 719"/>
                <a:gd name="T17" fmla="*/ 235 h 910"/>
                <a:gd name="T18" fmla="*/ 115 w 719"/>
                <a:gd name="T19" fmla="*/ 235 h 910"/>
                <a:gd name="T20" fmla="*/ 160 w 719"/>
                <a:gd name="T21" fmla="*/ 292 h 910"/>
                <a:gd name="T22" fmla="*/ 210 w 719"/>
                <a:gd name="T23" fmla="*/ 345 h 910"/>
                <a:gd name="T24" fmla="*/ 261 w 719"/>
                <a:gd name="T25" fmla="*/ 398 h 910"/>
                <a:gd name="T26" fmla="*/ 313 w 719"/>
                <a:gd name="T27" fmla="*/ 450 h 910"/>
                <a:gd name="T28" fmla="*/ 313 w 719"/>
                <a:gd name="T29" fmla="*/ 450 h 910"/>
                <a:gd name="T30" fmla="*/ 426 w 719"/>
                <a:gd name="T31" fmla="*/ 556 h 910"/>
                <a:gd name="T32" fmla="*/ 481 w 719"/>
                <a:gd name="T33" fmla="*/ 611 h 910"/>
                <a:gd name="T34" fmla="*/ 534 w 719"/>
                <a:gd name="T35" fmla="*/ 668 h 910"/>
                <a:gd name="T36" fmla="*/ 534 w 719"/>
                <a:gd name="T37" fmla="*/ 668 h 910"/>
                <a:gd name="T38" fmla="*/ 582 w 719"/>
                <a:gd name="T39" fmla="*/ 726 h 910"/>
                <a:gd name="T40" fmla="*/ 627 w 719"/>
                <a:gd name="T41" fmla="*/ 786 h 910"/>
                <a:gd name="T42" fmla="*/ 716 w 719"/>
                <a:gd name="T43" fmla="*/ 910 h 910"/>
                <a:gd name="T44" fmla="*/ 716 w 719"/>
                <a:gd name="T45" fmla="*/ 910 h 910"/>
                <a:gd name="T46" fmla="*/ 719 w 719"/>
                <a:gd name="T47" fmla="*/ 910 h 910"/>
                <a:gd name="T48" fmla="*/ 719 w 719"/>
                <a:gd name="T49" fmla="*/ 908 h 910"/>
                <a:gd name="T50" fmla="*/ 719 w 719"/>
                <a:gd name="T51" fmla="*/ 908 h 910"/>
                <a:gd name="T52" fmla="*/ 637 w 719"/>
                <a:gd name="T53" fmla="*/ 786 h 910"/>
                <a:gd name="T54" fmla="*/ 594 w 719"/>
                <a:gd name="T55" fmla="*/ 726 h 910"/>
                <a:gd name="T56" fmla="*/ 548 w 719"/>
                <a:gd name="T57" fmla="*/ 668 h 910"/>
                <a:gd name="T58" fmla="*/ 548 w 719"/>
                <a:gd name="T59" fmla="*/ 668 h 910"/>
                <a:gd name="T60" fmla="*/ 500 w 719"/>
                <a:gd name="T61" fmla="*/ 613 h 910"/>
                <a:gd name="T62" fmla="*/ 450 w 719"/>
                <a:gd name="T63" fmla="*/ 560 h 910"/>
                <a:gd name="T64" fmla="*/ 342 w 719"/>
                <a:gd name="T65" fmla="*/ 460 h 910"/>
                <a:gd name="T66" fmla="*/ 342 w 719"/>
                <a:gd name="T67" fmla="*/ 460 h 910"/>
                <a:gd name="T68" fmla="*/ 292 w 719"/>
                <a:gd name="T69" fmla="*/ 409 h 910"/>
                <a:gd name="T70" fmla="*/ 239 w 719"/>
                <a:gd name="T71" fmla="*/ 359 h 910"/>
                <a:gd name="T72" fmla="*/ 191 w 719"/>
                <a:gd name="T73" fmla="*/ 304 h 910"/>
                <a:gd name="T74" fmla="*/ 143 w 719"/>
                <a:gd name="T75" fmla="*/ 251 h 910"/>
                <a:gd name="T76" fmla="*/ 143 w 719"/>
                <a:gd name="T77" fmla="*/ 251 h 910"/>
                <a:gd name="T78" fmla="*/ 98 w 719"/>
                <a:gd name="T79" fmla="*/ 194 h 910"/>
                <a:gd name="T80" fmla="*/ 79 w 719"/>
                <a:gd name="T81" fmla="*/ 165 h 910"/>
                <a:gd name="T82" fmla="*/ 59 w 719"/>
                <a:gd name="T83" fmla="*/ 134 h 910"/>
                <a:gd name="T84" fmla="*/ 40 w 719"/>
                <a:gd name="T85" fmla="*/ 103 h 910"/>
                <a:gd name="T86" fmla="*/ 26 w 719"/>
                <a:gd name="T87" fmla="*/ 69 h 910"/>
                <a:gd name="T88" fmla="*/ 14 w 719"/>
                <a:gd name="T89" fmla="*/ 36 h 910"/>
                <a:gd name="T90" fmla="*/ 2 w 719"/>
                <a:gd name="T91" fmla="*/ 2 h 910"/>
                <a:gd name="T92" fmla="*/ 2 w 719"/>
                <a:gd name="T93" fmla="*/ 2 h 910"/>
                <a:gd name="T94" fmla="*/ 2 w 719"/>
                <a:gd name="T95" fmla="*/ 0 h 910"/>
                <a:gd name="T96" fmla="*/ 0 w 719"/>
                <a:gd name="T97" fmla="*/ 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9" h="910">
                  <a:moveTo>
                    <a:pt x="0" y="2"/>
                  </a:moveTo>
                  <a:lnTo>
                    <a:pt x="0" y="2"/>
                  </a:lnTo>
                  <a:lnTo>
                    <a:pt x="7" y="33"/>
                  </a:lnTo>
                  <a:lnTo>
                    <a:pt x="16" y="64"/>
                  </a:lnTo>
                  <a:lnTo>
                    <a:pt x="28" y="95"/>
                  </a:lnTo>
                  <a:lnTo>
                    <a:pt x="43" y="124"/>
                  </a:lnTo>
                  <a:lnTo>
                    <a:pt x="59" y="153"/>
                  </a:lnTo>
                  <a:lnTo>
                    <a:pt x="76" y="17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60" y="292"/>
                  </a:lnTo>
                  <a:lnTo>
                    <a:pt x="210" y="345"/>
                  </a:lnTo>
                  <a:lnTo>
                    <a:pt x="261" y="398"/>
                  </a:lnTo>
                  <a:lnTo>
                    <a:pt x="313" y="450"/>
                  </a:lnTo>
                  <a:lnTo>
                    <a:pt x="313" y="450"/>
                  </a:lnTo>
                  <a:lnTo>
                    <a:pt x="426" y="556"/>
                  </a:lnTo>
                  <a:lnTo>
                    <a:pt x="481" y="611"/>
                  </a:lnTo>
                  <a:lnTo>
                    <a:pt x="534" y="668"/>
                  </a:lnTo>
                  <a:lnTo>
                    <a:pt x="534" y="668"/>
                  </a:lnTo>
                  <a:lnTo>
                    <a:pt x="582" y="726"/>
                  </a:lnTo>
                  <a:lnTo>
                    <a:pt x="627" y="786"/>
                  </a:lnTo>
                  <a:lnTo>
                    <a:pt x="716" y="910"/>
                  </a:lnTo>
                  <a:lnTo>
                    <a:pt x="716" y="910"/>
                  </a:lnTo>
                  <a:lnTo>
                    <a:pt x="719" y="910"/>
                  </a:lnTo>
                  <a:lnTo>
                    <a:pt x="719" y="908"/>
                  </a:lnTo>
                  <a:lnTo>
                    <a:pt x="719" y="908"/>
                  </a:lnTo>
                  <a:lnTo>
                    <a:pt x="637" y="786"/>
                  </a:lnTo>
                  <a:lnTo>
                    <a:pt x="594" y="726"/>
                  </a:lnTo>
                  <a:lnTo>
                    <a:pt x="548" y="668"/>
                  </a:lnTo>
                  <a:lnTo>
                    <a:pt x="548" y="668"/>
                  </a:lnTo>
                  <a:lnTo>
                    <a:pt x="500" y="613"/>
                  </a:lnTo>
                  <a:lnTo>
                    <a:pt x="450" y="560"/>
                  </a:lnTo>
                  <a:lnTo>
                    <a:pt x="342" y="460"/>
                  </a:lnTo>
                  <a:lnTo>
                    <a:pt x="342" y="460"/>
                  </a:lnTo>
                  <a:lnTo>
                    <a:pt x="292" y="409"/>
                  </a:lnTo>
                  <a:lnTo>
                    <a:pt x="239" y="359"/>
                  </a:lnTo>
                  <a:lnTo>
                    <a:pt x="191" y="304"/>
                  </a:lnTo>
                  <a:lnTo>
                    <a:pt x="143" y="251"/>
                  </a:lnTo>
                  <a:lnTo>
                    <a:pt x="143" y="251"/>
                  </a:lnTo>
                  <a:lnTo>
                    <a:pt x="98" y="194"/>
                  </a:lnTo>
                  <a:lnTo>
                    <a:pt x="79" y="165"/>
                  </a:lnTo>
                  <a:lnTo>
                    <a:pt x="59" y="134"/>
                  </a:lnTo>
                  <a:lnTo>
                    <a:pt x="40" y="103"/>
                  </a:lnTo>
                  <a:lnTo>
                    <a:pt x="26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FA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185" y="721"/>
              <a:ext cx="1314" cy="1825"/>
            </a:xfrm>
            <a:custGeom>
              <a:avLst/>
              <a:gdLst>
                <a:gd name="T0" fmla="*/ 0 w 719"/>
                <a:gd name="T1" fmla="*/ 2 h 910"/>
                <a:gd name="T2" fmla="*/ 0 w 719"/>
                <a:gd name="T3" fmla="*/ 2 h 910"/>
                <a:gd name="T4" fmla="*/ 7 w 719"/>
                <a:gd name="T5" fmla="*/ 33 h 910"/>
                <a:gd name="T6" fmla="*/ 16 w 719"/>
                <a:gd name="T7" fmla="*/ 64 h 910"/>
                <a:gd name="T8" fmla="*/ 28 w 719"/>
                <a:gd name="T9" fmla="*/ 95 h 910"/>
                <a:gd name="T10" fmla="*/ 43 w 719"/>
                <a:gd name="T11" fmla="*/ 124 h 910"/>
                <a:gd name="T12" fmla="*/ 59 w 719"/>
                <a:gd name="T13" fmla="*/ 153 h 910"/>
                <a:gd name="T14" fmla="*/ 76 w 719"/>
                <a:gd name="T15" fmla="*/ 179 h 910"/>
                <a:gd name="T16" fmla="*/ 115 w 719"/>
                <a:gd name="T17" fmla="*/ 235 h 910"/>
                <a:gd name="T18" fmla="*/ 115 w 719"/>
                <a:gd name="T19" fmla="*/ 235 h 910"/>
                <a:gd name="T20" fmla="*/ 160 w 719"/>
                <a:gd name="T21" fmla="*/ 292 h 910"/>
                <a:gd name="T22" fmla="*/ 210 w 719"/>
                <a:gd name="T23" fmla="*/ 345 h 910"/>
                <a:gd name="T24" fmla="*/ 261 w 719"/>
                <a:gd name="T25" fmla="*/ 398 h 910"/>
                <a:gd name="T26" fmla="*/ 313 w 719"/>
                <a:gd name="T27" fmla="*/ 450 h 910"/>
                <a:gd name="T28" fmla="*/ 313 w 719"/>
                <a:gd name="T29" fmla="*/ 450 h 910"/>
                <a:gd name="T30" fmla="*/ 426 w 719"/>
                <a:gd name="T31" fmla="*/ 556 h 910"/>
                <a:gd name="T32" fmla="*/ 481 w 719"/>
                <a:gd name="T33" fmla="*/ 611 h 910"/>
                <a:gd name="T34" fmla="*/ 534 w 719"/>
                <a:gd name="T35" fmla="*/ 668 h 910"/>
                <a:gd name="T36" fmla="*/ 534 w 719"/>
                <a:gd name="T37" fmla="*/ 668 h 910"/>
                <a:gd name="T38" fmla="*/ 582 w 719"/>
                <a:gd name="T39" fmla="*/ 726 h 910"/>
                <a:gd name="T40" fmla="*/ 627 w 719"/>
                <a:gd name="T41" fmla="*/ 786 h 910"/>
                <a:gd name="T42" fmla="*/ 716 w 719"/>
                <a:gd name="T43" fmla="*/ 910 h 910"/>
                <a:gd name="T44" fmla="*/ 716 w 719"/>
                <a:gd name="T45" fmla="*/ 910 h 910"/>
                <a:gd name="T46" fmla="*/ 719 w 719"/>
                <a:gd name="T47" fmla="*/ 910 h 910"/>
                <a:gd name="T48" fmla="*/ 719 w 719"/>
                <a:gd name="T49" fmla="*/ 908 h 910"/>
                <a:gd name="T50" fmla="*/ 719 w 719"/>
                <a:gd name="T51" fmla="*/ 908 h 910"/>
                <a:gd name="T52" fmla="*/ 637 w 719"/>
                <a:gd name="T53" fmla="*/ 786 h 910"/>
                <a:gd name="T54" fmla="*/ 594 w 719"/>
                <a:gd name="T55" fmla="*/ 726 h 910"/>
                <a:gd name="T56" fmla="*/ 548 w 719"/>
                <a:gd name="T57" fmla="*/ 668 h 910"/>
                <a:gd name="T58" fmla="*/ 548 w 719"/>
                <a:gd name="T59" fmla="*/ 668 h 910"/>
                <a:gd name="T60" fmla="*/ 500 w 719"/>
                <a:gd name="T61" fmla="*/ 613 h 910"/>
                <a:gd name="T62" fmla="*/ 450 w 719"/>
                <a:gd name="T63" fmla="*/ 560 h 910"/>
                <a:gd name="T64" fmla="*/ 342 w 719"/>
                <a:gd name="T65" fmla="*/ 460 h 910"/>
                <a:gd name="T66" fmla="*/ 342 w 719"/>
                <a:gd name="T67" fmla="*/ 460 h 910"/>
                <a:gd name="T68" fmla="*/ 292 w 719"/>
                <a:gd name="T69" fmla="*/ 409 h 910"/>
                <a:gd name="T70" fmla="*/ 239 w 719"/>
                <a:gd name="T71" fmla="*/ 359 h 910"/>
                <a:gd name="T72" fmla="*/ 191 w 719"/>
                <a:gd name="T73" fmla="*/ 304 h 910"/>
                <a:gd name="T74" fmla="*/ 143 w 719"/>
                <a:gd name="T75" fmla="*/ 251 h 910"/>
                <a:gd name="T76" fmla="*/ 143 w 719"/>
                <a:gd name="T77" fmla="*/ 251 h 910"/>
                <a:gd name="T78" fmla="*/ 98 w 719"/>
                <a:gd name="T79" fmla="*/ 194 h 910"/>
                <a:gd name="T80" fmla="*/ 79 w 719"/>
                <a:gd name="T81" fmla="*/ 165 h 910"/>
                <a:gd name="T82" fmla="*/ 59 w 719"/>
                <a:gd name="T83" fmla="*/ 134 h 910"/>
                <a:gd name="T84" fmla="*/ 40 w 719"/>
                <a:gd name="T85" fmla="*/ 103 h 910"/>
                <a:gd name="T86" fmla="*/ 26 w 719"/>
                <a:gd name="T87" fmla="*/ 69 h 910"/>
                <a:gd name="T88" fmla="*/ 14 w 719"/>
                <a:gd name="T89" fmla="*/ 36 h 910"/>
                <a:gd name="T90" fmla="*/ 2 w 719"/>
                <a:gd name="T91" fmla="*/ 2 h 910"/>
                <a:gd name="T92" fmla="*/ 2 w 719"/>
                <a:gd name="T93" fmla="*/ 2 h 910"/>
                <a:gd name="T94" fmla="*/ 2 w 719"/>
                <a:gd name="T95" fmla="*/ 0 h 910"/>
                <a:gd name="T96" fmla="*/ 0 w 719"/>
                <a:gd name="T97" fmla="*/ 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9" h="910">
                  <a:moveTo>
                    <a:pt x="0" y="2"/>
                  </a:moveTo>
                  <a:lnTo>
                    <a:pt x="0" y="2"/>
                  </a:lnTo>
                  <a:lnTo>
                    <a:pt x="7" y="33"/>
                  </a:lnTo>
                  <a:lnTo>
                    <a:pt x="16" y="64"/>
                  </a:lnTo>
                  <a:lnTo>
                    <a:pt x="28" y="95"/>
                  </a:lnTo>
                  <a:lnTo>
                    <a:pt x="43" y="124"/>
                  </a:lnTo>
                  <a:lnTo>
                    <a:pt x="59" y="153"/>
                  </a:lnTo>
                  <a:lnTo>
                    <a:pt x="76" y="17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60" y="292"/>
                  </a:lnTo>
                  <a:lnTo>
                    <a:pt x="210" y="345"/>
                  </a:lnTo>
                  <a:lnTo>
                    <a:pt x="261" y="398"/>
                  </a:lnTo>
                  <a:lnTo>
                    <a:pt x="313" y="450"/>
                  </a:lnTo>
                  <a:lnTo>
                    <a:pt x="313" y="450"/>
                  </a:lnTo>
                  <a:lnTo>
                    <a:pt x="426" y="556"/>
                  </a:lnTo>
                  <a:lnTo>
                    <a:pt x="481" y="611"/>
                  </a:lnTo>
                  <a:lnTo>
                    <a:pt x="534" y="668"/>
                  </a:lnTo>
                  <a:lnTo>
                    <a:pt x="534" y="668"/>
                  </a:lnTo>
                  <a:lnTo>
                    <a:pt x="582" y="726"/>
                  </a:lnTo>
                  <a:lnTo>
                    <a:pt x="627" y="786"/>
                  </a:lnTo>
                  <a:lnTo>
                    <a:pt x="716" y="910"/>
                  </a:lnTo>
                  <a:lnTo>
                    <a:pt x="716" y="910"/>
                  </a:lnTo>
                  <a:lnTo>
                    <a:pt x="719" y="910"/>
                  </a:lnTo>
                  <a:lnTo>
                    <a:pt x="719" y="908"/>
                  </a:lnTo>
                  <a:lnTo>
                    <a:pt x="719" y="908"/>
                  </a:lnTo>
                  <a:lnTo>
                    <a:pt x="637" y="786"/>
                  </a:lnTo>
                  <a:lnTo>
                    <a:pt x="594" y="726"/>
                  </a:lnTo>
                  <a:lnTo>
                    <a:pt x="548" y="668"/>
                  </a:lnTo>
                  <a:lnTo>
                    <a:pt x="548" y="668"/>
                  </a:lnTo>
                  <a:lnTo>
                    <a:pt x="500" y="613"/>
                  </a:lnTo>
                  <a:lnTo>
                    <a:pt x="450" y="560"/>
                  </a:lnTo>
                  <a:lnTo>
                    <a:pt x="342" y="460"/>
                  </a:lnTo>
                  <a:lnTo>
                    <a:pt x="342" y="460"/>
                  </a:lnTo>
                  <a:lnTo>
                    <a:pt x="292" y="409"/>
                  </a:lnTo>
                  <a:lnTo>
                    <a:pt x="239" y="359"/>
                  </a:lnTo>
                  <a:lnTo>
                    <a:pt x="191" y="304"/>
                  </a:lnTo>
                  <a:lnTo>
                    <a:pt x="143" y="251"/>
                  </a:lnTo>
                  <a:lnTo>
                    <a:pt x="143" y="251"/>
                  </a:lnTo>
                  <a:lnTo>
                    <a:pt x="98" y="194"/>
                  </a:lnTo>
                  <a:lnTo>
                    <a:pt x="79" y="165"/>
                  </a:lnTo>
                  <a:lnTo>
                    <a:pt x="59" y="134"/>
                  </a:lnTo>
                  <a:lnTo>
                    <a:pt x="40" y="103"/>
                  </a:lnTo>
                  <a:lnTo>
                    <a:pt x="26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1310" y="1028"/>
              <a:ext cx="1199" cy="1231"/>
            </a:xfrm>
            <a:custGeom>
              <a:avLst/>
              <a:gdLst>
                <a:gd name="T0" fmla="*/ 0 w 656"/>
                <a:gd name="T1" fmla="*/ 10 h 614"/>
                <a:gd name="T2" fmla="*/ 0 w 656"/>
                <a:gd name="T3" fmla="*/ 10 h 614"/>
                <a:gd name="T4" fmla="*/ 38 w 656"/>
                <a:gd name="T5" fmla="*/ 50 h 614"/>
                <a:gd name="T6" fmla="*/ 79 w 656"/>
                <a:gd name="T7" fmla="*/ 86 h 614"/>
                <a:gd name="T8" fmla="*/ 119 w 656"/>
                <a:gd name="T9" fmla="*/ 120 h 614"/>
                <a:gd name="T10" fmla="*/ 162 w 656"/>
                <a:gd name="T11" fmla="*/ 151 h 614"/>
                <a:gd name="T12" fmla="*/ 162 w 656"/>
                <a:gd name="T13" fmla="*/ 151 h 614"/>
                <a:gd name="T14" fmla="*/ 256 w 656"/>
                <a:gd name="T15" fmla="*/ 223 h 614"/>
                <a:gd name="T16" fmla="*/ 349 w 656"/>
                <a:gd name="T17" fmla="*/ 295 h 614"/>
                <a:gd name="T18" fmla="*/ 349 w 656"/>
                <a:gd name="T19" fmla="*/ 295 h 614"/>
                <a:gd name="T20" fmla="*/ 436 w 656"/>
                <a:gd name="T21" fmla="*/ 367 h 614"/>
                <a:gd name="T22" fmla="*/ 476 w 656"/>
                <a:gd name="T23" fmla="*/ 403 h 614"/>
                <a:gd name="T24" fmla="*/ 515 w 656"/>
                <a:gd name="T25" fmla="*/ 441 h 614"/>
                <a:gd name="T26" fmla="*/ 553 w 656"/>
                <a:gd name="T27" fmla="*/ 482 h 614"/>
                <a:gd name="T28" fmla="*/ 589 w 656"/>
                <a:gd name="T29" fmla="*/ 523 h 614"/>
                <a:gd name="T30" fmla="*/ 623 w 656"/>
                <a:gd name="T31" fmla="*/ 566 h 614"/>
                <a:gd name="T32" fmla="*/ 654 w 656"/>
                <a:gd name="T33" fmla="*/ 614 h 614"/>
                <a:gd name="T34" fmla="*/ 654 w 656"/>
                <a:gd name="T35" fmla="*/ 614 h 614"/>
                <a:gd name="T36" fmla="*/ 656 w 656"/>
                <a:gd name="T37" fmla="*/ 614 h 614"/>
                <a:gd name="T38" fmla="*/ 656 w 656"/>
                <a:gd name="T39" fmla="*/ 611 h 614"/>
                <a:gd name="T40" fmla="*/ 656 w 656"/>
                <a:gd name="T41" fmla="*/ 611 h 614"/>
                <a:gd name="T42" fmla="*/ 630 w 656"/>
                <a:gd name="T43" fmla="*/ 566 h 614"/>
                <a:gd name="T44" fmla="*/ 599 w 656"/>
                <a:gd name="T45" fmla="*/ 523 h 614"/>
                <a:gd name="T46" fmla="*/ 565 w 656"/>
                <a:gd name="T47" fmla="*/ 484 h 614"/>
                <a:gd name="T48" fmla="*/ 532 w 656"/>
                <a:gd name="T49" fmla="*/ 446 h 614"/>
                <a:gd name="T50" fmla="*/ 493 w 656"/>
                <a:gd name="T51" fmla="*/ 407 h 614"/>
                <a:gd name="T52" fmla="*/ 453 w 656"/>
                <a:gd name="T53" fmla="*/ 372 h 614"/>
                <a:gd name="T54" fmla="*/ 373 w 656"/>
                <a:gd name="T55" fmla="*/ 307 h 614"/>
                <a:gd name="T56" fmla="*/ 373 w 656"/>
                <a:gd name="T57" fmla="*/ 307 h 614"/>
                <a:gd name="T58" fmla="*/ 287 w 656"/>
                <a:gd name="T59" fmla="*/ 240 h 614"/>
                <a:gd name="T60" fmla="*/ 201 w 656"/>
                <a:gd name="T61" fmla="*/ 173 h 614"/>
                <a:gd name="T62" fmla="*/ 201 w 656"/>
                <a:gd name="T63" fmla="*/ 173 h 614"/>
                <a:gd name="T64" fmla="*/ 148 w 656"/>
                <a:gd name="T65" fmla="*/ 132 h 614"/>
                <a:gd name="T66" fmla="*/ 95 w 656"/>
                <a:gd name="T67" fmla="*/ 89 h 614"/>
                <a:gd name="T68" fmla="*/ 95 w 656"/>
                <a:gd name="T69" fmla="*/ 89 h 614"/>
                <a:gd name="T70" fmla="*/ 71 w 656"/>
                <a:gd name="T71" fmla="*/ 70 h 614"/>
                <a:gd name="T72" fmla="*/ 50 w 656"/>
                <a:gd name="T73" fmla="*/ 50 h 614"/>
                <a:gd name="T74" fmla="*/ 31 w 656"/>
                <a:gd name="T75" fmla="*/ 26 h 614"/>
                <a:gd name="T76" fmla="*/ 11 w 656"/>
                <a:gd name="T77" fmla="*/ 2 h 614"/>
                <a:gd name="T78" fmla="*/ 11 w 656"/>
                <a:gd name="T79" fmla="*/ 2 h 614"/>
                <a:gd name="T80" fmla="*/ 9 w 656"/>
                <a:gd name="T81" fmla="*/ 0 h 614"/>
                <a:gd name="T82" fmla="*/ 7 w 656"/>
                <a:gd name="T83" fmla="*/ 0 h 614"/>
                <a:gd name="T84" fmla="*/ 2 w 656"/>
                <a:gd name="T85" fmla="*/ 0 h 614"/>
                <a:gd name="T86" fmla="*/ 0 w 656"/>
                <a:gd name="T87" fmla="*/ 5 h 614"/>
                <a:gd name="T88" fmla="*/ 0 w 656"/>
                <a:gd name="T89" fmla="*/ 7 h 614"/>
                <a:gd name="T90" fmla="*/ 0 w 656"/>
                <a:gd name="T91" fmla="*/ 1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614">
                  <a:moveTo>
                    <a:pt x="0" y="10"/>
                  </a:moveTo>
                  <a:lnTo>
                    <a:pt x="0" y="10"/>
                  </a:lnTo>
                  <a:lnTo>
                    <a:pt x="38" y="50"/>
                  </a:lnTo>
                  <a:lnTo>
                    <a:pt x="79" y="86"/>
                  </a:lnTo>
                  <a:lnTo>
                    <a:pt x="119" y="120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256" y="223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436" y="367"/>
                  </a:lnTo>
                  <a:lnTo>
                    <a:pt x="476" y="403"/>
                  </a:lnTo>
                  <a:lnTo>
                    <a:pt x="515" y="441"/>
                  </a:lnTo>
                  <a:lnTo>
                    <a:pt x="553" y="482"/>
                  </a:lnTo>
                  <a:lnTo>
                    <a:pt x="589" y="523"/>
                  </a:lnTo>
                  <a:lnTo>
                    <a:pt x="623" y="566"/>
                  </a:lnTo>
                  <a:lnTo>
                    <a:pt x="654" y="614"/>
                  </a:lnTo>
                  <a:lnTo>
                    <a:pt x="654" y="614"/>
                  </a:lnTo>
                  <a:lnTo>
                    <a:pt x="656" y="614"/>
                  </a:lnTo>
                  <a:lnTo>
                    <a:pt x="656" y="611"/>
                  </a:lnTo>
                  <a:lnTo>
                    <a:pt x="656" y="611"/>
                  </a:lnTo>
                  <a:lnTo>
                    <a:pt x="630" y="566"/>
                  </a:lnTo>
                  <a:lnTo>
                    <a:pt x="599" y="523"/>
                  </a:lnTo>
                  <a:lnTo>
                    <a:pt x="565" y="484"/>
                  </a:lnTo>
                  <a:lnTo>
                    <a:pt x="532" y="446"/>
                  </a:lnTo>
                  <a:lnTo>
                    <a:pt x="493" y="407"/>
                  </a:lnTo>
                  <a:lnTo>
                    <a:pt x="453" y="372"/>
                  </a:lnTo>
                  <a:lnTo>
                    <a:pt x="373" y="307"/>
                  </a:lnTo>
                  <a:lnTo>
                    <a:pt x="373" y="307"/>
                  </a:lnTo>
                  <a:lnTo>
                    <a:pt x="287" y="240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48" y="132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71" y="70"/>
                  </a:lnTo>
                  <a:lnTo>
                    <a:pt x="50" y="50"/>
                  </a:lnTo>
                  <a:lnTo>
                    <a:pt x="31" y="26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FA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1310" y="1028"/>
              <a:ext cx="1199" cy="1231"/>
            </a:xfrm>
            <a:custGeom>
              <a:avLst/>
              <a:gdLst>
                <a:gd name="T0" fmla="*/ 0 w 656"/>
                <a:gd name="T1" fmla="*/ 10 h 614"/>
                <a:gd name="T2" fmla="*/ 0 w 656"/>
                <a:gd name="T3" fmla="*/ 10 h 614"/>
                <a:gd name="T4" fmla="*/ 38 w 656"/>
                <a:gd name="T5" fmla="*/ 50 h 614"/>
                <a:gd name="T6" fmla="*/ 79 w 656"/>
                <a:gd name="T7" fmla="*/ 86 h 614"/>
                <a:gd name="T8" fmla="*/ 119 w 656"/>
                <a:gd name="T9" fmla="*/ 120 h 614"/>
                <a:gd name="T10" fmla="*/ 162 w 656"/>
                <a:gd name="T11" fmla="*/ 151 h 614"/>
                <a:gd name="T12" fmla="*/ 162 w 656"/>
                <a:gd name="T13" fmla="*/ 151 h 614"/>
                <a:gd name="T14" fmla="*/ 256 w 656"/>
                <a:gd name="T15" fmla="*/ 223 h 614"/>
                <a:gd name="T16" fmla="*/ 349 w 656"/>
                <a:gd name="T17" fmla="*/ 295 h 614"/>
                <a:gd name="T18" fmla="*/ 349 w 656"/>
                <a:gd name="T19" fmla="*/ 295 h 614"/>
                <a:gd name="T20" fmla="*/ 436 w 656"/>
                <a:gd name="T21" fmla="*/ 367 h 614"/>
                <a:gd name="T22" fmla="*/ 476 w 656"/>
                <a:gd name="T23" fmla="*/ 403 h 614"/>
                <a:gd name="T24" fmla="*/ 515 w 656"/>
                <a:gd name="T25" fmla="*/ 441 h 614"/>
                <a:gd name="T26" fmla="*/ 553 w 656"/>
                <a:gd name="T27" fmla="*/ 482 h 614"/>
                <a:gd name="T28" fmla="*/ 589 w 656"/>
                <a:gd name="T29" fmla="*/ 523 h 614"/>
                <a:gd name="T30" fmla="*/ 623 w 656"/>
                <a:gd name="T31" fmla="*/ 566 h 614"/>
                <a:gd name="T32" fmla="*/ 654 w 656"/>
                <a:gd name="T33" fmla="*/ 614 h 614"/>
                <a:gd name="T34" fmla="*/ 654 w 656"/>
                <a:gd name="T35" fmla="*/ 614 h 614"/>
                <a:gd name="T36" fmla="*/ 656 w 656"/>
                <a:gd name="T37" fmla="*/ 614 h 614"/>
                <a:gd name="T38" fmla="*/ 656 w 656"/>
                <a:gd name="T39" fmla="*/ 611 h 614"/>
                <a:gd name="T40" fmla="*/ 656 w 656"/>
                <a:gd name="T41" fmla="*/ 611 h 614"/>
                <a:gd name="T42" fmla="*/ 630 w 656"/>
                <a:gd name="T43" fmla="*/ 566 h 614"/>
                <a:gd name="T44" fmla="*/ 599 w 656"/>
                <a:gd name="T45" fmla="*/ 523 h 614"/>
                <a:gd name="T46" fmla="*/ 565 w 656"/>
                <a:gd name="T47" fmla="*/ 484 h 614"/>
                <a:gd name="T48" fmla="*/ 532 w 656"/>
                <a:gd name="T49" fmla="*/ 446 h 614"/>
                <a:gd name="T50" fmla="*/ 493 w 656"/>
                <a:gd name="T51" fmla="*/ 407 h 614"/>
                <a:gd name="T52" fmla="*/ 453 w 656"/>
                <a:gd name="T53" fmla="*/ 372 h 614"/>
                <a:gd name="T54" fmla="*/ 373 w 656"/>
                <a:gd name="T55" fmla="*/ 307 h 614"/>
                <a:gd name="T56" fmla="*/ 373 w 656"/>
                <a:gd name="T57" fmla="*/ 307 h 614"/>
                <a:gd name="T58" fmla="*/ 287 w 656"/>
                <a:gd name="T59" fmla="*/ 240 h 614"/>
                <a:gd name="T60" fmla="*/ 201 w 656"/>
                <a:gd name="T61" fmla="*/ 173 h 614"/>
                <a:gd name="T62" fmla="*/ 201 w 656"/>
                <a:gd name="T63" fmla="*/ 173 h 614"/>
                <a:gd name="T64" fmla="*/ 148 w 656"/>
                <a:gd name="T65" fmla="*/ 132 h 614"/>
                <a:gd name="T66" fmla="*/ 95 w 656"/>
                <a:gd name="T67" fmla="*/ 89 h 614"/>
                <a:gd name="T68" fmla="*/ 95 w 656"/>
                <a:gd name="T69" fmla="*/ 89 h 614"/>
                <a:gd name="T70" fmla="*/ 71 w 656"/>
                <a:gd name="T71" fmla="*/ 70 h 614"/>
                <a:gd name="T72" fmla="*/ 50 w 656"/>
                <a:gd name="T73" fmla="*/ 50 h 614"/>
                <a:gd name="T74" fmla="*/ 31 w 656"/>
                <a:gd name="T75" fmla="*/ 26 h 614"/>
                <a:gd name="T76" fmla="*/ 11 w 656"/>
                <a:gd name="T77" fmla="*/ 2 h 614"/>
                <a:gd name="T78" fmla="*/ 11 w 656"/>
                <a:gd name="T79" fmla="*/ 2 h 614"/>
                <a:gd name="T80" fmla="*/ 9 w 656"/>
                <a:gd name="T81" fmla="*/ 0 h 614"/>
                <a:gd name="T82" fmla="*/ 7 w 656"/>
                <a:gd name="T83" fmla="*/ 0 h 614"/>
                <a:gd name="T84" fmla="*/ 2 w 656"/>
                <a:gd name="T85" fmla="*/ 0 h 614"/>
                <a:gd name="T86" fmla="*/ 0 w 656"/>
                <a:gd name="T87" fmla="*/ 5 h 614"/>
                <a:gd name="T88" fmla="*/ 0 w 656"/>
                <a:gd name="T89" fmla="*/ 7 h 614"/>
                <a:gd name="T90" fmla="*/ 0 w 656"/>
                <a:gd name="T91" fmla="*/ 1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614">
                  <a:moveTo>
                    <a:pt x="0" y="10"/>
                  </a:moveTo>
                  <a:lnTo>
                    <a:pt x="0" y="10"/>
                  </a:lnTo>
                  <a:lnTo>
                    <a:pt x="38" y="50"/>
                  </a:lnTo>
                  <a:lnTo>
                    <a:pt x="79" y="86"/>
                  </a:lnTo>
                  <a:lnTo>
                    <a:pt x="119" y="120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256" y="223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436" y="367"/>
                  </a:lnTo>
                  <a:lnTo>
                    <a:pt x="476" y="403"/>
                  </a:lnTo>
                  <a:lnTo>
                    <a:pt x="515" y="441"/>
                  </a:lnTo>
                  <a:lnTo>
                    <a:pt x="553" y="482"/>
                  </a:lnTo>
                  <a:lnTo>
                    <a:pt x="589" y="523"/>
                  </a:lnTo>
                  <a:lnTo>
                    <a:pt x="623" y="566"/>
                  </a:lnTo>
                  <a:lnTo>
                    <a:pt x="654" y="614"/>
                  </a:lnTo>
                  <a:lnTo>
                    <a:pt x="654" y="614"/>
                  </a:lnTo>
                  <a:lnTo>
                    <a:pt x="656" y="614"/>
                  </a:lnTo>
                  <a:lnTo>
                    <a:pt x="656" y="611"/>
                  </a:lnTo>
                  <a:lnTo>
                    <a:pt x="656" y="611"/>
                  </a:lnTo>
                  <a:lnTo>
                    <a:pt x="630" y="566"/>
                  </a:lnTo>
                  <a:lnTo>
                    <a:pt x="599" y="523"/>
                  </a:lnTo>
                  <a:lnTo>
                    <a:pt x="565" y="484"/>
                  </a:lnTo>
                  <a:lnTo>
                    <a:pt x="532" y="446"/>
                  </a:lnTo>
                  <a:lnTo>
                    <a:pt x="493" y="407"/>
                  </a:lnTo>
                  <a:lnTo>
                    <a:pt x="453" y="372"/>
                  </a:lnTo>
                  <a:lnTo>
                    <a:pt x="373" y="307"/>
                  </a:lnTo>
                  <a:lnTo>
                    <a:pt x="373" y="307"/>
                  </a:lnTo>
                  <a:lnTo>
                    <a:pt x="287" y="240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48" y="132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71" y="70"/>
                  </a:lnTo>
                  <a:lnTo>
                    <a:pt x="50" y="50"/>
                  </a:lnTo>
                  <a:lnTo>
                    <a:pt x="31" y="26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1405" y="2243"/>
              <a:ext cx="1148" cy="313"/>
            </a:xfrm>
            <a:custGeom>
              <a:avLst/>
              <a:gdLst>
                <a:gd name="T0" fmla="*/ 15 w 628"/>
                <a:gd name="T1" fmla="*/ 154 h 156"/>
                <a:gd name="T2" fmla="*/ 15 w 628"/>
                <a:gd name="T3" fmla="*/ 154 h 156"/>
                <a:gd name="T4" fmla="*/ 22 w 628"/>
                <a:gd name="T5" fmla="*/ 144 h 156"/>
                <a:gd name="T6" fmla="*/ 31 w 628"/>
                <a:gd name="T7" fmla="*/ 137 h 156"/>
                <a:gd name="T8" fmla="*/ 51 w 628"/>
                <a:gd name="T9" fmla="*/ 127 h 156"/>
                <a:gd name="T10" fmla="*/ 51 w 628"/>
                <a:gd name="T11" fmla="*/ 127 h 156"/>
                <a:gd name="T12" fmla="*/ 110 w 628"/>
                <a:gd name="T13" fmla="*/ 96 h 156"/>
                <a:gd name="T14" fmla="*/ 110 w 628"/>
                <a:gd name="T15" fmla="*/ 96 h 156"/>
                <a:gd name="T16" fmla="*/ 149 w 628"/>
                <a:gd name="T17" fmla="*/ 80 h 156"/>
                <a:gd name="T18" fmla="*/ 190 w 628"/>
                <a:gd name="T19" fmla="*/ 63 h 156"/>
                <a:gd name="T20" fmla="*/ 228 w 628"/>
                <a:gd name="T21" fmla="*/ 51 h 156"/>
                <a:gd name="T22" fmla="*/ 269 w 628"/>
                <a:gd name="T23" fmla="*/ 41 h 156"/>
                <a:gd name="T24" fmla="*/ 269 w 628"/>
                <a:gd name="T25" fmla="*/ 41 h 156"/>
                <a:gd name="T26" fmla="*/ 355 w 628"/>
                <a:gd name="T27" fmla="*/ 24 h 156"/>
                <a:gd name="T28" fmla="*/ 401 w 628"/>
                <a:gd name="T29" fmla="*/ 17 h 156"/>
                <a:gd name="T30" fmla="*/ 444 w 628"/>
                <a:gd name="T31" fmla="*/ 12 h 156"/>
                <a:gd name="T32" fmla="*/ 444 w 628"/>
                <a:gd name="T33" fmla="*/ 12 h 156"/>
                <a:gd name="T34" fmla="*/ 489 w 628"/>
                <a:gd name="T35" fmla="*/ 10 h 156"/>
                <a:gd name="T36" fmla="*/ 535 w 628"/>
                <a:gd name="T37" fmla="*/ 8 h 156"/>
                <a:gd name="T38" fmla="*/ 628 w 628"/>
                <a:gd name="T39" fmla="*/ 8 h 156"/>
                <a:gd name="T40" fmla="*/ 628 w 628"/>
                <a:gd name="T41" fmla="*/ 8 h 156"/>
                <a:gd name="T42" fmla="*/ 628 w 628"/>
                <a:gd name="T43" fmla="*/ 5 h 156"/>
                <a:gd name="T44" fmla="*/ 628 w 628"/>
                <a:gd name="T45" fmla="*/ 5 h 156"/>
                <a:gd name="T46" fmla="*/ 628 w 628"/>
                <a:gd name="T47" fmla="*/ 5 h 156"/>
                <a:gd name="T48" fmla="*/ 578 w 628"/>
                <a:gd name="T49" fmla="*/ 3 h 156"/>
                <a:gd name="T50" fmla="*/ 530 w 628"/>
                <a:gd name="T51" fmla="*/ 0 h 156"/>
                <a:gd name="T52" fmla="*/ 482 w 628"/>
                <a:gd name="T53" fmla="*/ 3 h 156"/>
                <a:gd name="T54" fmla="*/ 434 w 628"/>
                <a:gd name="T55" fmla="*/ 5 h 156"/>
                <a:gd name="T56" fmla="*/ 386 w 628"/>
                <a:gd name="T57" fmla="*/ 10 h 156"/>
                <a:gd name="T58" fmla="*/ 338 w 628"/>
                <a:gd name="T59" fmla="*/ 17 h 156"/>
                <a:gd name="T60" fmla="*/ 290 w 628"/>
                <a:gd name="T61" fmla="*/ 24 h 156"/>
                <a:gd name="T62" fmla="*/ 242 w 628"/>
                <a:gd name="T63" fmla="*/ 34 h 156"/>
                <a:gd name="T64" fmla="*/ 242 w 628"/>
                <a:gd name="T65" fmla="*/ 34 h 156"/>
                <a:gd name="T66" fmla="*/ 206 w 628"/>
                <a:gd name="T67" fmla="*/ 44 h 156"/>
                <a:gd name="T68" fmla="*/ 168 w 628"/>
                <a:gd name="T69" fmla="*/ 56 h 156"/>
                <a:gd name="T70" fmla="*/ 132 w 628"/>
                <a:gd name="T71" fmla="*/ 70 h 156"/>
                <a:gd name="T72" fmla="*/ 96 w 628"/>
                <a:gd name="T73" fmla="*/ 87 h 156"/>
                <a:gd name="T74" fmla="*/ 96 w 628"/>
                <a:gd name="T75" fmla="*/ 87 h 156"/>
                <a:gd name="T76" fmla="*/ 34 w 628"/>
                <a:gd name="T77" fmla="*/ 118 h 156"/>
                <a:gd name="T78" fmla="*/ 34 w 628"/>
                <a:gd name="T79" fmla="*/ 118 h 156"/>
                <a:gd name="T80" fmla="*/ 24 w 628"/>
                <a:gd name="T81" fmla="*/ 123 h 156"/>
                <a:gd name="T82" fmla="*/ 15 w 628"/>
                <a:gd name="T83" fmla="*/ 130 h 156"/>
                <a:gd name="T84" fmla="*/ 5 w 628"/>
                <a:gd name="T85" fmla="*/ 137 h 156"/>
                <a:gd name="T86" fmla="*/ 0 w 628"/>
                <a:gd name="T87" fmla="*/ 149 h 156"/>
                <a:gd name="T88" fmla="*/ 0 w 628"/>
                <a:gd name="T89" fmla="*/ 149 h 156"/>
                <a:gd name="T90" fmla="*/ 0 w 628"/>
                <a:gd name="T91" fmla="*/ 154 h 156"/>
                <a:gd name="T92" fmla="*/ 5 w 628"/>
                <a:gd name="T93" fmla="*/ 156 h 156"/>
                <a:gd name="T94" fmla="*/ 10 w 628"/>
                <a:gd name="T95" fmla="*/ 156 h 156"/>
                <a:gd name="T96" fmla="*/ 15 w 628"/>
                <a:gd name="T97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8" h="156">
                  <a:moveTo>
                    <a:pt x="15" y="154"/>
                  </a:moveTo>
                  <a:lnTo>
                    <a:pt x="15" y="154"/>
                  </a:lnTo>
                  <a:lnTo>
                    <a:pt x="22" y="144"/>
                  </a:lnTo>
                  <a:lnTo>
                    <a:pt x="31" y="137"/>
                  </a:lnTo>
                  <a:lnTo>
                    <a:pt x="51" y="127"/>
                  </a:lnTo>
                  <a:lnTo>
                    <a:pt x="51" y="127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49" y="80"/>
                  </a:lnTo>
                  <a:lnTo>
                    <a:pt x="190" y="63"/>
                  </a:lnTo>
                  <a:lnTo>
                    <a:pt x="228" y="51"/>
                  </a:lnTo>
                  <a:lnTo>
                    <a:pt x="269" y="41"/>
                  </a:lnTo>
                  <a:lnTo>
                    <a:pt x="269" y="41"/>
                  </a:lnTo>
                  <a:lnTo>
                    <a:pt x="355" y="24"/>
                  </a:lnTo>
                  <a:lnTo>
                    <a:pt x="401" y="17"/>
                  </a:lnTo>
                  <a:lnTo>
                    <a:pt x="444" y="12"/>
                  </a:lnTo>
                  <a:lnTo>
                    <a:pt x="444" y="12"/>
                  </a:lnTo>
                  <a:lnTo>
                    <a:pt x="489" y="10"/>
                  </a:lnTo>
                  <a:lnTo>
                    <a:pt x="535" y="8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28" y="5"/>
                  </a:lnTo>
                  <a:lnTo>
                    <a:pt x="628" y="5"/>
                  </a:lnTo>
                  <a:lnTo>
                    <a:pt x="628" y="5"/>
                  </a:lnTo>
                  <a:lnTo>
                    <a:pt x="578" y="3"/>
                  </a:lnTo>
                  <a:lnTo>
                    <a:pt x="530" y="0"/>
                  </a:lnTo>
                  <a:lnTo>
                    <a:pt x="482" y="3"/>
                  </a:lnTo>
                  <a:lnTo>
                    <a:pt x="434" y="5"/>
                  </a:lnTo>
                  <a:lnTo>
                    <a:pt x="386" y="10"/>
                  </a:lnTo>
                  <a:lnTo>
                    <a:pt x="338" y="17"/>
                  </a:lnTo>
                  <a:lnTo>
                    <a:pt x="290" y="24"/>
                  </a:lnTo>
                  <a:lnTo>
                    <a:pt x="242" y="34"/>
                  </a:lnTo>
                  <a:lnTo>
                    <a:pt x="242" y="34"/>
                  </a:lnTo>
                  <a:lnTo>
                    <a:pt x="206" y="44"/>
                  </a:lnTo>
                  <a:lnTo>
                    <a:pt x="168" y="56"/>
                  </a:lnTo>
                  <a:lnTo>
                    <a:pt x="132" y="70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24" y="123"/>
                  </a:lnTo>
                  <a:lnTo>
                    <a:pt x="15" y="130"/>
                  </a:lnTo>
                  <a:lnTo>
                    <a:pt x="5" y="13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5" y="156"/>
                  </a:lnTo>
                  <a:lnTo>
                    <a:pt x="10" y="156"/>
                  </a:lnTo>
                  <a:lnTo>
                    <a:pt x="15" y="154"/>
                  </a:lnTo>
                  <a:close/>
                </a:path>
              </a:pathLst>
            </a:custGeom>
            <a:solidFill>
              <a:srgbClr val="CFA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405" y="2243"/>
              <a:ext cx="1148" cy="313"/>
            </a:xfrm>
            <a:custGeom>
              <a:avLst/>
              <a:gdLst>
                <a:gd name="T0" fmla="*/ 15 w 628"/>
                <a:gd name="T1" fmla="*/ 154 h 156"/>
                <a:gd name="T2" fmla="*/ 15 w 628"/>
                <a:gd name="T3" fmla="*/ 154 h 156"/>
                <a:gd name="T4" fmla="*/ 22 w 628"/>
                <a:gd name="T5" fmla="*/ 144 h 156"/>
                <a:gd name="T6" fmla="*/ 31 w 628"/>
                <a:gd name="T7" fmla="*/ 137 h 156"/>
                <a:gd name="T8" fmla="*/ 51 w 628"/>
                <a:gd name="T9" fmla="*/ 127 h 156"/>
                <a:gd name="T10" fmla="*/ 51 w 628"/>
                <a:gd name="T11" fmla="*/ 127 h 156"/>
                <a:gd name="T12" fmla="*/ 110 w 628"/>
                <a:gd name="T13" fmla="*/ 96 h 156"/>
                <a:gd name="T14" fmla="*/ 110 w 628"/>
                <a:gd name="T15" fmla="*/ 96 h 156"/>
                <a:gd name="T16" fmla="*/ 149 w 628"/>
                <a:gd name="T17" fmla="*/ 80 h 156"/>
                <a:gd name="T18" fmla="*/ 190 w 628"/>
                <a:gd name="T19" fmla="*/ 63 h 156"/>
                <a:gd name="T20" fmla="*/ 228 w 628"/>
                <a:gd name="T21" fmla="*/ 51 h 156"/>
                <a:gd name="T22" fmla="*/ 269 w 628"/>
                <a:gd name="T23" fmla="*/ 41 h 156"/>
                <a:gd name="T24" fmla="*/ 269 w 628"/>
                <a:gd name="T25" fmla="*/ 41 h 156"/>
                <a:gd name="T26" fmla="*/ 355 w 628"/>
                <a:gd name="T27" fmla="*/ 24 h 156"/>
                <a:gd name="T28" fmla="*/ 401 w 628"/>
                <a:gd name="T29" fmla="*/ 17 h 156"/>
                <a:gd name="T30" fmla="*/ 444 w 628"/>
                <a:gd name="T31" fmla="*/ 12 h 156"/>
                <a:gd name="T32" fmla="*/ 444 w 628"/>
                <a:gd name="T33" fmla="*/ 12 h 156"/>
                <a:gd name="T34" fmla="*/ 489 w 628"/>
                <a:gd name="T35" fmla="*/ 10 h 156"/>
                <a:gd name="T36" fmla="*/ 535 w 628"/>
                <a:gd name="T37" fmla="*/ 8 h 156"/>
                <a:gd name="T38" fmla="*/ 628 w 628"/>
                <a:gd name="T39" fmla="*/ 8 h 156"/>
                <a:gd name="T40" fmla="*/ 628 w 628"/>
                <a:gd name="T41" fmla="*/ 8 h 156"/>
                <a:gd name="T42" fmla="*/ 628 w 628"/>
                <a:gd name="T43" fmla="*/ 5 h 156"/>
                <a:gd name="T44" fmla="*/ 628 w 628"/>
                <a:gd name="T45" fmla="*/ 5 h 156"/>
                <a:gd name="T46" fmla="*/ 628 w 628"/>
                <a:gd name="T47" fmla="*/ 5 h 156"/>
                <a:gd name="T48" fmla="*/ 578 w 628"/>
                <a:gd name="T49" fmla="*/ 3 h 156"/>
                <a:gd name="T50" fmla="*/ 530 w 628"/>
                <a:gd name="T51" fmla="*/ 0 h 156"/>
                <a:gd name="T52" fmla="*/ 482 w 628"/>
                <a:gd name="T53" fmla="*/ 3 h 156"/>
                <a:gd name="T54" fmla="*/ 434 w 628"/>
                <a:gd name="T55" fmla="*/ 5 h 156"/>
                <a:gd name="T56" fmla="*/ 386 w 628"/>
                <a:gd name="T57" fmla="*/ 10 h 156"/>
                <a:gd name="T58" fmla="*/ 338 w 628"/>
                <a:gd name="T59" fmla="*/ 17 h 156"/>
                <a:gd name="T60" fmla="*/ 290 w 628"/>
                <a:gd name="T61" fmla="*/ 24 h 156"/>
                <a:gd name="T62" fmla="*/ 242 w 628"/>
                <a:gd name="T63" fmla="*/ 34 h 156"/>
                <a:gd name="T64" fmla="*/ 242 w 628"/>
                <a:gd name="T65" fmla="*/ 34 h 156"/>
                <a:gd name="T66" fmla="*/ 206 w 628"/>
                <a:gd name="T67" fmla="*/ 44 h 156"/>
                <a:gd name="T68" fmla="*/ 168 w 628"/>
                <a:gd name="T69" fmla="*/ 56 h 156"/>
                <a:gd name="T70" fmla="*/ 132 w 628"/>
                <a:gd name="T71" fmla="*/ 70 h 156"/>
                <a:gd name="T72" fmla="*/ 96 w 628"/>
                <a:gd name="T73" fmla="*/ 87 h 156"/>
                <a:gd name="T74" fmla="*/ 96 w 628"/>
                <a:gd name="T75" fmla="*/ 87 h 156"/>
                <a:gd name="T76" fmla="*/ 34 w 628"/>
                <a:gd name="T77" fmla="*/ 118 h 156"/>
                <a:gd name="T78" fmla="*/ 34 w 628"/>
                <a:gd name="T79" fmla="*/ 118 h 156"/>
                <a:gd name="T80" fmla="*/ 24 w 628"/>
                <a:gd name="T81" fmla="*/ 123 h 156"/>
                <a:gd name="T82" fmla="*/ 15 w 628"/>
                <a:gd name="T83" fmla="*/ 130 h 156"/>
                <a:gd name="T84" fmla="*/ 5 w 628"/>
                <a:gd name="T85" fmla="*/ 137 h 156"/>
                <a:gd name="T86" fmla="*/ 0 w 628"/>
                <a:gd name="T87" fmla="*/ 149 h 156"/>
                <a:gd name="T88" fmla="*/ 0 w 628"/>
                <a:gd name="T89" fmla="*/ 149 h 156"/>
                <a:gd name="T90" fmla="*/ 0 w 628"/>
                <a:gd name="T91" fmla="*/ 154 h 156"/>
                <a:gd name="T92" fmla="*/ 5 w 628"/>
                <a:gd name="T93" fmla="*/ 156 h 156"/>
                <a:gd name="T94" fmla="*/ 10 w 628"/>
                <a:gd name="T95" fmla="*/ 156 h 156"/>
                <a:gd name="T96" fmla="*/ 15 w 628"/>
                <a:gd name="T97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8" h="156">
                  <a:moveTo>
                    <a:pt x="15" y="154"/>
                  </a:moveTo>
                  <a:lnTo>
                    <a:pt x="15" y="154"/>
                  </a:lnTo>
                  <a:lnTo>
                    <a:pt x="22" y="144"/>
                  </a:lnTo>
                  <a:lnTo>
                    <a:pt x="31" y="137"/>
                  </a:lnTo>
                  <a:lnTo>
                    <a:pt x="51" y="127"/>
                  </a:lnTo>
                  <a:lnTo>
                    <a:pt x="51" y="127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49" y="80"/>
                  </a:lnTo>
                  <a:lnTo>
                    <a:pt x="190" y="63"/>
                  </a:lnTo>
                  <a:lnTo>
                    <a:pt x="228" y="51"/>
                  </a:lnTo>
                  <a:lnTo>
                    <a:pt x="269" y="41"/>
                  </a:lnTo>
                  <a:lnTo>
                    <a:pt x="269" y="41"/>
                  </a:lnTo>
                  <a:lnTo>
                    <a:pt x="355" y="24"/>
                  </a:lnTo>
                  <a:lnTo>
                    <a:pt x="401" y="17"/>
                  </a:lnTo>
                  <a:lnTo>
                    <a:pt x="444" y="12"/>
                  </a:lnTo>
                  <a:lnTo>
                    <a:pt x="444" y="12"/>
                  </a:lnTo>
                  <a:lnTo>
                    <a:pt x="489" y="10"/>
                  </a:lnTo>
                  <a:lnTo>
                    <a:pt x="535" y="8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28" y="5"/>
                  </a:lnTo>
                  <a:lnTo>
                    <a:pt x="628" y="5"/>
                  </a:lnTo>
                  <a:lnTo>
                    <a:pt x="628" y="5"/>
                  </a:lnTo>
                  <a:lnTo>
                    <a:pt x="578" y="3"/>
                  </a:lnTo>
                  <a:lnTo>
                    <a:pt x="530" y="0"/>
                  </a:lnTo>
                  <a:lnTo>
                    <a:pt x="482" y="3"/>
                  </a:lnTo>
                  <a:lnTo>
                    <a:pt x="434" y="5"/>
                  </a:lnTo>
                  <a:lnTo>
                    <a:pt x="386" y="10"/>
                  </a:lnTo>
                  <a:lnTo>
                    <a:pt x="338" y="17"/>
                  </a:lnTo>
                  <a:lnTo>
                    <a:pt x="290" y="24"/>
                  </a:lnTo>
                  <a:lnTo>
                    <a:pt x="242" y="34"/>
                  </a:lnTo>
                  <a:lnTo>
                    <a:pt x="242" y="34"/>
                  </a:lnTo>
                  <a:lnTo>
                    <a:pt x="206" y="44"/>
                  </a:lnTo>
                  <a:lnTo>
                    <a:pt x="168" y="56"/>
                  </a:lnTo>
                  <a:lnTo>
                    <a:pt x="132" y="70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24" y="123"/>
                  </a:lnTo>
                  <a:lnTo>
                    <a:pt x="15" y="130"/>
                  </a:lnTo>
                  <a:lnTo>
                    <a:pt x="5" y="13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5" y="156"/>
                  </a:lnTo>
                  <a:lnTo>
                    <a:pt x="10" y="156"/>
                  </a:lnTo>
                  <a:lnTo>
                    <a:pt x="15" y="1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154" y="821"/>
              <a:ext cx="1370" cy="265"/>
            </a:xfrm>
            <a:custGeom>
              <a:avLst/>
              <a:gdLst>
                <a:gd name="T0" fmla="*/ 2 w 750"/>
                <a:gd name="T1" fmla="*/ 7 h 132"/>
                <a:gd name="T2" fmla="*/ 2 w 750"/>
                <a:gd name="T3" fmla="*/ 7 h 132"/>
                <a:gd name="T4" fmla="*/ 21 w 750"/>
                <a:gd name="T5" fmla="*/ 14 h 132"/>
                <a:gd name="T6" fmla="*/ 38 w 750"/>
                <a:gd name="T7" fmla="*/ 22 h 132"/>
                <a:gd name="T8" fmla="*/ 55 w 750"/>
                <a:gd name="T9" fmla="*/ 34 h 132"/>
                <a:gd name="T10" fmla="*/ 72 w 750"/>
                <a:gd name="T11" fmla="*/ 41 h 132"/>
                <a:gd name="T12" fmla="*/ 72 w 750"/>
                <a:gd name="T13" fmla="*/ 41 h 132"/>
                <a:gd name="T14" fmla="*/ 115 w 750"/>
                <a:gd name="T15" fmla="*/ 55 h 132"/>
                <a:gd name="T16" fmla="*/ 156 w 750"/>
                <a:gd name="T17" fmla="*/ 67 h 132"/>
                <a:gd name="T18" fmla="*/ 156 w 750"/>
                <a:gd name="T19" fmla="*/ 67 h 132"/>
                <a:gd name="T20" fmla="*/ 203 w 750"/>
                <a:gd name="T21" fmla="*/ 77 h 132"/>
                <a:gd name="T22" fmla="*/ 251 w 750"/>
                <a:gd name="T23" fmla="*/ 86 h 132"/>
                <a:gd name="T24" fmla="*/ 347 w 750"/>
                <a:gd name="T25" fmla="*/ 101 h 132"/>
                <a:gd name="T26" fmla="*/ 347 w 750"/>
                <a:gd name="T27" fmla="*/ 101 h 132"/>
                <a:gd name="T28" fmla="*/ 448 w 750"/>
                <a:gd name="T29" fmla="*/ 115 h 132"/>
                <a:gd name="T30" fmla="*/ 549 w 750"/>
                <a:gd name="T31" fmla="*/ 125 h 132"/>
                <a:gd name="T32" fmla="*/ 599 w 750"/>
                <a:gd name="T33" fmla="*/ 129 h 132"/>
                <a:gd name="T34" fmla="*/ 647 w 750"/>
                <a:gd name="T35" fmla="*/ 132 h 132"/>
                <a:gd name="T36" fmla="*/ 697 w 750"/>
                <a:gd name="T37" fmla="*/ 132 h 132"/>
                <a:gd name="T38" fmla="*/ 748 w 750"/>
                <a:gd name="T39" fmla="*/ 129 h 132"/>
                <a:gd name="T40" fmla="*/ 748 w 750"/>
                <a:gd name="T41" fmla="*/ 129 h 132"/>
                <a:gd name="T42" fmla="*/ 750 w 750"/>
                <a:gd name="T43" fmla="*/ 127 h 132"/>
                <a:gd name="T44" fmla="*/ 750 w 750"/>
                <a:gd name="T45" fmla="*/ 127 h 132"/>
                <a:gd name="T46" fmla="*/ 750 w 750"/>
                <a:gd name="T47" fmla="*/ 127 h 132"/>
                <a:gd name="T48" fmla="*/ 750 w 750"/>
                <a:gd name="T49" fmla="*/ 127 h 132"/>
                <a:gd name="T50" fmla="*/ 697 w 750"/>
                <a:gd name="T51" fmla="*/ 125 h 132"/>
                <a:gd name="T52" fmla="*/ 647 w 750"/>
                <a:gd name="T53" fmla="*/ 122 h 132"/>
                <a:gd name="T54" fmla="*/ 544 w 750"/>
                <a:gd name="T55" fmla="*/ 115 h 132"/>
                <a:gd name="T56" fmla="*/ 443 w 750"/>
                <a:gd name="T57" fmla="*/ 103 h 132"/>
                <a:gd name="T58" fmla="*/ 340 w 750"/>
                <a:gd name="T59" fmla="*/ 89 h 132"/>
                <a:gd name="T60" fmla="*/ 340 w 750"/>
                <a:gd name="T61" fmla="*/ 89 h 132"/>
                <a:gd name="T62" fmla="*/ 244 w 750"/>
                <a:gd name="T63" fmla="*/ 72 h 132"/>
                <a:gd name="T64" fmla="*/ 196 w 750"/>
                <a:gd name="T65" fmla="*/ 62 h 132"/>
                <a:gd name="T66" fmla="*/ 151 w 750"/>
                <a:gd name="T67" fmla="*/ 53 h 132"/>
                <a:gd name="T68" fmla="*/ 151 w 750"/>
                <a:gd name="T69" fmla="*/ 53 h 132"/>
                <a:gd name="T70" fmla="*/ 100 w 750"/>
                <a:gd name="T71" fmla="*/ 38 h 132"/>
                <a:gd name="T72" fmla="*/ 76 w 750"/>
                <a:gd name="T73" fmla="*/ 31 h 132"/>
                <a:gd name="T74" fmla="*/ 55 w 750"/>
                <a:gd name="T75" fmla="*/ 19 h 132"/>
                <a:gd name="T76" fmla="*/ 55 w 750"/>
                <a:gd name="T77" fmla="*/ 19 h 132"/>
                <a:gd name="T78" fmla="*/ 31 w 750"/>
                <a:gd name="T79" fmla="*/ 5 h 132"/>
                <a:gd name="T80" fmla="*/ 19 w 750"/>
                <a:gd name="T81" fmla="*/ 2 h 132"/>
                <a:gd name="T82" fmla="*/ 5 w 750"/>
                <a:gd name="T83" fmla="*/ 0 h 132"/>
                <a:gd name="T84" fmla="*/ 5 w 750"/>
                <a:gd name="T85" fmla="*/ 0 h 132"/>
                <a:gd name="T86" fmla="*/ 2 w 750"/>
                <a:gd name="T87" fmla="*/ 0 h 132"/>
                <a:gd name="T88" fmla="*/ 0 w 750"/>
                <a:gd name="T89" fmla="*/ 5 h 132"/>
                <a:gd name="T90" fmla="*/ 0 w 750"/>
                <a:gd name="T91" fmla="*/ 7 h 132"/>
                <a:gd name="T92" fmla="*/ 2 w 750"/>
                <a:gd name="T9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0" h="132">
                  <a:moveTo>
                    <a:pt x="2" y="7"/>
                  </a:moveTo>
                  <a:lnTo>
                    <a:pt x="2" y="7"/>
                  </a:lnTo>
                  <a:lnTo>
                    <a:pt x="21" y="14"/>
                  </a:lnTo>
                  <a:lnTo>
                    <a:pt x="38" y="22"/>
                  </a:lnTo>
                  <a:lnTo>
                    <a:pt x="55" y="34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115" y="55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203" y="77"/>
                  </a:lnTo>
                  <a:lnTo>
                    <a:pt x="251" y="86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448" y="115"/>
                  </a:lnTo>
                  <a:lnTo>
                    <a:pt x="549" y="125"/>
                  </a:lnTo>
                  <a:lnTo>
                    <a:pt x="599" y="129"/>
                  </a:lnTo>
                  <a:lnTo>
                    <a:pt x="647" y="132"/>
                  </a:lnTo>
                  <a:lnTo>
                    <a:pt x="697" y="132"/>
                  </a:lnTo>
                  <a:lnTo>
                    <a:pt x="748" y="129"/>
                  </a:lnTo>
                  <a:lnTo>
                    <a:pt x="748" y="129"/>
                  </a:lnTo>
                  <a:lnTo>
                    <a:pt x="750" y="127"/>
                  </a:lnTo>
                  <a:lnTo>
                    <a:pt x="750" y="127"/>
                  </a:lnTo>
                  <a:lnTo>
                    <a:pt x="750" y="127"/>
                  </a:lnTo>
                  <a:lnTo>
                    <a:pt x="750" y="127"/>
                  </a:lnTo>
                  <a:lnTo>
                    <a:pt x="697" y="125"/>
                  </a:lnTo>
                  <a:lnTo>
                    <a:pt x="647" y="122"/>
                  </a:lnTo>
                  <a:lnTo>
                    <a:pt x="544" y="115"/>
                  </a:lnTo>
                  <a:lnTo>
                    <a:pt x="443" y="103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244" y="72"/>
                  </a:lnTo>
                  <a:lnTo>
                    <a:pt x="196" y="62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00" y="38"/>
                  </a:lnTo>
                  <a:lnTo>
                    <a:pt x="76" y="31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31" y="5"/>
                  </a:lnTo>
                  <a:lnTo>
                    <a:pt x="19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54" y="821"/>
              <a:ext cx="1370" cy="265"/>
            </a:xfrm>
            <a:custGeom>
              <a:avLst/>
              <a:gdLst>
                <a:gd name="T0" fmla="*/ 2 w 750"/>
                <a:gd name="T1" fmla="*/ 7 h 132"/>
                <a:gd name="T2" fmla="*/ 2 w 750"/>
                <a:gd name="T3" fmla="*/ 7 h 132"/>
                <a:gd name="T4" fmla="*/ 21 w 750"/>
                <a:gd name="T5" fmla="*/ 14 h 132"/>
                <a:gd name="T6" fmla="*/ 38 w 750"/>
                <a:gd name="T7" fmla="*/ 22 h 132"/>
                <a:gd name="T8" fmla="*/ 55 w 750"/>
                <a:gd name="T9" fmla="*/ 34 h 132"/>
                <a:gd name="T10" fmla="*/ 72 w 750"/>
                <a:gd name="T11" fmla="*/ 41 h 132"/>
                <a:gd name="T12" fmla="*/ 72 w 750"/>
                <a:gd name="T13" fmla="*/ 41 h 132"/>
                <a:gd name="T14" fmla="*/ 115 w 750"/>
                <a:gd name="T15" fmla="*/ 55 h 132"/>
                <a:gd name="T16" fmla="*/ 156 w 750"/>
                <a:gd name="T17" fmla="*/ 67 h 132"/>
                <a:gd name="T18" fmla="*/ 156 w 750"/>
                <a:gd name="T19" fmla="*/ 67 h 132"/>
                <a:gd name="T20" fmla="*/ 203 w 750"/>
                <a:gd name="T21" fmla="*/ 77 h 132"/>
                <a:gd name="T22" fmla="*/ 251 w 750"/>
                <a:gd name="T23" fmla="*/ 86 h 132"/>
                <a:gd name="T24" fmla="*/ 347 w 750"/>
                <a:gd name="T25" fmla="*/ 101 h 132"/>
                <a:gd name="T26" fmla="*/ 347 w 750"/>
                <a:gd name="T27" fmla="*/ 101 h 132"/>
                <a:gd name="T28" fmla="*/ 448 w 750"/>
                <a:gd name="T29" fmla="*/ 115 h 132"/>
                <a:gd name="T30" fmla="*/ 549 w 750"/>
                <a:gd name="T31" fmla="*/ 125 h 132"/>
                <a:gd name="T32" fmla="*/ 599 w 750"/>
                <a:gd name="T33" fmla="*/ 129 h 132"/>
                <a:gd name="T34" fmla="*/ 647 w 750"/>
                <a:gd name="T35" fmla="*/ 132 h 132"/>
                <a:gd name="T36" fmla="*/ 697 w 750"/>
                <a:gd name="T37" fmla="*/ 132 h 132"/>
                <a:gd name="T38" fmla="*/ 748 w 750"/>
                <a:gd name="T39" fmla="*/ 129 h 132"/>
                <a:gd name="T40" fmla="*/ 748 w 750"/>
                <a:gd name="T41" fmla="*/ 129 h 132"/>
                <a:gd name="T42" fmla="*/ 750 w 750"/>
                <a:gd name="T43" fmla="*/ 127 h 132"/>
                <a:gd name="T44" fmla="*/ 750 w 750"/>
                <a:gd name="T45" fmla="*/ 127 h 132"/>
                <a:gd name="T46" fmla="*/ 750 w 750"/>
                <a:gd name="T47" fmla="*/ 127 h 132"/>
                <a:gd name="T48" fmla="*/ 750 w 750"/>
                <a:gd name="T49" fmla="*/ 127 h 132"/>
                <a:gd name="T50" fmla="*/ 697 w 750"/>
                <a:gd name="T51" fmla="*/ 125 h 132"/>
                <a:gd name="T52" fmla="*/ 647 w 750"/>
                <a:gd name="T53" fmla="*/ 122 h 132"/>
                <a:gd name="T54" fmla="*/ 544 w 750"/>
                <a:gd name="T55" fmla="*/ 115 h 132"/>
                <a:gd name="T56" fmla="*/ 443 w 750"/>
                <a:gd name="T57" fmla="*/ 103 h 132"/>
                <a:gd name="T58" fmla="*/ 340 w 750"/>
                <a:gd name="T59" fmla="*/ 89 h 132"/>
                <a:gd name="T60" fmla="*/ 340 w 750"/>
                <a:gd name="T61" fmla="*/ 89 h 132"/>
                <a:gd name="T62" fmla="*/ 244 w 750"/>
                <a:gd name="T63" fmla="*/ 72 h 132"/>
                <a:gd name="T64" fmla="*/ 196 w 750"/>
                <a:gd name="T65" fmla="*/ 62 h 132"/>
                <a:gd name="T66" fmla="*/ 151 w 750"/>
                <a:gd name="T67" fmla="*/ 53 h 132"/>
                <a:gd name="T68" fmla="*/ 151 w 750"/>
                <a:gd name="T69" fmla="*/ 53 h 132"/>
                <a:gd name="T70" fmla="*/ 100 w 750"/>
                <a:gd name="T71" fmla="*/ 38 h 132"/>
                <a:gd name="T72" fmla="*/ 76 w 750"/>
                <a:gd name="T73" fmla="*/ 31 h 132"/>
                <a:gd name="T74" fmla="*/ 55 w 750"/>
                <a:gd name="T75" fmla="*/ 19 h 132"/>
                <a:gd name="T76" fmla="*/ 55 w 750"/>
                <a:gd name="T77" fmla="*/ 19 h 132"/>
                <a:gd name="T78" fmla="*/ 31 w 750"/>
                <a:gd name="T79" fmla="*/ 5 h 132"/>
                <a:gd name="T80" fmla="*/ 19 w 750"/>
                <a:gd name="T81" fmla="*/ 2 h 132"/>
                <a:gd name="T82" fmla="*/ 5 w 750"/>
                <a:gd name="T83" fmla="*/ 0 h 132"/>
                <a:gd name="T84" fmla="*/ 5 w 750"/>
                <a:gd name="T85" fmla="*/ 0 h 132"/>
                <a:gd name="T86" fmla="*/ 2 w 750"/>
                <a:gd name="T87" fmla="*/ 0 h 132"/>
                <a:gd name="T88" fmla="*/ 0 w 750"/>
                <a:gd name="T89" fmla="*/ 5 h 132"/>
                <a:gd name="T90" fmla="*/ 0 w 750"/>
                <a:gd name="T91" fmla="*/ 7 h 132"/>
                <a:gd name="T92" fmla="*/ 2 w 750"/>
                <a:gd name="T9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0" h="132">
                  <a:moveTo>
                    <a:pt x="2" y="7"/>
                  </a:moveTo>
                  <a:lnTo>
                    <a:pt x="2" y="7"/>
                  </a:lnTo>
                  <a:lnTo>
                    <a:pt x="21" y="14"/>
                  </a:lnTo>
                  <a:lnTo>
                    <a:pt x="38" y="22"/>
                  </a:lnTo>
                  <a:lnTo>
                    <a:pt x="55" y="34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115" y="55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203" y="77"/>
                  </a:lnTo>
                  <a:lnTo>
                    <a:pt x="251" y="86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448" y="115"/>
                  </a:lnTo>
                  <a:lnTo>
                    <a:pt x="549" y="125"/>
                  </a:lnTo>
                  <a:lnTo>
                    <a:pt x="599" y="129"/>
                  </a:lnTo>
                  <a:lnTo>
                    <a:pt x="647" y="132"/>
                  </a:lnTo>
                  <a:lnTo>
                    <a:pt x="697" y="132"/>
                  </a:lnTo>
                  <a:lnTo>
                    <a:pt x="748" y="129"/>
                  </a:lnTo>
                  <a:lnTo>
                    <a:pt x="748" y="129"/>
                  </a:lnTo>
                  <a:lnTo>
                    <a:pt x="750" y="127"/>
                  </a:lnTo>
                  <a:lnTo>
                    <a:pt x="750" y="127"/>
                  </a:lnTo>
                  <a:lnTo>
                    <a:pt x="750" y="127"/>
                  </a:lnTo>
                  <a:lnTo>
                    <a:pt x="750" y="127"/>
                  </a:lnTo>
                  <a:lnTo>
                    <a:pt x="697" y="125"/>
                  </a:lnTo>
                  <a:lnTo>
                    <a:pt x="647" y="122"/>
                  </a:lnTo>
                  <a:lnTo>
                    <a:pt x="544" y="115"/>
                  </a:lnTo>
                  <a:lnTo>
                    <a:pt x="443" y="103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244" y="72"/>
                  </a:lnTo>
                  <a:lnTo>
                    <a:pt x="196" y="62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00" y="38"/>
                  </a:lnTo>
                  <a:lnTo>
                    <a:pt x="76" y="31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31" y="5"/>
                  </a:lnTo>
                  <a:lnTo>
                    <a:pt x="19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433" y="1090"/>
              <a:ext cx="907" cy="62"/>
            </a:xfrm>
            <a:custGeom>
              <a:avLst/>
              <a:gdLst>
                <a:gd name="T0" fmla="*/ 0 w 496"/>
                <a:gd name="T1" fmla="*/ 0 h 31"/>
                <a:gd name="T2" fmla="*/ 0 w 496"/>
                <a:gd name="T3" fmla="*/ 0 h 31"/>
                <a:gd name="T4" fmla="*/ 166 w 496"/>
                <a:gd name="T5" fmla="*/ 15 h 31"/>
                <a:gd name="T6" fmla="*/ 300 w 496"/>
                <a:gd name="T7" fmla="*/ 24 h 31"/>
                <a:gd name="T8" fmla="*/ 410 w 496"/>
                <a:gd name="T9" fmla="*/ 29 h 31"/>
                <a:gd name="T10" fmla="*/ 494 w 496"/>
                <a:gd name="T11" fmla="*/ 31 h 31"/>
                <a:gd name="T12" fmla="*/ 494 w 496"/>
                <a:gd name="T13" fmla="*/ 31 h 31"/>
                <a:gd name="T14" fmla="*/ 496 w 496"/>
                <a:gd name="T15" fmla="*/ 31 h 31"/>
                <a:gd name="T16" fmla="*/ 496 w 496"/>
                <a:gd name="T17" fmla="*/ 31 h 31"/>
                <a:gd name="T18" fmla="*/ 420 w 496"/>
                <a:gd name="T19" fmla="*/ 31 h 31"/>
                <a:gd name="T20" fmla="*/ 324 w 496"/>
                <a:gd name="T21" fmla="*/ 29 h 31"/>
                <a:gd name="T22" fmla="*/ 324 w 496"/>
                <a:gd name="T23" fmla="*/ 29 h 31"/>
                <a:gd name="T24" fmla="*/ 252 w 496"/>
                <a:gd name="T25" fmla="*/ 24 h 31"/>
                <a:gd name="T26" fmla="*/ 170 w 496"/>
                <a:gd name="T27" fmla="*/ 19 h 31"/>
                <a:gd name="T28" fmla="*/ 82 w 496"/>
                <a:gd name="T29" fmla="*/ 10 h 31"/>
                <a:gd name="T30" fmla="*/ 0 w 496"/>
                <a:gd name="T31" fmla="*/ 0 h 31"/>
                <a:gd name="T32" fmla="*/ 0 w 496"/>
                <a:gd name="T33" fmla="*/ 0 h 31"/>
                <a:gd name="T34" fmla="*/ 0 w 496"/>
                <a:gd name="T35" fmla="*/ 0 h 31"/>
                <a:gd name="T36" fmla="*/ 0 w 496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6" h="31">
                  <a:moveTo>
                    <a:pt x="0" y="0"/>
                  </a:moveTo>
                  <a:lnTo>
                    <a:pt x="0" y="0"/>
                  </a:lnTo>
                  <a:lnTo>
                    <a:pt x="166" y="15"/>
                  </a:lnTo>
                  <a:lnTo>
                    <a:pt x="300" y="24"/>
                  </a:lnTo>
                  <a:lnTo>
                    <a:pt x="410" y="29"/>
                  </a:lnTo>
                  <a:lnTo>
                    <a:pt x="494" y="31"/>
                  </a:lnTo>
                  <a:lnTo>
                    <a:pt x="494" y="31"/>
                  </a:lnTo>
                  <a:lnTo>
                    <a:pt x="496" y="31"/>
                  </a:lnTo>
                  <a:lnTo>
                    <a:pt x="496" y="31"/>
                  </a:lnTo>
                  <a:lnTo>
                    <a:pt x="420" y="31"/>
                  </a:lnTo>
                  <a:lnTo>
                    <a:pt x="324" y="29"/>
                  </a:lnTo>
                  <a:lnTo>
                    <a:pt x="324" y="29"/>
                  </a:lnTo>
                  <a:lnTo>
                    <a:pt x="252" y="24"/>
                  </a:lnTo>
                  <a:lnTo>
                    <a:pt x="170" y="19"/>
                  </a:lnTo>
                  <a:lnTo>
                    <a:pt x="82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468" y="1124"/>
              <a:ext cx="894" cy="52"/>
            </a:xfrm>
            <a:custGeom>
              <a:avLst/>
              <a:gdLst>
                <a:gd name="T0" fmla="*/ 0 w 489"/>
                <a:gd name="T1" fmla="*/ 0 h 26"/>
                <a:gd name="T2" fmla="*/ 0 w 489"/>
                <a:gd name="T3" fmla="*/ 0 h 26"/>
                <a:gd name="T4" fmla="*/ 163 w 489"/>
                <a:gd name="T5" fmla="*/ 12 h 26"/>
                <a:gd name="T6" fmla="*/ 298 w 489"/>
                <a:gd name="T7" fmla="*/ 19 h 26"/>
                <a:gd name="T8" fmla="*/ 403 w 489"/>
                <a:gd name="T9" fmla="*/ 24 h 26"/>
                <a:gd name="T10" fmla="*/ 489 w 489"/>
                <a:gd name="T11" fmla="*/ 24 h 26"/>
                <a:gd name="T12" fmla="*/ 489 w 489"/>
                <a:gd name="T13" fmla="*/ 24 h 26"/>
                <a:gd name="T14" fmla="*/ 489 w 489"/>
                <a:gd name="T15" fmla="*/ 24 h 26"/>
                <a:gd name="T16" fmla="*/ 489 w 489"/>
                <a:gd name="T17" fmla="*/ 24 h 26"/>
                <a:gd name="T18" fmla="*/ 413 w 489"/>
                <a:gd name="T19" fmla="*/ 26 h 26"/>
                <a:gd name="T20" fmla="*/ 319 w 489"/>
                <a:gd name="T21" fmla="*/ 24 h 26"/>
                <a:gd name="T22" fmla="*/ 319 w 489"/>
                <a:gd name="T23" fmla="*/ 24 h 26"/>
                <a:gd name="T24" fmla="*/ 250 w 489"/>
                <a:gd name="T25" fmla="*/ 22 h 26"/>
                <a:gd name="T26" fmla="*/ 168 w 489"/>
                <a:gd name="T27" fmla="*/ 17 h 26"/>
                <a:gd name="T28" fmla="*/ 82 w 489"/>
                <a:gd name="T29" fmla="*/ 10 h 26"/>
                <a:gd name="T30" fmla="*/ 0 w 489"/>
                <a:gd name="T31" fmla="*/ 0 h 26"/>
                <a:gd name="T32" fmla="*/ 0 w 489"/>
                <a:gd name="T33" fmla="*/ 0 h 26"/>
                <a:gd name="T34" fmla="*/ 0 w 489"/>
                <a:gd name="T35" fmla="*/ 0 h 26"/>
                <a:gd name="T36" fmla="*/ 0 w 489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9" h="26">
                  <a:moveTo>
                    <a:pt x="0" y="0"/>
                  </a:moveTo>
                  <a:lnTo>
                    <a:pt x="0" y="0"/>
                  </a:lnTo>
                  <a:lnTo>
                    <a:pt x="163" y="12"/>
                  </a:lnTo>
                  <a:lnTo>
                    <a:pt x="298" y="19"/>
                  </a:lnTo>
                  <a:lnTo>
                    <a:pt x="403" y="24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13" y="26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250" y="22"/>
                  </a:lnTo>
                  <a:lnTo>
                    <a:pt x="168" y="17"/>
                  </a:lnTo>
                  <a:lnTo>
                    <a:pt x="82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499" y="1158"/>
              <a:ext cx="884" cy="38"/>
            </a:xfrm>
            <a:custGeom>
              <a:avLst/>
              <a:gdLst>
                <a:gd name="T0" fmla="*/ 2 w 484"/>
                <a:gd name="T1" fmla="*/ 0 h 19"/>
                <a:gd name="T2" fmla="*/ 2 w 484"/>
                <a:gd name="T3" fmla="*/ 0 h 19"/>
                <a:gd name="T4" fmla="*/ 163 w 484"/>
                <a:gd name="T5" fmla="*/ 12 h 19"/>
                <a:gd name="T6" fmla="*/ 295 w 484"/>
                <a:gd name="T7" fmla="*/ 17 h 19"/>
                <a:gd name="T8" fmla="*/ 400 w 484"/>
                <a:gd name="T9" fmla="*/ 17 h 19"/>
                <a:gd name="T10" fmla="*/ 484 w 484"/>
                <a:gd name="T11" fmla="*/ 17 h 19"/>
                <a:gd name="T12" fmla="*/ 484 w 484"/>
                <a:gd name="T13" fmla="*/ 17 h 19"/>
                <a:gd name="T14" fmla="*/ 484 w 484"/>
                <a:gd name="T15" fmla="*/ 17 h 19"/>
                <a:gd name="T16" fmla="*/ 484 w 484"/>
                <a:gd name="T17" fmla="*/ 17 h 19"/>
                <a:gd name="T18" fmla="*/ 410 w 484"/>
                <a:gd name="T19" fmla="*/ 19 h 19"/>
                <a:gd name="T20" fmla="*/ 319 w 484"/>
                <a:gd name="T21" fmla="*/ 19 h 19"/>
                <a:gd name="T22" fmla="*/ 319 w 484"/>
                <a:gd name="T23" fmla="*/ 19 h 19"/>
                <a:gd name="T24" fmla="*/ 249 w 484"/>
                <a:gd name="T25" fmla="*/ 17 h 19"/>
                <a:gd name="T26" fmla="*/ 168 w 484"/>
                <a:gd name="T27" fmla="*/ 14 h 19"/>
                <a:gd name="T28" fmla="*/ 82 w 484"/>
                <a:gd name="T29" fmla="*/ 9 h 19"/>
                <a:gd name="T30" fmla="*/ 0 w 484"/>
                <a:gd name="T31" fmla="*/ 2 h 19"/>
                <a:gd name="T32" fmla="*/ 0 w 484"/>
                <a:gd name="T33" fmla="*/ 2 h 19"/>
                <a:gd name="T34" fmla="*/ 0 w 484"/>
                <a:gd name="T35" fmla="*/ 2 h 19"/>
                <a:gd name="T36" fmla="*/ 2 w 48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4" h="19">
                  <a:moveTo>
                    <a:pt x="2" y="0"/>
                  </a:moveTo>
                  <a:lnTo>
                    <a:pt x="2" y="0"/>
                  </a:lnTo>
                  <a:lnTo>
                    <a:pt x="163" y="12"/>
                  </a:lnTo>
                  <a:lnTo>
                    <a:pt x="295" y="17"/>
                  </a:lnTo>
                  <a:lnTo>
                    <a:pt x="400" y="17"/>
                  </a:lnTo>
                  <a:lnTo>
                    <a:pt x="484" y="17"/>
                  </a:lnTo>
                  <a:lnTo>
                    <a:pt x="484" y="17"/>
                  </a:lnTo>
                  <a:lnTo>
                    <a:pt x="484" y="17"/>
                  </a:lnTo>
                  <a:lnTo>
                    <a:pt x="484" y="17"/>
                  </a:lnTo>
                  <a:lnTo>
                    <a:pt x="410" y="19"/>
                  </a:lnTo>
                  <a:lnTo>
                    <a:pt x="319" y="19"/>
                  </a:lnTo>
                  <a:lnTo>
                    <a:pt x="319" y="19"/>
                  </a:lnTo>
                  <a:lnTo>
                    <a:pt x="249" y="17"/>
                  </a:lnTo>
                  <a:lnTo>
                    <a:pt x="168" y="14"/>
                  </a:lnTo>
                  <a:lnTo>
                    <a:pt x="82" y="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34" y="1196"/>
              <a:ext cx="871" cy="24"/>
            </a:xfrm>
            <a:custGeom>
              <a:avLst/>
              <a:gdLst>
                <a:gd name="T0" fmla="*/ 0 w 477"/>
                <a:gd name="T1" fmla="*/ 0 h 12"/>
                <a:gd name="T2" fmla="*/ 0 w 477"/>
                <a:gd name="T3" fmla="*/ 0 h 12"/>
                <a:gd name="T4" fmla="*/ 161 w 477"/>
                <a:gd name="T5" fmla="*/ 7 h 12"/>
                <a:gd name="T6" fmla="*/ 293 w 477"/>
                <a:gd name="T7" fmla="*/ 9 h 12"/>
                <a:gd name="T8" fmla="*/ 396 w 477"/>
                <a:gd name="T9" fmla="*/ 9 h 12"/>
                <a:gd name="T10" fmla="*/ 477 w 477"/>
                <a:gd name="T11" fmla="*/ 7 h 12"/>
                <a:gd name="T12" fmla="*/ 477 w 477"/>
                <a:gd name="T13" fmla="*/ 7 h 12"/>
                <a:gd name="T14" fmla="*/ 477 w 477"/>
                <a:gd name="T15" fmla="*/ 7 h 12"/>
                <a:gd name="T16" fmla="*/ 477 w 477"/>
                <a:gd name="T17" fmla="*/ 7 h 12"/>
                <a:gd name="T18" fmla="*/ 405 w 477"/>
                <a:gd name="T19" fmla="*/ 12 h 12"/>
                <a:gd name="T20" fmla="*/ 314 w 477"/>
                <a:gd name="T21" fmla="*/ 12 h 12"/>
                <a:gd name="T22" fmla="*/ 314 w 477"/>
                <a:gd name="T23" fmla="*/ 12 h 12"/>
                <a:gd name="T24" fmla="*/ 247 w 477"/>
                <a:gd name="T25" fmla="*/ 12 h 12"/>
                <a:gd name="T26" fmla="*/ 166 w 477"/>
                <a:gd name="T27" fmla="*/ 12 h 12"/>
                <a:gd name="T28" fmla="*/ 82 w 477"/>
                <a:gd name="T29" fmla="*/ 7 h 12"/>
                <a:gd name="T30" fmla="*/ 0 w 477"/>
                <a:gd name="T31" fmla="*/ 0 h 12"/>
                <a:gd name="T32" fmla="*/ 0 w 477"/>
                <a:gd name="T33" fmla="*/ 0 h 12"/>
                <a:gd name="T34" fmla="*/ 0 w 477"/>
                <a:gd name="T35" fmla="*/ 0 h 12"/>
                <a:gd name="T36" fmla="*/ 0 w 477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12">
                  <a:moveTo>
                    <a:pt x="0" y="0"/>
                  </a:moveTo>
                  <a:lnTo>
                    <a:pt x="0" y="0"/>
                  </a:lnTo>
                  <a:lnTo>
                    <a:pt x="161" y="7"/>
                  </a:lnTo>
                  <a:lnTo>
                    <a:pt x="293" y="9"/>
                  </a:lnTo>
                  <a:lnTo>
                    <a:pt x="396" y="9"/>
                  </a:lnTo>
                  <a:lnTo>
                    <a:pt x="477" y="7"/>
                  </a:lnTo>
                  <a:lnTo>
                    <a:pt x="477" y="7"/>
                  </a:lnTo>
                  <a:lnTo>
                    <a:pt x="477" y="7"/>
                  </a:lnTo>
                  <a:lnTo>
                    <a:pt x="477" y="7"/>
                  </a:lnTo>
                  <a:lnTo>
                    <a:pt x="405" y="12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247" y="12"/>
                  </a:lnTo>
                  <a:lnTo>
                    <a:pt x="166" y="12"/>
                  </a:lnTo>
                  <a:lnTo>
                    <a:pt x="82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78" y="1220"/>
              <a:ext cx="849" cy="24"/>
            </a:xfrm>
            <a:custGeom>
              <a:avLst/>
              <a:gdLst>
                <a:gd name="T0" fmla="*/ 0 w 465"/>
                <a:gd name="T1" fmla="*/ 5 h 12"/>
                <a:gd name="T2" fmla="*/ 0 w 465"/>
                <a:gd name="T3" fmla="*/ 5 h 12"/>
                <a:gd name="T4" fmla="*/ 158 w 465"/>
                <a:gd name="T5" fmla="*/ 9 h 12"/>
                <a:gd name="T6" fmla="*/ 285 w 465"/>
                <a:gd name="T7" fmla="*/ 9 h 12"/>
                <a:gd name="T8" fmla="*/ 386 w 465"/>
                <a:gd name="T9" fmla="*/ 5 h 12"/>
                <a:gd name="T10" fmla="*/ 465 w 465"/>
                <a:gd name="T11" fmla="*/ 0 h 12"/>
                <a:gd name="T12" fmla="*/ 465 w 465"/>
                <a:gd name="T13" fmla="*/ 0 h 12"/>
                <a:gd name="T14" fmla="*/ 465 w 465"/>
                <a:gd name="T15" fmla="*/ 2 h 12"/>
                <a:gd name="T16" fmla="*/ 465 w 465"/>
                <a:gd name="T17" fmla="*/ 2 h 12"/>
                <a:gd name="T18" fmla="*/ 396 w 465"/>
                <a:gd name="T19" fmla="*/ 7 h 12"/>
                <a:gd name="T20" fmla="*/ 307 w 465"/>
                <a:gd name="T21" fmla="*/ 9 h 12"/>
                <a:gd name="T22" fmla="*/ 307 w 465"/>
                <a:gd name="T23" fmla="*/ 9 h 12"/>
                <a:gd name="T24" fmla="*/ 240 w 465"/>
                <a:gd name="T25" fmla="*/ 12 h 12"/>
                <a:gd name="T26" fmla="*/ 161 w 465"/>
                <a:gd name="T27" fmla="*/ 12 h 12"/>
                <a:gd name="T28" fmla="*/ 79 w 465"/>
                <a:gd name="T29" fmla="*/ 9 h 12"/>
                <a:gd name="T30" fmla="*/ 0 w 465"/>
                <a:gd name="T31" fmla="*/ 5 h 12"/>
                <a:gd name="T32" fmla="*/ 0 w 465"/>
                <a:gd name="T33" fmla="*/ 5 h 12"/>
                <a:gd name="T34" fmla="*/ 0 w 465"/>
                <a:gd name="T35" fmla="*/ 5 h 12"/>
                <a:gd name="T36" fmla="*/ 0 w 465"/>
                <a:gd name="T3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5" h="12">
                  <a:moveTo>
                    <a:pt x="0" y="5"/>
                  </a:moveTo>
                  <a:lnTo>
                    <a:pt x="0" y="5"/>
                  </a:lnTo>
                  <a:lnTo>
                    <a:pt x="158" y="9"/>
                  </a:lnTo>
                  <a:lnTo>
                    <a:pt x="285" y="9"/>
                  </a:lnTo>
                  <a:lnTo>
                    <a:pt x="386" y="5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2"/>
                  </a:lnTo>
                  <a:lnTo>
                    <a:pt x="465" y="2"/>
                  </a:lnTo>
                  <a:lnTo>
                    <a:pt x="396" y="7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240" y="12"/>
                  </a:lnTo>
                  <a:lnTo>
                    <a:pt x="161" y="12"/>
                  </a:lnTo>
                  <a:lnTo>
                    <a:pt x="79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706" y="1393"/>
              <a:ext cx="900" cy="58"/>
            </a:xfrm>
            <a:custGeom>
              <a:avLst/>
              <a:gdLst>
                <a:gd name="T0" fmla="*/ 0 w 493"/>
                <a:gd name="T1" fmla="*/ 29 h 29"/>
                <a:gd name="T2" fmla="*/ 0 w 493"/>
                <a:gd name="T3" fmla="*/ 29 h 29"/>
                <a:gd name="T4" fmla="*/ 165 w 493"/>
                <a:gd name="T5" fmla="*/ 24 h 29"/>
                <a:gd name="T6" fmla="*/ 299 w 493"/>
                <a:gd name="T7" fmla="*/ 17 h 29"/>
                <a:gd name="T8" fmla="*/ 407 w 493"/>
                <a:gd name="T9" fmla="*/ 7 h 29"/>
                <a:gd name="T10" fmla="*/ 493 w 493"/>
                <a:gd name="T11" fmla="*/ 0 h 29"/>
                <a:gd name="T12" fmla="*/ 493 w 493"/>
                <a:gd name="T13" fmla="*/ 0 h 29"/>
                <a:gd name="T14" fmla="*/ 493 w 493"/>
                <a:gd name="T15" fmla="*/ 0 h 29"/>
                <a:gd name="T16" fmla="*/ 493 w 493"/>
                <a:gd name="T17" fmla="*/ 0 h 29"/>
                <a:gd name="T18" fmla="*/ 417 w 493"/>
                <a:gd name="T19" fmla="*/ 10 h 29"/>
                <a:gd name="T20" fmla="*/ 323 w 493"/>
                <a:gd name="T21" fmla="*/ 17 h 29"/>
                <a:gd name="T22" fmla="*/ 323 w 493"/>
                <a:gd name="T23" fmla="*/ 17 h 29"/>
                <a:gd name="T24" fmla="*/ 251 w 493"/>
                <a:gd name="T25" fmla="*/ 22 h 29"/>
                <a:gd name="T26" fmla="*/ 168 w 493"/>
                <a:gd name="T27" fmla="*/ 27 h 29"/>
                <a:gd name="T28" fmla="*/ 81 w 493"/>
                <a:gd name="T29" fmla="*/ 29 h 29"/>
                <a:gd name="T30" fmla="*/ 0 w 493"/>
                <a:gd name="T31" fmla="*/ 29 h 29"/>
                <a:gd name="T32" fmla="*/ 0 w 493"/>
                <a:gd name="T33" fmla="*/ 29 h 29"/>
                <a:gd name="T34" fmla="*/ 0 w 493"/>
                <a:gd name="T35" fmla="*/ 29 h 29"/>
                <a:gd name="T36" fmla="*/ 0 w 493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3" h="29">
                  <a:moveTo>
                    <a:pt x="0" y="29"/>
                  </a:moveTo>
                  <a:lnTo>
                    <a:pt x="0" y="29"/>
                  </a:lnTo>
                  <a:lnTo>
                    <a:pt x="165" y="24"/>
                  </a:lnTo>
                  <a:lnTo>
                    <a:pt x="299" y="17"/>
                  </a:lnTo>
                  <a:lnTo>
                    <a:pt x="407" y="7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17" y="10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251" y="22"/>
                  </a:lnTo>
                  <a:lnTo>
                    <a:pt x="168" y="27"/>
                  </a:lnTo>
                  <a:lnTo>
                    <a:pt x="8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740" y="1407"/>
              <a:ext cx="894" cy="72"/>
            </a:xfrm>
            <a:custGeom>
              <a:avLst/>
              <a:gdLst>
                <a:gd name="T0" fmla="*/ 0 w 489"/>
                <a:gd name="T1" fmla="*/ 36 h 36"/>
                <a:gd name="T2" fmla="*/ 0 w 489"/>
                <a:gd name="T3" fmla="*/ 36 h 36"/>
                <a:gd name="T4" fmla="*/ 163 w 489"/>
                <a:gd name="T5" fmla="*/ 29 h 36"/>
                <a:gd name="T6" fmla="*/ 297 w 489"/>
                <a:gd name="T7" fmla="*/ 20 h 36"/>
                <a:gd name="T8" fmla="*/ 403 w 489"/>
                <a:gd name="T9" fmla="*/ 10 h 36"/>
                <a:gd name="T10" fmla="*/ 486 w 489"/>
                <a:gd name="T11" fmla="*/ 0 h 36"/>
                <a:gd name="T12" fmla="*/ 486 w 489"/>
                <a:gd name="T13" fmla="*/ 0 h 36"/>
                <a:gd name="T14" fmla="*/ 489 w 489"/>
                <a:gd name="T15" fmla="*/ 0 h 36"/>
                <a:gd name="T16" fmla="*/ 489 w 489"/>
                <a:gd name="T17" fmla="*/ 0 h 36"/>
                <a:gd name="T18" fmla="*/ 412 w 489"/>
                <a:gd name="T19" fmla="*/ 10 h 36"/>
                <a:gd name="T20" fmla="*/ 321 w 489"/>
                <a:gd name="T21" fmla="*/ 20 h 36"/>
                <a:gd name="T22" fmla="*/ 321 w 489"/>
                <a:gd name="T23" fmla="*/ 20 h 36"/>
                <a:gd name="T24" fmla="*/ 249 w 489"/>
                <a:gd name="T25" fmla="*/ 27 h 36"/>
                <a:gd name="T26" fmla="*/ 168 w 489"/>
                <a:gd name="T27" fmla="*/ 32 h 36"/>
                <a:gd name="T28" fmla="*/ 81 w 489"/>
                <a:gd name="T29" fmla="*/ 36 h 36"/>
                <a:gd name="T30" fmla="*/ 0 w 489"/>
                <a:gd name="T31" fmla="*/ 36 h 36"/>
                <a:gd name="T32" fmla="*/ 0 w 489"/>
                <a:gd name="T33" fmla="*/ 36 h 36"/>
                <a:gd name="T34" fmla="*/ 0 w 489"/>
                <a:gd name="T35" fmla="*/ 36 h 36"/>
                <a:gd name="T36" fmla="*/ 0 w 489"/>
                <a:gd name="T3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9" h="36">
                  <a:moveTo>
                    <a:pt x="0" y="36"/>
                  </a:moveTo>
                  <a:lnTo>
                    <a:pt x="0" y="36"/>
                  </a:lnTo>
                  <a:lnTo>
                    <a:pt x="163" y="29"/>
                  </a:lnTo>
                  <a:lnTo>
                    <a:pt x="297" y="20"/>
                  </a:lnTo>
                  <a:lnTo>
                    <a:pt x="403" y="1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12" y="10"/>
                  </a:lnTo>
                  <a:lnTo>
                    <a:pt x="321" y="20"/>
                  </a:lnTo>
                  <a:lnTo>
                    <a:pt x="321" y="20"/>
                  </a:lnTo>
                  <a:lnTo>
                    <a:pt x="249" y="27"/>
                  </a:lnTo>
                  <a:lnTo>
                    <a:pt x="168" y="32"/>
                  </a:lnTo>
                  <a:lnTo>
                    <a:pt x="8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775" y="1423"/>
              <a:ext cx="881" cy="90"/>
            </a:xfrm>
            <a:custGeom>
              <a:avLst/>
              <a:gdLst>
                <a:gd name="T0" fmla="*/ 0 w 482"/>
                <a:gd name="T1" fmla="*/ 43 h 45"/>
                <a:gd name="T2" fmla="*/ 0 w 482"/>
                <a:gd name="T3" fmla="*/ 43 h 45"/>
                <a:gd name="T4" fmla="*/ 163 w 482"/>
                <a:gd name="T5" fmla="*/ 33 h 45"/>
                <a:gd name="T6" fmla="*/ 295 w 482"/>
                <a:gd name="T7" fmla="*/ 24 h 45"/>
                <a:gd name="T8" fmla="*/ 400 w 482"/>
                <a:gd name="T9" fmla="*/ 12 h 45"/>
                <a:gd name="T10" fmla="*/ 482 w 482"/>
                <a:gd name="T11" fmla="*/ 0 h 45"/>
                <a:gd name="T12" fmla="*/ 482 w 482"/>
                <a:gd name="T13" fmla="*/ 0 h 45"/>
                <a:gd name="T14" fmla="*/ 482 w 482"/>
                <a:gd name="T15" fmla="*/ 2 h 45"/>
                <a:gd name="T16" fmla="*/ 482 w 482"/>
                <a:gd name="T17" fmla="*/ 2 h 45"/>
                <a:gd name="T18" fmla="*/ 410 w 482"/>
                <a:gd name="T19" fmla="*/ 12 h 45"/>
                <a:gd name="T20" fmla="*/ 319 w 482"/>
                <a:gd name="T21" fmla="*/ 24 h 45"/>
                <a:gd name="T22" fmla="*/ 319 w 482"/>
                <a:gd name="T23" fmla="*/ 24 h 45"/>
                <a:gd name="T24" fmla="*/ 249 w 482"/>
                <a:gd name="T25" fmla="*/ 31 h 45"/>
                <a:gd name="T26" fmla="*/ 168 w 482"/>
                <a:gd name="T27" fmla="*/ 38 h 45"/>
                <a:gd name="T28" fmla="*/ 82 w 482"/>
                <a:gd name="T29" fmla="*/ 43 h 45"/>
                <a:gd name="T30" fmla="*/ 0 w 482"/>
                <a:gd name="T31" fmla="*/ 45 h 45"/>
                <a:gd name="T32" fmla="*/ 0 w 482"/>
                <a:gd name="T33" fmla="*/ 45 h 45"/>
                <a:gd name="T34" fmla="*/ 0 w 482"/>
                <a:gd name="T35" fmla="*/ 45 h 45"/>
                <a:gd name="T36" fmla="*/ 0 w 482"/>
                <a:gd name="T3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2" h="45">
                  <a:moveTo>
                    <a:pt x="0" y="43"/>
                  </a:moveTo>
                  <a:lnTo>
                    <a:pt x="0" y="43"/>
                  </a:lnTo>
                  <a:lnTo>
                    <a:pt x="163" y="33"/>
                  </a:lnTo>
                  <a:lnTo>
                    <a:pt x="295" y="24"/>
                  </a:lnTo>
                  <a:lnTo>
                    <a:pt x="400" y="1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2" y="2"/>
                  </a:lnTo>
                  <a:lnTo>
                    <a:pt x="482" y="2"/>
                  </a:lnTo>
                  <a:lnTo>
                    <a:pt x="410" y="12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249" y="31"/>
                  </a:lnTo>
                  <a:lnTo>
                    <a:pt x="168" y="38"/>
                  </a:lnTo>
                  <a:lnTo>
                    <a:pt x="82" y="4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815" y="1441"/>
              <a:ext cx="866" cy="100"/>
            </a:xfrm>
            <a:custGeom>
              <a:avLst/>
              <a:gdLst>
                <a:gd name="T0" fmla="*/ 0 w 474"/>
                <a:gd name="T1" fmla="*/ 50 h 50"/>
                <a:gd name="T2" fmla="*/ 0 w 474"/>
                <a:gd name="T3" fmla="*/ 50 h 50"/>
                <a:gd name="T4" fmla="*/ 160 w 474"/>
                <a:gd name="T5" fmla="*/ 39 h 50"/>
                <a:gd name="T6" fmla="*/ 290 w 474"/>
                <a:gd name="T7" fmla="*/ 24 h 50"/>
                <a:gd name="T8" fmla="*/ 393 w 474"/>
                <a:gd name="T9" fmla="*/ 12 h 50"/>
                <a:gd name="T10" fmla="*/ 474 w 474"/>
                <a:gd name="T11" fmla="*/ 0 h 50"/>
                <a:gd name="T12" fmla="*/ 474 w 474"/>
                <a:gd name="T13" fmla="*/ 0 h 50"/>
                <a:gd name="T14" fmla="*/ 474 w 474"/>
                <a:gd name="T15" fmla="*/ 0 h 50"/>
                <a:gd name="T16" fmla="*/ 474 w 474"/>
                <a:gd name="T17" fmla="*/ 0 h 50"/>
                <a:gd name="T18" fmla="*/ 402 w 474"/>
                <a:gd name="T19" fmla="*/ 12 h 50"/>
                <a:gd name="T20" fmla="*/ 314 w 474"/>
                <a:gd name="T21" fmla="*/ 24 h 50"/>
                <a:gd name="T22" fmla="*/ 314 w 474"/>
                <a:gd name="T23" fmla="*/ 24 h 50"/>
                <a:gd name="T24" fmla="*/ 244 w 474"/>
                <a:gd name="T25" fmla="*/ 34 h 50"/>
                <a:gd name="T26" fmla="*/ 165 w 474"/>
                <a:gd name="T27" fmla="*/ 41 h 50"/>
                <a:gd name="T28" fmla="*/ 81 w 474"/>
                <a:gd name="T29" fmla="*/ 48 h 50"/>
                <a:gd name="T30" fmla="*/ 0 w 474"/>
                <a:gd name="T31" fmla="*/ 50 h 50"/>
                <a:gd name="T32" fmla="*/ 0 w 474"/>
                <a:gd name="T33" fmla="*/ 50 h 50"/>
                <a:gd name="T34" fmla="*/ 0 w 474"/>
                <a:gd name="T35" fmla="*/ 50 h 50"/>
                <a:gd name="T36" fmla="*/ 0 w 474"/>
                <a:gd name="T3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4" h="50">
                  <a:moveTo>
                    <a:pt x="0" y="50"/>
                  </a:moveTo>
                  <a:lnTo>
                    <a:pt x="0" y="50"/>
                  </a:lnTo>
                  <a:lnTo>
                    <a:pt x="160" y="39"/>
                  </a:lnTo>
                  <a:lnTo>
                    <a:pt x="290" y="24"/>
                  </a:lnTo>
                  <a:lnTo>
                    <a:pt x="393" y="12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02" y="12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244" y="34"/>
                  </a:lnTo>
                  <a:lnTo>
                    <a:pt x="165" y="41"/>
                  </a:lnTo>
                  <a:lnTo>
                    <a:pt x="81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863" y="1451"/>
              <a:ext cx="840" cy="120"/>
            </a:xfrm>
            <a:custGeom>
              <a:avLst/>
              <a:gdLst>
                <a:gd name="T0" fmla="*/ 0 w 460"/>
                <a:gd name="T1" fmla="*/ 60 h 60"/>
                <a:gd name="T2" fmla="*/ 0 w 460"/>
                <a:gd name="T3" fmla="*/ 60 h 60"/>
                <a:gd name="T4" fmla="*/ 156 w 460"/>
                <a:gd name="T5" fmla="*/ 43 h 60"/>
                <a:gd name="T6" fmla="*/ 283 w 460"/>
                <a:gd name="T7" fmla="*/ 29 h 60"/>
                <a:gd name="T8" fmla="*/ 381 w 460"/>
                <a:gd name="T9" fmla="*/ 12 h 60"/>
                <a:gd name="T10" fmla="*/ 460 w 460"/>
                <a:gd name="T11" fmla="*/ 0 h 60"/>
                <a:gd name="T12" fmla="*/ 460 w 460"/>
                <a:gd name="T13" fmla="*/ 0 h 60"/>
                <a:gd name="T14" fmla="*/ 460 w 460"/>
                <a:gd name="T15" fmla="*/ 0 h 60"/>
                <a:gd name="T16" fmla="*/ 460 w 460"/>
                <a:gd name="T17" fmla="*/ 0 h 60"/>
                <a:gd name="T18" fmla="*/ 391 w 460"/>
                <a:gd name="T19" fmla="*/ 12 h 60"/>
                <a:gd name="T20" fmla="*/ 304 w 460"/>
                <a:gd name="T21" fmla="*/ 26 h 60"/>
                <a:gd name="T22" fmla="*/ 304 w 460"/>
                <a:gd name="T23" fmla="*/ 26 h 60"/>
                <a:gd name="T24" fmla="*/ 237 w 460"/>
                <a:gd name="T25" fmla="*/ 38 h 60"/>
                <a:gd name="T26" fmla="*/ 161 w 460"/>
                <a:gd name="T27" fmla="*/ 48 h 60"/>
                <a:gd name="T28" fmla="*/ 77 w 460"/>
                <a:gd name="T29" fmla="*/ 55 h 60"/>
                <a:gd name="T30" fmla="*/ 0 w 460"/>
                <a:gd name="T31" fmla="*/ 60 h 60"/>
                <a:gd name="T32" fmla="*/ 0 w 460"/>
                <a:gd name="T33" fmla="*/ 60 h 60"/>
                <a:gd name="T34" fmla="*/ 0 w 460"/>
                <a:gd name="T35" fmla="*/ 60 h 60"/>
                <a:gd name="T36" fmla="*/ 0 w 460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0" h="60">
                  <a:moveTo>
                    <a:pt x="0" y="60"/>
                  </a:moveTo>
                  <a:lnTo>
                    <a:pt x="0" y="60"/>
                  </a:lnTo>
                  <a:lnTo>
                    <a:pt x="156" y="43"/>
                  </a:lnTo>
                  <a:lnTo>
                    <a:pt x="283" y="29"/>
                  </a:lnTo>
                  <a:lnTo>
                    <a:pt x="381" y="12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391" y="12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237" y="38"/>
                  </a:lnTo>
                  <a:lnTo>
                    <a:pt x="161" y="48"/>
                  </a:lnTo>
                  <a:lnTo>
                    <a:pt x="77" y="5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1029" y="1667"/>
              <a:ext cx="853" cy="115"/>
            </a:xfrm>
            <a:custGeom>
              <a:avLst/>
              <a:gdLst>
                <a:gd name="T0" fmla="*/ 0 w 467"/>
                <a:gd name="T1" fmla="*/ 55 h 57"/>
                <a:gd name="T2" fmla="*/ 0 w 467"/>
                <a:gd name="T3" fmla="*/ 55 h 57"/>
                <a:gd name="T4" fmla="*/ 158 w 467"/>
                <a:gd name="T5" fmla="*/ 41 h 57"/>
                <a:gd name="T6" fmla="*/ 283 w 467"/>
                <a:gd name="T7" fmla="*/ 26 h 57"/>
                <a:gd name="T8" fmla="*/ 386 w 467"/>
                <a:gd name="T9" fmla="*/ 12 h 57"/>
                <a:gd name="T10" fmla="*/ 465 w 467"/>
                <a:gd name="T11" fmla="*/ 0 h 57"/>
                <a:gd name="T12" fmla="*/ 465 w 467"/>
                <a:gd name="T13" fmla="*/ 0 h 57"/>
                <a:gd name="T14" fmla="*/ 467 w 467"/>
                <a:gd name="T15" fmla="*/ 0 h 57"/>
                <a:gd name="T16" fmla="*/ 467 w 467"/>
                <a:gd name="T17" fmla="*/ 0 h 57"/>
                <a:gd name="T18" fmla="*/ 396 w 467"/>
                <a:gd name="T19" fmla="*/ 14 h 57"/>
                <a:gd name="T20" fmla="*/ 307 w 467"/>
                <a:gd name="T21" fmla="*/ 26 h 57"/>
                <a:gd name="T22" fmla="*/ 307 w 467"/>
                <a:gd name="T23" fmla="*/ 26 h 57"/>
                <a:gd name="T24" fmla="*/ 240 w 467"/>
                <a:gd name="T25" fmla="*/ 36 h 57"/>
                <a:gd name="T26" fmla="*/ 161 w 467"/>
                <a:gd name="T27" fmla="*/ 45 h 57"/>
                <a:gd name="T28" fmla="*/ 79 w 467"/>
                <a:gd name="T29" fmla="*/ 53 h 57"/>
                <a:gd name="T30" fmla="*/ 0 w 467"/>
                <a:gd name="T31" fmla="*/ 55 h 57"/>
                <a:gd name="T32" fmla="*/ 0 w 467"/>
                <a:gd name="T33" fmla="*/ 55 h 57"/>
                <a:gd name="T34" fmla="*/ 0 w 467"/>
                <a:gd name="T35" fmla="*/ 57 h 57"/>
                <a:gd name="T36" fmla="*/ 0 w 467"/>
                <a:gd name="T3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7" h="57">
                  <a:moveTo>
                    <a:pt x="0" y="55"/>
                  </a:moveTo>
                  <a:lnTo>
                    <a:pt x="0" y="55"/>
                  </a:lnTo>
                  <a:lnTo>
                    <a:pt x="158" y="41"/>
                  </a:lnTo>
                  <a:lnTo>
                    <a:pt x="283" y="26"/>
                  </a:lnTo>
                  <a:lnTo>
                    <a:pt x="386" y="12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396" y="14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240" y="36"/>
                  </a:lnTo>
                  <a:lnTo>
                    <a:pt x="161" y="45"/>
                  </a:lnTo>
                  <a:lnTo>
                    <a:pt x="79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1064" y="1681"/>
              <a:ext cx="840" cy="131"/>
            </a:xfrm>
            <a:custGeom>
              <a:avLst/>
              <a:gdLst>
                <a:gd name="T0" fmla="*/ 0 w 460"/>
                <a:gd name="T1" fmla="*/ 62 h 65"/>
                <a:gd name="T2" fmla="*/ 0 w 460"/>
                <a:gd name="T3" fmla="*/ 62 h 65"/>
                <a:gd name="T4" fmla="*/ 156 w 460"/>
                <a:gd name="T5" fmla="*/ 48 h 65"/>
                <a:gd name="T6" fmla="*/ 281 w 460"/>
                <a:gd name="T7" fmla="*/ 31 h 65"/>
                <a:gd name="T8" fmla="*/ 381 w 460"/>
                <a:gd name="T9" fmla="*/ 14 h 65"/>
                <a:gd name="T10" fmla="*/ 460 w 460"/>
                <a:gd name="T11" fmla="*/ 0 h 65"/>
                <a:gd name="T12" fmla="*/ 460 w 460"/>
                <a:gd name="T13" fmla="*/ 0 h 65"/>
                <a:gd name="T14" fmla="*/ 460 w 460"/>
                <a:gd name="T15" fmla="*/ 0 h 65"/>
                <a:gd name="T16" fmla="*/ 460 w 460"/>
                <a:gd name="T17" fmla="*/ 0 h 65"/>
                <a:gd name="T18" fmla="*/ 391 w 460"/>
                <a:gd name="T19" fmla="*/ 14 h 65"/>
                <a:gd name="T20" fmla="*/ 302 w 460"/>
                <a:gd name="T21" fmla="*/ 29 h 65"/>
                <a:gd name="T22" fmla="*/ 302 w 460"/>
                <a:gd name="T23" fmla="*/ 29 h 65"/>
                <a:gd name="T24" fmla="*/ 238 w 460"/>
                <a:gd name="T25" fmla="*/ 38 h 65"/>
                <a:gd name="T26" fmla="*/ 158 w 460"/>
                <a:gd name="T27" fmla="*/ 50 h 65"/>
                <a:gd name="T28" fmla="*/ 79 w 460"/>
                <a:gd name="T29" fmla="*/ 58 h 65"/>
                <a:gd name="T30" fmla="*/ 0 w 460"/>
                <a:gd name="T31" fmla="*/ 65 h 65"/>
                <a:gd name="T32" fmla="*/ 0 w 460"/>
                <a:gd name="T33" fmla="*/ 65 h 65"/>
                <a:gd name="T34" fmla="*/ 0 w 460"/>
                <a:gd name="T35" fmla="*/ 65 h 65"/>
                <a:gd name="T36" fmla="*/ 0 w 460"/>
                <a:gd name="T3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0" h="65">
                  <a:moveTo>
                    <a:pt x="0" y="62"/>
                  </a:moveTo>
                  <a:lnTo>
                    <a:pt x="0" y="62"/>
                  </a:lnTo>
                  <a:lnTo>
                    <a:pt x="156" y="48"/>
                  </a:lnTo>
                  <a:lnTo>
                    <a:pt x="281" y="31"/>
                  </a:lnTo>
                  <a:lnTo>
                    <a:pt x="381" y="14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391" y="14"/>
                  </a:lnTo>
                  <a:lnTo>
                    <a:pt x="302" y="29"/>
                  </a:lnTo>
                  <a:lnTo>
                    <a:pt x="302" y="29"/>
                  </a:lnTo>
                  <a:lnTo>
                    <a:pt x="238" y="38"/>
                  </a:lnTo>
                  <a:lnTo>
                    <a:pt x="158" y="50"/>
                  </a:lnTo>
                  <a:lnTo>
                    <a:pt x="79" y="5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1104" y="1695"/>
              <a:ext cx="828" cy="145"/>
            </a:xfrm>
            <a:custGeom>
              <a:avLst/>
              <a:gdLst>
                <a:gd name="T0" fmla="*/ 0 w 453"/>
                <a:gd name="T1" fmla="*/ 72 h 72"/>
                <a:gd name="T2" fmla="*/ 0 w 453"/>
                <a:gd name="T3" fmla="*/ 72 h 72"/>
                <a:gd name="T4" fmla="*/ 153 w 453"/>
                <a:gd name="T5" fmla="*/ 53 h 72"/>
                <a:gd name="T6" fmla="*/ 275 w 453"/>
                <a:gd name="T7" fmla="*/ 34 h 72"/>
                <a:gd name="T8" fmla="*/ 374 w 453"/>
                <a:gd name="T9" fmla="*/ 17 h 72"/>
                <a:gd name="T10" fmla="*/ 450 w 453"/>
                <a:gd name="T11" fmla="*/ 0 h 72"/>
                <a:gd name="T12" fmla="*/ 450 w 453"/>
                <a:gd name="T13" fmla="*/ 0 h 72"/>
                <a:gd name="T14" fmla="*/ 453 w 453"/>
                <a:gd name="T15" fmla="*/ 0 h 72"/>
                <a:gd name="T16" fmla="*/ 453 w 453"/>
                <a:gd name="T17" fmla="*/ 0 h 72"/>
                <a:gd name="T18" fmla="*/ 383 w 453"/>
                <a:gd name="T19" fmla="*/ 17 h 72"/>
                <a:gd name="T20" fmla="*/ 297 w 453"/>
                <a:gd name="T21" fmla="*/ 31 h 72"/>
                <a:gd name="T22" fmla="*/ 297 w 453"/>
                <a:gd name="T23" fmla="*/ 31 h 72"/>
                <a:gd name="T24" fmla="*/ 232 w 453"/>
                <a:gd name="T25" fmla="*/ 43 h 72"/>
                <a:gd name="T26" fmla="*/ 156 w 453"/>
                <a:gd name="T27" fmla="*/ 55 h 72"/>
                <a:gd name="T28" fmla="*/ 77 w 453"/>
                <a:gd name="T29" fmla="*/ 65 h 72"/>
                <a:gd name="T30" fmla="*/ 0 w 453"/>
                <a:gd name="T31" fmla="*/ 72 h 72"/>
                <a:gd name="T32" fmla="*/ 0 w 453"/>
                <a:gd name="T33" fmla="*/ 72 h 72"/>
                <a:gd name="T34" fmla="*/ 0 w 453"/>
                <a:gd name="T35" fmla="*/ 72 h 72"/>
                <a:gd name="T36" fmla="*/ 0 w 453"/>
                <a:gd name="T3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72">
                  <a:moveTo>
                    <a:pt x="0" y="72"/>
                  </a:moveTo>
                  <a:lnTo>
                    <a:pt x="0" y="72"/>
                  </a:lnTo>
                  <a:lnTo>
                    <a:pt x="153" y="53"/>
                  </a:lnTo>
                  <a:lnTo>
                    <a:pt x="275" y="34"/>
                  </a:lnTo>
                  <a:lnTo>
                    <a:pt x="374" y="17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383" y="17"/>
                  </a:lnTo>
                  <a:lnTo>
                    <a:pt x="297" y="31"/>
                  </a:lnTo>
                  <a:lnTo>
                    <a:pt x="297" y="31"/>
                  </a:lnTo>
                  <a:lnTo>
                    <a:pt x="232" y="43"/>
                  </a:lnTo>
                  <a:lnTo>
                    <a:pt x="156" y="55"/>
                  </a:lnTo>
                  <a:lnTo>
                    <a:pt x="77" y="6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1139" y="1709"/>
              <a:ext cx="815" cy="159"/>
            </a:xfrm>
            <a:custGeom>
              <a:avLst/>
              <a:gdLst>
                <a:gd name="T0" fmla="*/ 0 w 446"/>
                <a:gd name="T1" fmla="*/ 79 h 79"/>
                <a:gd name="T2" fmla="*/ 0 w 446"/>
                <a:gd name="T3" fmla="*/ 79 h 79"/>
                <a:gd name="T4" fmla="*/ 151 w 446"/>
                <a:gd name="T5" fmla="*/ 58 h 79"/>
                <a:gd name="T6" fmla="*/ 273 w 446"/>
                <a:gd name="T7" fmla="*/ 39 h 79"/>
                <a:gd name="T8" fmla="*/ 369 w 446"/>
                <a:gd name="T9" fmla="*/ 17 h 79"/>
                <a:gd name="T10" fmla="*/ 446 w 446"/>
                <a:gd name="T11" fmla="*/ 0 h 79"/>
                <a:gd name="T12" fmla="*/ 446 w 446"/>
                <a:gd name="T13" fmla="*/ 0 h 79"/>
                <a:gd name="T14" fmla="*/ 446 w 446"/>
                <a:gd name="T15" fmla="*/ 0 h 79"/>
                <a:gd name="T16" fmla="*/ 446 w 446"/>
                <a:gd name="T17" fmla="*/ 0 h 79"/>
                <a:gd name="T18" fmla="*/ 415 w 446"/>
                <a:gd name="T19" fmla="*/ 10 h 79"/>
                <a:gd name="T20" fmla="*/ 379 w 446"/>
                <a:gd name="T21" fmla="*/ 17 h 79"/>
                <a:gd name="T22" fmla="*/ 295 w 446"/>
                <a:gd name="T23" fmla="*/ 36 h 79"/>
                <a:gd name="T24" fmla="*/ 295 w 446"/>
                <a:gd name="T25" fmla="*/ 36 h 79"/>
                <a:gd name="T26" fmla="*/ 233 w 446"/>
                <a:gd name="T27" fmla="*/ 48 h 79"/>
                <a:gd name="T28" fmla="*/ 156 w 446"/>
                <a:gd name="T29" fmla="*/ 60 h 79"/>
                <a:gd name="T30" fmla="*/ 77 w 446"/>
                <a:gd name="T31" fmla="*/ 72 h 79"/>
                <a:gd name="T32" fmla="*/ 0 w 446"/>
                <a:gd name="T33" fmla="*/ 79 h 79"/>
                <a:gd name="T34" fmla="*/ 0 w 446"/>
                <a:gd name="T35" fmla="*/ 79 h 79"/>
                <a:gd name="T36" fmla="*/ 0 w 446"/>
                <a:gd name="T37" fmla="*/ 79 h 79"/>
                <a:gd name="T38" fmla="*/ 0 w 446"/>
                <a:gd name="T3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6" h="79">
                  <a:moveTo>
                    <a:pt x="0" y="79"/>
                  </a:moveTo>
                  <a:lnTo>
                    <a:pt x="0" y="79"/>
                  </a:lnTo>
                  <a:lnTo>
                    <a:pt x="151" y="58"/>
                  </a:lnTo>
                  <a:lnTo>
                    <a:pt x="273" y="39"/>
                  </a:lnTo>
                  <a:lnTo>
                    <a:pt x="369" y="17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15" y="10"/>
                  </a:lnTo>
                  <a:lnTo>
                    <a:pt x="379" y="17"/>
                  </a:lnTo>
                  <a:lnTo>
                    <a:pt x="295" y="36"/>
                  </a:lnTo>
                  <a:lnTo>
                    <a:pt x="295" y="36"/>
                  </a:lnTo>
                  <a:lnTo>
                    <a:pt x="233" y="48"/>
                  </a:lnTo>
                  <a:lnTo>
                    <a:pt x="156" y="60"/>
                  </a:lnTo>
                  <a:lnTo>
                    <a:pt x="77" y="72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1186" y="1719"/>
              <a:ext cx="789" cy="179"/>
            </a:xfrm>
            <a:custGeom>
              <a:avLst/>
              <a:gdLst>
                <a:gd name="T0" fmla="*/ 0 w 432"/>
                <a:gd name="T1" fmla="*/ 89 h 89"/>
                <a:gd name="T2" fmla="*/ 0 w 432"/>
                <a:gd name="T3" fmla="*/ 89 h 89"/>
                <a:gd name="T4" fmla="*/ 147 w 432"/>
                <a:gd name="T5" fmla="*/ 62 h 89"/>
                <a:gd name="T6" fmla="*/ 264 w 432"/>
                <a:gd name="T7" fmla="*/ 41 h 89"/>
                <a:gd name="T8" fmla="*/ 358 w 432"/>
                <a:gd name="T9" fmla="*/ 19 h 89"/>
                <a:gd name="T10" fmla="*/ 432 w 432"/>
                <a:gd name="T11" fmla="*/ 0 h 89"/>
                <a:gd name="T12" fmla="*/ 432 w 432"/>
                <a:gd name="T13" fmla="*/ 0 h 89"/>
                <a:gd name="T14" fmla="*/ 432 w 432"/>
                <a:gd name="T15" fmla="*/ 0 h 89"/>
                <a:gd name="T16" fmla="*/ 432 w 432"/>
                <a:gd name="T17" fmla="*/ 0 h 89"/>
                <a:gd name="T18" fmla="*/ 401 w 432"/>
                <a:gd name="T19" fmla="*/ 10 h 89"/>
                <a:gd name="T20" fmla="*/ 367 w 432"/>
                <a:gd name="T21" fmla="*/ 19 h 89"/>
                <a:gd name="T22" fmla="*/ 286 w 432"/>
                <a:gd name="T23" fmla="*/ 39 h 89"/>
                <a:gd name="T24" fmla="*/ 286 w 432"/>
                <a:gd name="T25" fmla="*/ 39 h 89"/>
                <a:gd name="T26" fmla="*/ 223 w 432"/>
                <a:gd name="T27" fmla="*/ 53 h 89"/>
                <a:gd name="T28" fmla="*/ 151 w 432"/>
                <a:gd name="T29" fmla="*/ 67 h 89"/>
                <a:gd name="T30" fmla="*/ 75 w 432"/>
                <a:gd name="T31" fmla="*/ 79 h 89"/>
                <a:gd name="T32" fmla="*/ 0 w 432"/>
                <a:gd name="T33" fmla="*/ 89 h 89"/>
                <a:gd name="T34" fmla="*/ 0 w 432"/>
                <a:gd name="T35" fmla="*/ 89 h 89"/>
                <a:gd name="T36" fmla="*/ 0 w 432"/>
                <a:gd name="T37" fmla="*/ 89 h 89"/>
                <a:gd name="T38" fmla="*/ 0 w 432"/>
                <a:gd name="T3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2" h="89">
                  <a:moveTo>
                    <a:pt x="0" y="89"/>
                  </a:moveTo>
                  <a:lnTo>
                    <a:pt x="0" y="89"/>
                  </a:lnTo>
                  <a:lnTo>
                    <a:pt x="147" y="62"/>
                  </a:lnTo>
                  <a:lnTo>
                    <a:pt x="264" y="41"/>
                  </a:lnTo>
                  <a:lnTo>
                    <a:pt x="358" y="19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01" y="10"/>
                  </a:lnTo>
                  <a:lnTo>
                    <a:pt x="367" y="19"/>
                  </a:lnTo>
                  <a:lnTo>
                    <a:pt x="286" y="39"/>
                  </a:lnTo>
                  <a:lnTo>
                    <a:pt x="286" y="39"/>
                  </a:lnTo>
                  <a:lnTo>
                    <a:pt x="223" y="53"/>
                  </a:lnTo>
                  <a:lnTo>
                    <a:pt x="151" y="67"/>
                  </a:lnTo>
                  <a:lnTo>
                    <a:pt x="75" y="7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1358" y="1936"/>
              <a:ext cx="749" cy="169"/>
            </a:xfrm>
            <a:custGeom>
              <a:avLst/>
              <a:gdLst>
                <a:gd name="T0" fmla="*/ 0 w 410"/>
                <a:gd name="T1" fmla="*/ 84 h 84"/>
                <a:gd name="T2" fmla="*/ 0 w 410"/>
                <a:gd name="T3" fmla="*/ 84 h 84"/>
                <a:gd name="T4" fmla="*/ 139 w 410"/>
                <a:gd name="T5" fmla="*/ 60 h 84"/>
                <a:gd name="T6" fmla="*/ 249 w 410"/>
                <a:gd name="T7" fmla="*/ 38 h 84"/>
                <a:gd name="T8" fmla="*/ 340 w 410"/>
                <a:gd name="T9" fmla="*/ 19 h 84"/>
                <a:gd name="T10" fmla="*/ 410 w 410"/>
                <a:gd name="T11" fmla="*/ 0 h 84"/>
                <a:gd name="T12" fmla="*/ 410 w 410"/>
                <a:gd name="T13" fmla="*/ 0 h 84"/>
                <a:gd name="T14" fmla="*/ 410 w 410"/>
                <a:gd name="T15" fmla="*/ 0 h 84"/>
                <a:gd name="T16" fmla="*/ 410 w 410"/>
                <a:gd name="T17" fmla="*/ 0 h 84"/>
                <a:gd name="T18" fmla="*/ 381 w 410"/>
                <a:gd name="T19" fmla="*/ 10 h 84"/>
                <a:gd name="T20" fmla="*/ 347 w 410"/>
                <a:gd name="T21" fmla="*/ 19 h 84"/>
                <a:gd name="T22" fmla="*/ 268 w 410"/>
                <a:gd name="T23" fmla="*/ 36 h 84"/>
                <a:gd name="T24" fmla="*/ 268 w 410"/>
                <a:gd name="T25" fmla="*/ 36 h 84"/>
                <a:gd name="T26" fmla="*/ 211 w 410"/>
                <a:gd name="T27" fmla="*/ 50 h 84"/>
                <a:gd name="T28" fmla="*/ 141 w 410"/>
                <a:gd name="T29" fmla="*/ 65 h 84"/>
                <a:gd name="T30" fmla="*/ 69 w 410"/>
                <a:gd name="T31" fmla="*/ 77 h 84"/>
                <a:gd name="T32" fmla="*/ 0 w 410"/>
                <a:gd name="T33" fmla="*/ 84 h 84"/>
                <a:gd name="T34" fmla="*/ 0 w 410"/>
                <a:gd name="T35" fmla="*/ 84 h 84"/>
                <a:gd name="T36" fmla="*/ 0 w 410"/>
                <a:gd name="T37" fmla="*/ 84 h 84"/>
                <a:gd name="T38" fmla="*/ 0 w 410"/>
                <a:gd name="T3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84">
                  <a:moveTo>
                    <a:pt x="0" y="84"/>
                  </a:moveTo>
                  <a:lnTo>
                    <a:pt x="0" y="84"/>
                  </a:lnTo>
                  <a:lnTo>
                    <a:pt x="139" y="60"/>
                  </a:lnTo>
                  <a:lnTo>
                    <a:pt x="249" y="38"/>
                  </a:lnTo>
                  <a:lnTo>
                    <a:pt x="340" y="1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81" y="10"/>
                  </a:lnTo>
                  <a:lnTo>
                    <a:pt x="347" y="19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1" y="50"/>
                  </a:lnTo>
                  <a:lnTo>
                    <a:pt x="141" y="65"/>
                  </a:lnTo>
                  <a:lnTo>
                    <a:pt x="69" y="7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1393" y="1950"/>
              <a:ext cx="736" cy="189"/>
            </a:xfrm>
            <a:custGeom>
              <a:avLst/>
              <a:gdLst>
                <a:gd name="T0" fmla="*/ 0 w 403"/>
                <a:gd name="T1" fmla="*/ 91 h 94"/>
                <a:gd name="T2" fmla="*/ 0 w 403"/>
                <a:gd name="T3" fmla="*/ 91 h 94"/>
                <a:gd name="T4" fmla="*/ 137 w 403"/>
                <a:gd name="T5" fmla="*/ 67 h 94"/>
                <a:gd name="T6" fmla="*/ 247 w 403"/>
                <a:gd name="T7" fmla="*/ 43 h 94"/>
                <a:gd name="T8" fmla="*/ 333 w 403"/>
                <a:gd name="T9" fmla="*/ 22 h 94"/>
                <a:gd name="T10" fmla="*/ 403 w 403"/>
                <a:gd name="T11" fmla="*/ 0 h 94"/>
                <a:gd name="T12" fmla="*/ 403 w 403"/>
                <a:gd name="T13" fmla="*/ 0 h 94"/>
                <a:gd name="T14" fmla="*/ 403 w 403"/>
                <a:gd name="T15" fmla="*/ 3 h 94"/>
                <a:gd name="T16" fmla="*/ 403 w 403"/>
                <a:gd name="T17" fmla="*/ 3 h 94"/>
                <a:gd name="T18" fmla="*/ 374 w 403"/>
                <a:gd name="T19" fmla="*/ 12 h 94"/>
                <a:gd name="T20" fmla="*/ 343 w 403"/>
                <a:gd name="T21" fmla="*/ 22 h 94"/>
                <a:gd name="T22" fmla="*/ 266 w 403"/>
                <a:gd name="T23" fmla="*/ 41 h 94"/>
                <a:gd name="T24" fmla="*/ 266 w 403"/>
                <a:gd name="T25" fmla="*/ 41 h 94"/>
                <a:gd name="T26" fmla="*/ 206 w 403"/>
                <a:gd name="T27" fmla="*/ 55 h 94"/>
                <a:gd name="T28" fmla="*/ 139 w 403"/>
                <a:gd name="T29" fmla="*/ 70 h 94"/>
                <a:gd name="T30" fmla="*/ 67 w 403"/>
                <a:gd name="T31" fmla="*/ 84 h 94"/>
                <a:gd name="T32" fmla="*/ 0 w 403"/>
                <a:gd name="T33" fmla="*/ 91 h 94"/>
                <a:gd name="T34" fmla="*/ 0 w 403"/>
                <a:gd name="T35" fmla="*/ 91 h 94"/>
                <a:gd name="T36" fmla="*/ 0 w 403"/>
                <a:gd name="T37" fmla="*/ 94 h 94"/>
                <a:gd name="T38" fmla="*/ 0 w 403"/>
                <a:gd name="T3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94">
                  <a:moveTo>
                    <a:pt x="0" y="91"/>
                  </a:moveTo>
                  <a:lnTo>
                    <a:pt x="0" y="91"/>
                  </a:lnTo>
                  <a:lnTo>
                    <a:pt x="137" y="67"/>
                  </a:lnTo>
                  <a:lnTo>
                    <a:pt x="247" y="43"/>
                  </a:lnTo>
                  <a:lnTo>
                    <a:pt x="333" y="22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3"/>
                  </a:lnTo>
                  <a:lnTo>
                    <a:pt x="403" y="3"/>
                  </a:lnTo>
                  <a:lnTo>
                    <a:pt x="374" y="12"/>
                  </a:lnTo>
                  <a:lnTo>
                    <a:pt x="343" y="22"/>
                  </a:lnTo>
                  <a:lnTo>
                    <a:pt x="266" y="41"/>
                  </a:lnTo>
                  <a:lnTo>
                    <a:pt x="266" y="41"/>
                  </a:lnTo>
                  <a:lnTo>
                    <a:pt x="206" y="55"/>
                  </a:lnTo>
                  <a:lnTo>
                    <a:pt x="139" y="70"/>
                  </a:lnTo>
                  <a:lnTo>
                    <a:pt x="67" y="8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1424" y="1970"/>
              <a:ext cx="727" cy="197"/>
            </a:xfrm>
            <a:custGeom>
              <a:avLst/>
              <a:gdLst>
                <a:gd name="T0" fmla="*/ 0 w 398"/>
                <a:gd name="T1" fmla="*/ 98 h 98"/>
                <a:gd name="T2" fmla="*/ 0 w 398"/>
                <a:gd name="T3" fmla="*/ 98 h 98"/>
                <a:gd name="T4" fmla="*/ 136 w 398"/>
                <a:gd name="T5" fmla="*/ 69 h 98"/>
                <a:gd name="T6" fmla="*/ 244 w 398"/>
                <a:gd name="T7" fmla="*/ 45 h 98"/>
                <a:gd name="T8" fmla="*/ 331 w 398"/>
                <a:gd name="T9" fmla="*/ 19 h 98"/>
                <a:gd name="T10" fmla="*/ 398 w 398"/>
                <a:gd name="T11" fmla="*/ 0 h 98"/>
                <a:gd name="T12" fmla="*/ 398 w 398"/>
                <a:gd name="T13" fmla="*/ 0 h 98"/>
                <a:gd name="T14" fmla="*/ 398 w 398"/>
                <a:gd name="T15" fmla="*/ 0 h 98"/>
                <a:gd name="T16" fmla="*/ 398 w 398"/>
                <a:gd name="T17" fmla="*/ 0 h 98"/>
                <a:gd name="T18" fmla="*/ 369 w 398"/>
                <a:gd name="T19" fmla="*/ 9 h 98"/>
                <a:gd name="T20" fmla="*/ 338 w 398"/>
                <a:gd name="T21" fmla="*/ 19 h 98"/>
                <a:gd name="T22" fmla="*/ 263 w 398"/>
                <a:gd name="T23" fmla="*/ 41 h 98"/>
                <a:gd name="T24" fmla="*/ 263 w 398"/>
                <a:gd name="T25" fmla="*/ 41 h 98"/>
                <a:gd name="T26" fmla="*/ 206 w 398"/>
                <a:gd name="T27" fmla="*/ 57 h 98"/>
                <a:gd name="T28" fmla="*/ 139 w 398"/>
                <a:gd name="T29" fmla="*/ 74 h 98"/>
                <a:gd name="T30" fmla="*/ 69 w 398"/>
                <a:gd name="T31" fmla="*/ 88 h 98"/>
                <a:gd name="T32" fmla="*/ 0 w 398"/>
                <a:gd name="T33" fmla="*/ 98 h 98"/>
                <a:gd name="T34" fmla="*/ 0 w 398"/>
                <a:gd name="T35" fmla="*/ 98 h 98"/>
                <a:gd name="T36" fmla="*/ 0 w 398"/>
                <a:gd name="T37" fmla="*/ 98 h 98"/>
                <a:gd name="T38" fmla="*/ 0 w 398"/>
                <a:gd name="T3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8" h="98">
                  <a:moveTo>
                    <a:pt x="0" y="98"/>
                  </a:moveTo>
                  <a:lnTo>
                    <a:pt x="0" y="98"/>
                  </a:lnTo>
                  <a:lnTo>
                    <a:pt x="136" y="69"/>
                  </a:lnTo>
                  <a:lnTo>
                    <a:pt x="244" y="45"/>
                  </a:lnTo>
                  <a:lnTo>
                    <a:pt x="331" y="19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69" y="9"/>
                  </a:lnTo>
                  <a:lnTo>
                    <a:pt x="338" y="19"/>
                  </a:lnTo>
                  <a:lnTo>
                    <a:pt x="263" y="41"/>
                  </a:lnTo>
                  <a:lnTo>
                    <a:pt x="263" y="41"/>
                  </a:lnTo>
                  <a:lnTo>
                    <a:pt x="206" y="57"/>
                  </a:lnTo>
                  <a:lnTo>
                    <a:pt x="139" y="74"/>
                  </a:lnTo>
                  <a:lnTo>
                    <a:pt x="69" y="8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1458" y="1984"/>
              <a:ext cx="715" cy="217"/>
            </a:xfrm>
            <a:custGeom>
              <a:avLst/>
              <a:gdLst>
                <a:gd name="T0" fmla="*/ 0 w 391"/>
                <a:gd name="T1" fmla="*/ 108 h 108"/>
                <a:gd name="T2" fmla="*/ 0 w 391"/>
                <a:gd name="T3" fmla="*/ 108 h 108"/>
                <a:gd name="T4" fmla="*/ 134 w 391"/>
                <a:gd name="T5" fmla="*/ 77 h 108"/>
                <a:gd name="T6" fmla="*/ 240 w 391"/>
                <a:gd name="T7" fmla="*/ 48 h 108"/>
                <a:gd name="T8" fmla="*/ 324 w 391"/>
                <a:gd name="T9" fmla="*/ 22 h 108"/>
                <a:gd name="T10" fmla="*/ 391 w 391"/>
                <a:gd name="T11" fmla="*/ 0 h 108"/>
                <a:gd name="T12" fmla="*/ 391 w 391"/>
                <a:gd name="T13" fmla="*/ 0 h 108"/>
                <a:gd name="T14" fmla="*/ 391 w 391"/>
                <a:gd name="T15" fmla="*/ 0 h 108"/>
                <a:gd name="T16" fmla="*/ 391 w 391"/>
                <a:gd name="T17" fmla="*/ 0 h 108"/>
                <a:gd name="T18" fmla="*/ 364 w 391"/>
                <a:gd name="T19" fmla="*/ 12 h 108"/>
                <a:gd name="T20" fmla="*/ 333 w 391"/>
                <a:gd name="T21" fmla="*/ 22 h 108"/>
                <a:gd name="T22" fmla="*/ 259 w 391"/>
                <a:gd name="T23" fmla="*/ 46 h 108"/>
                <a:gd name="T24" fmla="*/ 259 w 391"/>
                <a:gd name="T25" fmla="*/ 46 h 108"/>
                <a:gd name="T26" fmla="*/ 204 w 391"/>
                <a:gd name="T27" fmla="*/ 62 h 108"/>
                <a:gd name="T28" fmla="*/ 137 w 391"/>
                <a:gd name="T29" fmla="*/ 79 h 108"/>
                <a:gd name="T30" fmla="*/ 67 w 391"/>
                <a:gd name="T31" fmla="*/ 96 h 108"/>
                <a:gd name="T32" fmla="*/ 0 w 391"/>
                <a:gd name="T33" fmla="*/ 108 h 108"/>
                <a:gd name="T34" fmla="*/ 0 w 391"/>
                <a:gd name="T35" fmla="*/ 108 h 108"/>
                <a:gd name="T36" fmla="*/ 0 w 391"/>
                <a:gd name="T37" fmla="*/ 108 h 108"/>
                <a:gd name="T38" fmla="*/ 0 w 391"/>
                <a:gd name="T3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1" h="108">
                  <a:moveTo>
                    <a:pt x="0" y="108"/>
                  </a:moveTo>
                  <a:lnTo>
                    <a:pt x="0" y="108"/>
                  </a:lnTo>
                  <a:lnTo>
                    <a:pt x="134" y="77"/>
                  </a:lnTo>
                  <a:lnTo>
                    <a:pt x="240" y="48"/>
                  </a:lnTo>
                  <a:lnTo>
                    <a:pt x="324" y="22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64" y="12"/>
                  </a:lnTo>
                  <a:lnTo>
                    <a:pt x="333" y="22"/>
                  </a:lnTo>
                  <a:lnTo>
                    <a:pt x="259" y="46"/>
                  </a:lnTo>
                  <a:lnTo>
                    <a:pt x="259" y="46"/>
                  </a:lnTo>
                  <a:lnTo>
                    <a:pt x="204" y="62"/>
                  </a:lnTo>
                  <a:lnTo>
                    <a:pt x="137" y="79"/>
                  </a:lnTo>
                  <a:lnTo>
                    <a:pt x="67" y="96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1502" y="1994"/>
              <a:ext cx="687" cy="235"/>
            </a:xfrm>
            <a:custGeom>
              <a:avLst/>
              <a:gdLst>
                <a:gd name="T0" fmla="*/ 0 w 376"/>
                <a:gd name="T1" fmla="*/ 117 h 117"/>
                <a:gd name="T2" fmla="*/ 0 w 376"/>
                <a:gd name="T3" fmla="*/ 117 h 117"/>
                <a:gd name="T4" fmla="*/ 127 w 376"/>
                <a:gd name="T5" fmla="*/ 84 h 117"/>
                <a:gd name="T6" fmla="*/ 232 w 376"/>
                <a:gd name="T7" fmla="*/ 53 h 117"/>
                <a:gd name="T8" fmla="*/ 314 w 376"/>
                <a:gd name="T9" fmla="*/ 24 h 117"/>
                <a:gd name="T10" fmla="*/ 376 w 376"/>
                <a:gd name="T11" fmla="*/ 0 h 117"/>
                <a:gd name="T12" fmla="*/ 376 w 376"/>
                <a:gd name="T13" fmla="*/ 0 h 117"/>
                <a:gd name="T14" fmla="*/ 376 w 376"/>
                <a:gd name="T15" fmla="*/ 0 h 117"/>
                <a:gd name="T16" fmla="*/ 376 w 376"/>
                <a:gd name="T17" fmla="*/ 0 h 117"/>
                <a:gd name="T18" fmla="*/ 350 w 376"/>
                <a:gd name="T19" fmla="*/ 12 h 117"/>
                <a:gd name="T20" fmla="*/ 321 w 376"/>
                <a:gd name="T21" fmla="*/ 24 h 117"/>
                <a:gd name="T22" fmla="*/ 249 w 376"/>
                <a:gd name="T23" fmla="*/ 48 h 117"/>
                <a:gd name="T24" fmla="*/ 249 w 376"/>
                <a:gd name="T25" fmla="*/ 48 h 117"/>
                <a:gd name="T26" fmla="*/ 197 w 376"/>
                <a:gd name="T27" fmla="*/ 67 h 117"/>
                <a:gd name="T28" fmla="*/ 132 w 376"/>
                <a:gd name="T29" fmla="*/ 86 h 117"/>
                <a:gd name="T30" fmla="*/ 65 w 376"/>
                <a:gd name="T31" fmla="*/ 103 h 117"/>
                <a:gd name="T32" fmla="*/ 0 w 376"/>
                <a:gd name="T33" fmla="*/ 117 h 117"/>
                <a:gd name="T34" fmla="*/ 0 w 376"/>
                <a:gd name="T35" fmla="*/ 117 h 117"/>
                <a:gd name="T36" fmla="*/ 0 w 376"/>
                <a:gd name="T37" fmla="*/ 117 h 117"/>
                <a:gd name="T38" fmla="*/ 0 w 376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6" h="117">
                  <a:moveTo>
                    <a:pt x="0" y="117"/>
                  </a:moveTo>
                  <a:lnTo>
                    <a:pt x="0" y="117"/>
                  </a:lnTo>
                  <a:lnTo>
                    <a:pt x="127" y="84"/>
                  </a:lnTo>
                  <a:lnTo>
                    <a:pt x="232" y="53"/>
                  </a:lnTo>
                  <a:lnTo>
                    <a:pt x="314" y="24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50" y="12"/>
                  </a:lnTo>
                  <a:lnTo>
                    <a:pt x="321" y="24"/>
                  </a:lnTo>
                  <a:lnTo>
                    <a:pt x="249" y="48"/>
                  </a:lnTo>
                  <a:lnTo>
                    <a:pt x="249" y="48"/>
                  </a:lnTo>
                  <a:lnTo>
                    <a:pt x="197" y="67"/>
                  </a:lnTo>
                  <a:lnTo>
                    <a:pt x="132" y="86"/>
                  </a:lnTo>
                  <a:lnTo>
                    <a:pt x="65" y="10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421" y="1056"/>
              <a:ext cx="179" cy="202"/>
            </a:xfrm>
            <a:custGeom>
              <a:avLst/>
              <a:gdLst>
                <a:gd name="T0" fmla="*/ 0 w 98"/>
                <a:gd name="T1" fmla="*/ 5 h 101"/>
                <a:gd name="T2" fmla="*/ 0 w 98"/>
                <a:gd name="T3" fmla="*/ 5 h 101"/>
                <a:gd name="T4" fmla="*/ 45 w 98"/>
                <a:gd name="T5" fmla="*/ 53 h 101"/>
                <a:gd name="T6" fmla="*/ 69 w 98"/>
                <a:gd name="T7" fmla="*/ 77 h 101"/>
                <a:gd name="T8" fmla="*/ 93 w 98"/>
                <a:gd name="T9" fmla="*/ 99 h 101"/>
                <a:gd name="T10" fmla="*/ 93 w 98"/>
                <a:gd name="T11" fmla="*/ 99 h 101"/>
                <a:gd name="T12" fmla="*/ 96 w 98"/>
                <a:gd name="T13" fmla="*/ 101 h 101"/>
                <a:gd name="T14" fmla="*/ 98 w 98"/>
                <a:gd name="T15" fmla="*/ 99 h 101"/>
                <a:gd name="T16" fmla="*/ 98 w 98"/>
                <a:gd name="T17" fmla="*/ 96 h 101"/>
                <a:gd name="T18" fmla="*/ 98 w 98"/>
                <a:gd name="T19" fmla="*/ 96 h 101"/>
                <a:gd name="T20" fmla="*/ 98 w 98"/>
                <a:gd name="T21" fmla="*/ 96 h 101"/>
                <a:gd name="T22" fmla="*/ 74 w 98"/>
                <a:gd name="T23" fmla="*/ 70 h 101"/>
                <a:gd name="T24" fmla="*/ 48 w 98"/>
                <a:gd name="T25" fmla="*/ 44 h 101"/>
                <a:gd name="T26" fmla="*/ 48 w 98"/>
                <a:gd name="T27" fmla="*/ 44 h 101"/>
                <a:gd name="T28" fmla="*/ 26 w 98"/>
                <a:gd name="T29" fmla="*/ 22 h 101"/>
                <a:gd name="T30" fmla="*/ 2 w 98"/>
                <a:gd name="T31" fmla="*/ 0 h 101"/>
                <a:gd name="T32" fmla="*/ 2 w 98"/>
                <a:gd name="T33" fmla="*/ 0 h 101"/>
                <a:gd name="T34" fmla="*/ 0 w 98"/>
                <a:gd name="T35" fmla="*/ 0 h 101"/>
                <a:gd name="T36" fmla="*/ 0 w 98"/>
                <a:gd name="T37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1">
                  <a:moveTo>
                    <a:pt x="0" y="5"/>
                  </a:moveTo>
                  <a:lnTo>
                    <a:pt x="0" y="5"/>
                  </a:lnTo>
                  <a:lnTo>
                    <a:pt x="45" y="53"/>
                  </a:lnTo>
                  <a:lnTo>
                    <a:pt x="69" y="77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6" y="101"/>
                  </a:lnTo>
                  <a:lnTo>
                    <a:pt x="98" y="99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74" y="70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26" y="2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421" y="1056"/>
              <a:ext cx="179" cy="202"/>
            </a:xfrm>
            <a:custGeom>
              <a:avLst/>
              <a:gdLst>
                <a:gd name="T0" fmla="*/ 0 w 98"/>
                <a:gd name="T1" fmla="*/ 5 h 101"/>
                <a:gd name="T2" fmla="*/ 0 w 98"/>
                <a:gd name="T3" fmla="*/ 5 h 101"/>
                <a:gd name="T4" fmla="*/ 45 w 98"/>
                <a:gd name="T5" fmla="*/ 53 h 101"/>
                <a:gd name="T6" fmla="*/ 69 w 98"/>
                <a:gd name="T7" fmla="*/ 77 h 101"/>
                <a:gd name="T8" fmla="*/ 93 w 98"/>
                <a:gd name="T9" fmla="*/ 99 h 101"/>
                <a:gd name="T10" fmla="*/ 93 w 98"/>
                <a:gd name="T11" fmla="*/ 99 h 101"/>
                <a:gd name="T12" fmla="*/ 96 w 98"/>
                <a:gd name="T13" fmla="*/ 101 h 101"/>
                <a:gd name="T14" fmla="*/ 98 w 98"/>
                <a:gd name="T15" fmla="*/ 99 h 101"/>
                <a:gd name="T16" fmla="*/ 98 w 98"/>
                <a:gd name="T17" fmla="*/ 96 h 101"/>
                <a:gd name="T18" fmla="*/ 98 w 98"/>
                <a:gd name="T19" fmla="*/ 96 h 101"/>
                <a:gd name="T20" fmla="*/ 98 w 98"/>
                <a:gd name="T21" fmla="*/ 96 h 101"/>
                <a:gd name="T22" fmla="*/ 74 w 98"/>
                <a:gd name="T23" fmla="*/ 70 h 101"/>
                <a:gd name="T24" fmla="*/ 48 w 98"/>
                <a:gd name="T25" fmla="*/ 44 h 101"/>
                <a:gd name="T26" fmla="*/ 48 w 98"/>
                <a:gd name="T27" fmla="*/ 44 h 101"/>
                <a:gd name="T28" fmla="*/ 26 w 98"/>
                <a:gd name="T29" fmla="*/ 22 h 101"/>
                <a:gd name="T30" fmla="*/ 2 w 98"/>
                <a:gd name="T31" fmla="*/ 0 h 101"/>
                <a:gd name="T32" fmla="*/ 2 w 98"/>
                <a:gd name="T33" fmla="*/ 0 h 101"/>
                <a:gd name="T34" fmla="*/ 0 w 98"/>
                <a:gd name="T35" fmla="*/ 0 h 101"/>
                <a:gd name="T36" fmla="*/ 0 w 98"/>
                <a:gd name="T37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1">
                  <a:moveTo>
                    <a:pt x="0" y="5"/>
                  </a:moveTo>
                  <a:lnTo>
                    <a:pt x="0" y="5"/>
                  </a:lnTo>
                  <a:lnTo>
                    <a:pt x="45" y="53"/>
                  </a:lnTo>
                  <a:lnTo>
                    <a:pt x="69" y="77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6" y="101"/>
                  </a:lnTo>
                  <a:lnTo>
                    <a:pt x="98" y="99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74" y="70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26" y="2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15" y="1437"/>
              <a:ext cx="179" cy="162"/>
            </a:xfrm>
            <a:custGeom>
              <a:avLst/>
              <a:gdLst>
                <a:gd name="T0" fmla="*/ 4 w 98"/>
                <a:gd name="T1" fmla="*/ 14 h 81"/>
                <a:gd name="T2" fmla="*/ 4 w 98"/>
                <a:gd name="T3" fmla="*/ 14 h 81"/>
                <a:gd name="T4" fmla="*/ 16 w 98"/>
                <a:gd name="T5" fmla="*/ 17 h 81"/>
                <a:gd name="T6" fmla="*/ 26 w 98"/>
                <a:gd name="T7" fmla="*/ 26 h 81"/>
                <a:gd name="T8" fmla="*/ 45 w 98"/>
                <a:gd name="T9" fmla="*/ 43 h 81"/>
                <a:gd name="T10" fmla="*/ 45 w 98"/>
                <a:gd name="T11" fmla="*/ 43 h 81"/>
                <a:gd name="T12" fmla="*/ 93 w 98"/>
                <a:gd name="T13" fmla="*/ 81 h 81"/>
                <a:gd name="T14" fmla="*/ 93 w 98"/>
                <a:gd name="T15" fmla="*/ 81 h 81"/>
                <a:gd name="T16" fmla="*/ 95 w 98"/>
                <a:gd name="T17" fmla="*/ 81 h 81"/>
                <a:gd name="T18" fmla="*/ 98 w 98"/>
                <a:gd name="T19" fmla="*/ 81 h 81"/>
                <a:gd name="T20" fmla="*/ 98 w 98"/>
                <a:gd name="T21" fmla="*/ 79 h 81"/>
                <a:gd name="T22" fmla="*/ 98 w 98"/>
                <a:gd name="T23" fmla="*/ 76 h 81"/>
                <a:gd name="T24" fmla="*/ 98 w 98"/>
                <a:gd name="T25" fmla="*/ 76 h 81"/>
                <a:gd name="T26" fmla="*/ 88 w 98"/>
                <a:gd name="T27" fmla="*/ 67 h 81"/>
                <a:gd name="T28" fmla="*/ 76 w 98"/>
                <a:gd name="T29" fmla="*/ 57 h 81"/>
                <a:gd name="T30" fmla="*/ 52 w 98"/>
                <a:gd name="T31" fmla="*/ 41 h 81"/>
                <a:gd name="T32" fmla="*/ 31 w 98"/>
                <a:gd name="T33" fmla="*/ 24 h 81"/>
                <a:gd name="T34" fmla="*/ 21 w 98"/>
                <a:gd name="T35" fmla="*/ 14 h 81"/>
                <a:gd name="T36" fmla="*/ 12 w 98"/>
                <a:gd name="T37" fmla="*/ 2 h 81"/>
                <a:gd name="T38" fmla="*/ 12 w 98"/>
                <a:gd name="T39" fmla="*/ 2 h 81"/>
                <a:gd name="T40" fmla="*/ 9 w 98"/>
                <a:gd name="T41" fmla="*/ 0 h 81"/>
                <a:gd name="T42" fmla="*/ 4 w 98"/>
                <a:gd name="T43" fmla="*/ 0 h 81"/>
                <a:gd name="T44" fmla="*/ 2 w 98"/>
                <a:gd name="T45" fmla="*/ 0 h 81"/>
                <a:gd name="T46" fmla="*/ 0 w 98"/>
                <a:gd name="T47" fmla="*/ 2 h 81"/>
                <a:gd name="T48" fmla="*/ 0 w 98"/>
                <a:gd name="T49" fmla="*/ 5 h 81"/>
                <a:gd name="T50" fmla="*/ 0 w 98"/>
                <a:gd name="T51" fmla="*/ 9 h 81"/>
                <a:gd name="T52" fmla="*/ 0 w 98"/>
                <a:gd name="T53" fmla="*/ 12 h 81"/>
                <a:gd name="T54" fmla="*/ 4 w 98"/>
                <a:gd name="T55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" h="81">
                  <a:moveTo>
                    <a:pt x="4" y="14"/>
                  </a:moveTo>
                  <a:lnTo>
                    <a:pt x="4" y="14"/>
                  </a:lnTo>
                  <a:lnTo>
                    <a:pt x="16" y="17"/>
                  </a:lnTo>
                  <a:lnTo>
                    <a:pt x="26" y="26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8" y="67"/>
                  </a:lnTo>
                  <a:lnTo>
                    <a:pt x="76" y="57"/>
                  </a:lnTo>
                  <a:lnTo>
                    <a:pt x="52" y="41"/>
                  </a:lnTo>
                  <a:lnTo>
                    <a:pt x="31" y="24"/>
                  </a:lnTo>
                  <a:lnTo>
                    <a:pt x="21" y="1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15" y="1437"/>
              <a:ext cx="179" cy="162"/>
            </a:xfrm>
            <a:custGeom>
              <a:avLst/>
              <a:gdLst>
                <a:gd name="T0" fmla="*/ 4 w 98"/>
                <a:gd name="T1" fmla="*/ 14 h 81"/>
                <a:gd name="T2" fmla="*/ 4 w 98"/>
                <a:gd name="T3" fmla="*/ 14 h 81"/>
                <a:gd name="T4" fmla="*/ 16 w 98"/>
                <a:gd name="T5" fmla="*/ 17 h 81"/>
                <a:gd name="T6" fmla="*/ 26 w 98"/>
                <a:gd name="T7" fmla="*/ 26 h 81"/>
                <a:gd name="T8" fmla="*/ 45 w 98"/>
                <a:gd name="T9" fmla="*/ 43 h 81"/>
                <a:gd name="T10" fmla="*/ 45 w 98"/>
                <a:gd name="T11" fmla="*/ 43 h 81"/>
                <a:gd name="T12" fmla="*/ 93 w 98"/>
                <a:gd name="T13" fmla="*/ 81 h 81"/>
                <a:gd name="T14" fmla="*/ 93 w 98"/>
                <a:gd name="T15" fmla="*/ 81 h 81"/>
                <a:gd name="T16" fmla="*/ 95 w 98"/>
                <a:gd name="T17" fmla="*/ 81 h 81"/>
                <a:gd name="T18" fmla="*/ 98 w 98"/>
                <a:gd name="T19" fmla="*/ 81 h 81"/>
                <a:gd name="T20" fmla="*/ 98 w 98"/>
                <a:gd name="T21" fmla="*/ 79 h 81"/>
                <a:gd name="T22" fmla="*/ 98 w 98"/>
                <a:gd name="T23" fmla="*/ 76 h 81"/>
                <a:gd name="T24" fmla="*/ 98 w 98"/>
                <a:gd name="T25" fmla="*/ 76 h 81"/>
                <a:gd name="T26" fmla="*/ 88 w 98"/>
                <a:gd name="T27" fmla="*/ 67 h 81"/>
                <a:gd name="T28" fmla="*/ 76 w 98"/>
                <a:gd name="T29" fmla="*/ 57 h 81"/>
                <a:gd name="T30" fmla="*/ 52 w 98"/>
                <a:gd name="T31" fmla="*/ 41 h 81"/>
                <a:gd name="T32" fmla="*/ 31 w 98"/>
                <a:gd name="T33" fmla="*/ 24 h 81"/>
                <a:gd name="T34" fmla="*/ 21 w 98"/>
                <a:gd name="T35" fmla="*/ 14 h 81"/>
                <a:gd name="T36" fmla="*/ 12 w 98"/>
                <a:gd name="T37" fmla="*/ 2 h 81"/>
                <a:gd name="T38" fmla="*/ 12 w 98"/>
                <a:gd name="T39" fmla="*/ 2 h 81"/>
                <a:gd name="T40" fmla="*/ 9 w 98"/>
                <a:gd name="T41" fmla="*/ 0 h 81"/>
                <a:gd name="T42" fmla="*/ 4 w 98"/>
                <a:gd name="T43" fmla="*/ 0 h 81"/>
                <a:gd name="T44" fmla="*/ 2 w 98"/>
                <a:gd name="T45" fmla="*/ 0 h 81"/>
                <a:gd name="T46" fmla="*/ 0 w 98"/>
                <a:gd name="T47" fmla="*/ 2 h 81"/>
                <a:gd name="T48" fmla="*/ 0 w 98"/>
                <a:gd name="T49" fmla="*/ 5 h 81"/>
                <a:gd name="T50" fmla="*/ 0 w 98"/>
                <a:gd name="T51" fmla="*/ 9 h 81"/>
                <a:gd name="T52" fmla="*/ 0 w 98"/>
                <a:gd name="T53" fmla="*/ 12 h 81"/>
                <a:gd name="T54" fmla="*/ 4 w 98"/>
                <a:gd name="T55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" h="81">
                  <a:moveTo>
                    <a:pt x="4" y="14"/>
                  </a:moveTo>
                  <a:lnTo>
                    <a:pt x="4" y="14"/>
                  </a:lnTo>
                  <a:lnTo>
                    <a:pt x="16" y="17"/>
                  </a:lnTo>
                  <a:lnTo>
                    <a:pt x="26" y="26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8" y="67"/>
                  </a:lnTo>
                  <a:lnTo>
                    <a:pt x="76" y="57"/>
                  </a:lnTo>
                  <a:lnTo>
                    <a:pt x="52" y="41"/>
                  </a:lnTo>
                  <a:lnTo>
                    <a:pt x="31" y="24"/>
                  </a:lnTo>
                  <a:lnTo>
                    <a:pt x="21" y="1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1020" y="1754"/>
              <a:ext cx="172" cy="158"/>
            </a:xfrm>
            <a:custGeom>
              <a:avLst/>
              <a:gdLst>
                <a:gd name="T0" fmla="*/ 3 w 94"/>
                <a:gd name="T1" fmla="*/ 2 h 79"/>
                <a:gd name="T2" fmla="*/ 3 w 94"/>
                <a:gd name="T3" fmla="*/ 2 h 79"/>
                <a:gd name="T4" fmla="*/ 46 w 94"/>
                <a:gd name="T5" fmla="*/ 41 h 79"/>
                <a:gd name="T6" fmla="*/ 46 w 94"/>
                <a:gd name="T7" fmla="*/ 41 h 79"/>
                <a:gd name="T8" fmla="*/ 91 w 94"/>
                <a:gd name="T9" fmla="*/ 79 h 79"/>
                <a:gd name="T10" fmla="*/ 91 w 94"/>
                <a:gd name="T11" fmla="*/ 79 h 79"/>
                <a:gd name="T12" fmla="*/ 94 w 94"/>
                <a:gd name="T13" fmla="*/ 79 h 79"/>
                <a:gd name="T14" fmla="*/ 94 w 94"/>
                <a:gd name="T15" fmla="*/ 77 h 79"/>
                <a:gd name="T16" fmla="*/ 94 w 94"/>
                <a:gd name="T17" fmla="*/ 77 h 79"/>
                <a:gd name="T18" fmla="*/ 84 w 94"/>
                <a:gd name="T19" fmla="*/ 65 h 79"/>
                <a:gd name="T20" fmla="*/ 70 w 94"/>
                <a:gd name="T21" fmla="*/ 53 h 79"/>
                <a:gd name="T22" fmla="*/ 46 w 94"/>
                <a:gd name="T23" fmla="*/ 31 h 79"/>
                <a:gd name="T24" fmla="*/ 46 w 94"/>
                <a:gd name="T25" fmla="*/ 31 h 79"/>
                <a:gd name="T26" fmla="*/ 22 w 94"/>
                <a:gd name="T27" fmla="*/ 14 h 79"/>
                <a:gd name="T28" fmla="*/ 22 w 94"/>
                <a:gd name="T29" fmla="*/ 14 h 79"/>
                <a:gd name="T30" fmla="*/ 12 w 94"/>
                <a:gd name="T31" fmla="*/ 7 h 79"/>
                <a:gd name="T32" fmla="*/ 5 w 94"/>
                <a:gd name="T33" fmla="*/ 0 h 79"/>
                <a:gd name="T34" fmla="*/ 5 w 94"/>
                <a:gd name="T35" fmla="*/ 0 h 79"/>
                <a:gd name="T36" fmla="*/ 0 w 94"/>
                <a:gd name="T37" fmla="*/ 0 h 79"/>
                <a:gd name="T38" fmla="*/ 3 w 94"/>
                <a:gd name="T3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79">
                  <a:moveTo>
                    <a:pt x="3" y="2"/>
                  </a:moveTo>
                  <a:lnTo>
                    <a:pt x="3" y="2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84" y="65"/>
                  </a:lnTo>
                  <a:lnTo>
                    <a:pt x="70" y="5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2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1020" y="1754"/>
              <a:ext cx="172" cy="158"/>
            </a:xfrm>
            <a:custGeom>
              <a:avLst/>
              <a:gdLst>
                <a:gd name="T0" fmla="*/ 3 w 94"/>
                <a:gd name="T1" fmla="*/ 2 h 79"/>
                <a:gd name="T2" fmla="*/ 3 w 94"/>
                <a:gd name="T3" fmla="*/ 2 h 79"/>
                <a:gd name="T4" fmla="*/ 46 w 94"/>
                <a:gd name="T5" fmla="*/ 41 h 79"/>
                <a:gd name="T6" fmla="*/ 46 w 94"/>
                <a:gd name="T7" fmla="*/ 41 h 79"/>
                <a:gd name="T8" fmla="*/ 91 w 94"/>
                <a:gd name="T9" fmla="*/ 79 h 79"/>
                <a:gd name="T10" fmla="*/ 91 w 94"/>
                <a:gd name="T11" fmla="*/ 79 h 79"/>
                <a:gd name="T12" fmla="*/ 94 w 94"/>
                <a:gd name="T13" fmla="*/ 79 h 79"/>
                <a:gd name="T14" fmla="*/ 94 w 94"/>
                <a:gd name="T15" fmla="*/ 77 h 79"/>
                <a:gd name="T16" fmla="*/ 94 w 94"/>
                <a:gd name="T17" fmla="*/ 77 h 79"/>
                <a:gd name="T18" fmla="*/ 84 w 94"/>
                <a:gd name="T19" fmla="*/ 65 h 79"/>
                <a:gd name="T20" fmla="*/ 70 w 94"/>
                <a:gd name="T21" fmla="*/ 53 h 79"/>
                <a:gd name="T22" fmla="*/ 46 w 94"/>
                <a:gd name="T23" fmla="*/ 31 h 79"/>
                <a:gd name="T24" fmla="*/ 46 w 94"/>
                <a:gd name="T25" fmla="*/ 31 h 79"/>
                <a:gd name="T26" fmla="*/ 22 w 94"/>
                <a:gd name="T27" fmla="*/ 14 h 79"/>
                <a:gd name="T28" fmla="*/ 22 w 94"/>
                <a:gd name="T29" fmla="*/ 14 h 79"/>
                <a:gd name="T30" fmla="*/ 12 w 94"/>
                <a:gd name="T31" fmla="*/ 7 h 79"/>
                <a:gd name="T32" fmla="*/ 5 w 94"/>
                <a:gd name="T33" fmla="*/ 0 h 79"/>
                <a:gd name="T34" fmla="*/ 5 w 94"/>
                <a:gd name="T35" fmla="*/ 0 h 79"/>
                <a:gd name="T36" fmla="*/ 0 w 94"/>
                <a:gd name="T37" fmla="*/ 0 h 79"/>
                <a:gd name="T38" fmla="*/ 3 w 94"/>
                <a:gd name="T3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79">
                  <a:moveTo>
                    <a:pt x="3" y="2"/>
                  </a:moveTo>
                  <a:lnTo>
                    <a:pt x="3" y="2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84" y="65"/>
                  </a:lnTo>
                  <a:lnTo>
                    <a:pt x="70" y="5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2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340" y="2081"/>
              <a:ext cx="166" cy="192"/>
            </a:xfrm>
            <a:custGeom>
              <a:avLst/>
              <a:gdLst>
                <a:gd name="T0" fmla="*/ 0 w 91"/>
                <a:gd name="T1" fmla="*/ 2 h 96"/>
                <a:gd name="T2" fmla="*/ 0 w 91"/>
                <a:gd name="T3" fmla="*/ 2 h 96"/>
                <a:gd name="T4" fmla="*/ 17 w 91"/>
                <a:gd name="T5" fmla="*/ 19 h 96"/>
                <a:gd name="T6" fmla="*/ 34 w 91"/>
                <a:gd name="T7" fmla="*/ 38 h 96"/>
                <a:gd name="T8" fmla="*/ 34 w 91"/>
                <a:gd name="T9" fmla="*/ 38 h 96"/>
                <a:gd name="T10" fmla="*/ 58 w 91"/>
                <a:gd name="T11" fmla="*/ 65 h 96"/>
                <a:gd name="T12" fmla="*/ 84 w 91"/>
                <a:gd name="T13" fmla="*/ 93 h 96"/>
                <a:gd name="T14" fmla="*/ 84 w 91"/>
                <a:gd name="T15" fmla="*/ 93 h 96"/>
                <a:gd name="T16" fmla="*/ 87 w 91"/>
                <a:gd name="T17" fmla="*/ 96 h 96"/>
                <a:gd name="T18" fmla="*/ 89 w 91"/>
                <a:gd name="T19" fmla="*/ 93 h 96"/>
                <a:gd name="T20" fmla="*/ 91 w 91"/>
                <a:gd name="T21" fmla="*/ 91 h 96"/>
                <a:gd name="T22" fmla="*/ 89 w 91"/>
                <a:gd name="T23" fmla="*/ 89 h 96"/>
                <a:gd name="T24" fmla="*/ 89 w 91"/>
                <a:gd name="T25" fmla="*/ 89 h 96"/>
                <a:gd name="T26" fmla="*/ 79 w 91"/>
                <a:gd name="T27" fmla="*/ 72 h 96"/>
                <a:gd name="T28" fmla="*/ 65 w 91"/>
                <a:gd name="T29" fmla="*/ 55 h 96"/>
                <a:gd name="T30" fmla="*/ 36 w 91"/>
                <a:gd name="T31" fmla="*/ 26 h 96"/>
                <a:gd name="T32" fmla="*/ 36 w 91"/>
                <a:gd name="T33" fmla="*/ 26 h 96"/>
                <a:gd name="T34" fmla="*/ 19 w 91"/>
                <a:gd name="T35" fmla="*/ 10 h 96"/>
                <a:gd name="T36" fmla="*/ 12 w 91"/>
                <a:gd name="T37" fmla="*/ 2 h 96"/>
                <a:gd name="T38" fmla="*/ 0 w 91"/>
                <a:gd name="T39" fmla="*/ 0 h 96"/>
                <a:gd name="T40" fmla="*/ 0 w 91"/>
                <a:gd name="T41" fmla="*/ 0 h 96"/>
                <a:gd name="T42" fmla="*/ 0 w 91"/>
                <a:gd name="T43" fmla="*/ 0 h 96"/>
                <a:gd name="T44" fmla="*/ 0 w 91"/>
                <a:gd name="T4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6">
                  <a:moveTo>
                    <a:pt x="0" y="2"/>
                  </a:moveTo>
                  <a:lnTo>
                    <a:pt x="0" y="2"/>
                  </a:lnTo>
                  <a:lnTo>
                    <a:pt x="17" y="19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58" y="65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7" y="96"/>
                  </a:lnTo>
                  <a:lnTo>
                    <a:pt x="89" y="93"/>
                  </a:lnTo>
                  <a:lnTo>
                    <a:pt x="91" y="91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79" y="72"/>
                  </a:lnTo>
                  <a:lnTo>
                    <a:pt x="65" y="5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19" y="10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1340" y="2081"/>
              <a:ext cx="166" cy="192"/>
            </a:xfrm>
            <a:custGeom>
              <a:avLst/>
              <a:gdLst>
                <a:gd name="T0" fmla="*/ 0 w 91"/>
                <a:gd name="T1" fmla="*/ 2 h 96"/>
                <a:gd name="T2" fmla="*/ 0 w 91"/>
                <a:gd name="T3" fmla="*/ 2 h 96"/>
                <a:gd name="T4" fmla="*/ 17 w 91"/>
                <a:gd name="T5" fmla="*/ 19 h 96"/>
                <a:gd name="T6" fmla="*/ 34 w 91"/>
                <a:gd name="T7" fmla="*/ 38 h 96"/>
                <a:gd name="T8" fmla="*/ 34 w 91"/>
                <a:gd name="T9" fmla="*/ 38 h 96"/>
                <a:gd name="T10" fmla="*/ 58 w 91"/>
                <a:gd name="T11" fmla="*/ 65 h 96"/>
                <a:gd name="T12" fmla="*/ 84 w 91"/>
                <a:gd name="T13" fmla="*/ 93 h 96"/>
                <a:gd name="T14" fmla="*/ 84 w 91"/>
                <a:gd name="T15" fmla="*/ 93 h 96"/>
                <a:gd name="T16" fmla="*/ 87 w 91"/>
                <a:gd name="T17" fmla="*/ 96 h 96"/>
                <a:gd name="T18" fmla="*/ 89 w 91"/>
                <a:gd name="T19" fmla="*/ 93 h 96"/>
                <a:gd name="T20" fmla="*/ 91 w 91"/>
                <a:gd name="T21" fmla="*/ 91 h 96"/>
                <a:gd name="T22" fmla="*/ 89 w 91"/>
                <a:gd name="T23" fmla="*/ 89 h 96"/>
                <a:gd name="T24" fmla="*/ 89 w 91"/>
                <a:gd name="T25" fmla="*/ 89 h 96"/>
                <a:gd name="T26" fmla="*/ 79 w 91"/>
                <a:gd name="T27" fmla="*/ 72 h 96"/>
                <a:gd name="T28" fmla="*/ 65 w 91"/>
                <a:gd name="T29" fmla="*/ 55 h 96"/>
                <a:gd name="T30" fmla="*/ 36 w 91"/>
                <a:gd name="T31" fmla="*/ 26 h 96"/>
                <a:gd name="T32" fmla="*/ 36 w 91"/>
                <a:gd name="T33" fmla="*/ 26 h 96"/>
                <a:gd name="T34" fmla="*/ 19 w 91"/>
                <a:gd name="T35" fmla="*/ 10 h 96"/>
                <a:gd name="T36" fmla="*/ 12 w 91"/>
                <a:gd name="T37" fmla="*/ 2 h 96"/>
                <a:gd name="T38" fmla="*/ 0 w 91"/>
                <a:gd name="T39" fmla="*/ 0 h 96"/>
                <a:gd name="T40" fmla="*/ 0 w 91"/>
                <a:gd name="T41" fmla="*/ 0 h 96"/>
                <a:gd name="T42" fmla="*/ 0 w 91"/>
                <a:gd name="T43" fmla="*/ 0 h 96"/>
                <a:gd name="T44" fmla="*/ 0 w 91"/>
                <a:gd name="T4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6">
                  <a:moveTo>
                    <a:pt x="0" y="2"/>
                  </a:moveTo>
                  <a:lnTo>
                    <a:pt x="0" y="2"/>
                  </a:lnTo>
                  <a:lnTo>
                    <a:pt x="17" y="19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58" y="65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7" y="96"/>
                  </a:lnTo>
                  <a:lnTo>
                    <a:pt x="89" y="93"/>
                  </a:lnTo>
                  <a:lnTo>
                    <a:pt x="91" y="91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79" y="72"/>
                  </a:lnTo>
                  <a:lnTo>
                    <a:pt x="65" y="5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19" y="10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1296" y="1144"/>
              <a:ext cx="128" cy="100"/>
            </a:xfrm>
            <a:custGeom>
              <a:avLst/>
              <a:gdLst>
                <a:gd name="T0" fmla="*/ 0 w 70"/>
                <a:gd name="T1" fmla="*/ 2 h 50"/>
                <a:gd name="T2" fmla="*/ 0 w 70"/>
                <a:gd name="T3" fmla="*/ 2 h 50"/>
                <a:gd name="T4" fmla="*/ 15 w 70"/>
                <a:gd name="T5" fmla="*/ 16 h 50"/>
                <a:gd name="T6" fmla="*/ 31 w 70"/>
                <a:gd name="T7" fmla="*/ 28 h 50"/>
                <a:gd name="T8" fmla="*/ 48 w 70"/>
                <a:gd name="T9" fmla="*/ 40 h 50"/>
                <a:gd name="T10" fmla="*/ 65 w 70"/>
                <a:gd name="T11" fmla="*/ 50 h 50"/>
                <a:gd name="T12" fmla="*/ 65 w 70"/>
                <a:gd name="T13" fmla="*/ 50 h 50"/>
                <a:gd name="T14" fmla="*/ 67 w 70"/>
                <a:gd name="T15" fmla="*/ 50 h 50"/>
                <a:gd name="T16" fmla="*/ 70 w 70"/>
                <a:gd name="T17" fmla="*/ 47 h 50"/>
                <a:gd name="T18" fmla="*/ 70 w 70"/>
                <a:gd name="T19" fmla="*/ 45 h 50"/>
                <a:gd name="T20" fmla="*/ 67 w 70"/>
                <a:gd name="T21" fmla="*/ 45 h 50"/>
                <a:gd name="T22" fmla="*/ 67 w 70"/>
                <a:gd name="T23" fmla="*/ 45 h 50"/>
                <a:gd name="T24" fmla="*/ 31 w 70"/>
                <a:gd name="T25" fmla="*/ 19 h 50"/>
                <a:gd name="T26" fmla="*/ 31 w 70"/>
                <a:gd name="T27" fmla="*/ 19 h 50"/>
                <a:gd name="T28" fmla="*/ 17 w 70"/>
                <a:gd name="T29" fmla="*/ 7 h 50"/>
                <a:gd name="T30" fmla="*/ 10 w 70"/>
                <a:gd name="T31" fmla="*/ 2 h 50"/>
                <a:gd name="T32" fmla="*/ 0 w 70"/>
                <a:gd name="T33" fmla="*/ 0 h 50"/>
                <a:gd name="T34" fmla="*/ 0 w 70"/>
                <a:gd name="T35" fmla="*/ 0 h 50"/>
                <a:gd name="T36" fmla="*/ 0 w 70"/>
                <a:gd name="T37" fmla="*/ 0 h 50"/>
                <a:gd name="T38" fmla="*/ 0 w 70"/>
                <a:gd name="T3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50">
                  <a:moveTo>
                    <a:pt x="0" y="2"/>
                  </a:moveTo>
                  <a:lnTo>
                    <a:pt x="0" y="2"/>
                  </a:lnTo>
                  <a:lnTo>
                    <a:pt x="15" y="16"/>
                  </a:lnTo>
                  <a:lnTo>
                    <a:pt x="31" y="28"/>
                  </a:lnTo>
                  <a:lnTo>
                    <a:pt x="48" y="4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7" y="7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1296" y="1144"/>
              <a:ext cx="128" cy="100"/>
            </a:xfrm>
            <a:custGeom>
              <a:avLst/>
              <a:gdLst>
                <a:gd name="T0" fmla="*/ 0 w 70"/>
                <a:gd name="T1" fmla="*/ 2 h 50"/>
                <a:gd name="T2" fmla="*/ 0 w 70"/>
                <a:gd name="T3" fmla="*/ 2 h 50"/>
                <a:gd name="T4" fmla="*/ 15 w 70"/>
                <a:gd name="T5" fmla="*/ 16 h 50"/>
                <a:gd name="T6" fmla="*/ 31 w 70"/>
                <a:gd name="T7" fmla="*/ 28 h 50"/>
                <a:gd name="T8" fmla="*/ 48 w 70"/>
                <a:gd name="T9" fmla="*/ 40 h 50"/>
                <a:gd name="T10" fmla="*/ 65 w 70"/>
                <a:gd name="T11" fmla="*/ 50 h 50"/>
                <a:gd name="T12" fmla="*/ 65 w 70"/>
                <a:gd name="T13" fmla="*/ 50 h 50"/>
                <a:gd name="T14" fmla="*/ 67 w 70"/>
                <a:gd name="T15" fmla="*/ 50 h 50"/>
                <a:gd name="T16" fmla="*/ 70 w 70"/>
                <a:gd name="T17" fmla="*/ 47 h 50"/>
                <a:gd name="T18" fmla="*/ 70 w 70"/>
                <a:gd name="T19" fmla="*/ 45 h 50"/>
                <a:gd name="T20" fmla="*/ 67 w 70"/>
                <a:gd name="T21" fmla="*/ 45 h 50"/>
                <a:gd name="T22" fmla="*/ 67 w 70"/>
                <a:gd name="T23" fmla="*/ 45 h 50"/>
                <a:gd name="T24" fmla="*/ 31 w 70"/>
                <a:gd name="T25" fmla="*/ 19 h 50"/>
                <a:gd name="T26" fmla="*/ 31 w 70"/>
                <a:gd name="T27" fmla="*/ 19 h 50"/>
                <a:gd name="T28" fmla="*/ 17 w 70"/>
                <a:gd name="T29" fmla="*/ 7 h 50"/>
                <a:gd name="T30" fmla="*/ 10 w 70"/>
                <a:gd name="T31" fmla="*/ 2 h 50"/>
                <a:gd name="T32" fmla="*/ 0 w 70"/>
                <a:gd name="T33" fmla="*/ 0 h 50"/>
                <a:gd name="T34" fmla="*/ 0 w 70"/>
                <a:gd name="T35" fmla="*/ 0 h 50"/>
                <a:gd name="T36" fmla="*/ 0 w 70"/>
                <a:gd name="T37" fmla="*/ 0 h 50"/>
                <a:gd name="T38" fmla="*/ 0 w 70"/>
                <a:gd name="T3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50">
                  <a:moveTo>
                    <a:pt x="0" y="2"/>
                  </a:moveTo>
                  <a:lnTo>
                    <a:pt x="0" y="2"/>
                  </a:lnTo>
                  <a:lnTo>
                    <a:pt x="15" y="16"/>
                  </a:lnTo>
                  <a:lnTo>
                    <a:pt x="31" y="28"/>
                  </a:lnTo>
                  <a:lnTo>
                    <a:pt x="48" y="4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7" y="7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1564" y="1369"/>
              <a:ext cx="148" cy="126"/>
            </a:xfrm>
            <a:custGeom>
              <a:avLst/>
              <a:gdLst>
                <a:gd name="T0" fmla="*/ 0 w 81"/>
                <a:gd name="T1" fmla="*/ 0 h 63"/>
                <a:gd name="T2" fmla="*/ 0 w 81"/>
                <a:gd name="T3" fmla="*/ 0 h 63"/>
                <a:gd name="T4" fmla="*/ 16 w 81"/>
                <a:gd name="T5" fmla="*/ 19 h 63"/>
                <a:gd name="T6" fmla="*/ 35 w 81"/>
                <a:gd name="T7" fmla="*/ 34 h 63"/>
                <a:gd name="T8" fmla="*/ 76 w 81"/>
                <a:gd name="T9" fmla="*/ 63 h 63"/>
                <a:gd name="T10" fmla="*/ 76 w 81"/>
                <a:gd name="T11" fmla="*/ 63 h 63"/>
                <a:gd name="T12" fmla="*/ 79 w 81"/>
                <a:gd name="T13" fmla="*/ 63 h 63"/>
                <a:gd name="T14" fmla="*/ 81 w 81"/>
                <a:gd name="T15" fmla="*/ 63 h 63"/>
                <a:gd name="T16" fmla="*/ 81 w 81"/>
                <a:gd name="T17" fmla="*/ 60 h 63"/>
                <a:gd name="T18" fmla="*/ 81 w 81"/>
                <a:gd name="T19" fmla="*/ 58 h 63"/>
                <a:gd name="T20" fmla="*/ 81 w 81"/>
                <a:gd name="T21" fmla="*/ 58 h 63"/>
                <a:gd name="T22" fmla="*/ 40 w 81"/>
                <a:gd name="T23" fmla="*/ 29 h 63"/>
                <a:gd name="T24" fmla="*/ 2 w 81"/>
                <a:gd name="T25" fmla="*/ 0 h 63"/>
                <a:gd name="T26" fmla="*/ 2 w 81"/>
                <a:gd name="T27" fmla="*/ 0 h 63"/>
                <a:gd name="T28" fmla="*/ 0 w 81"/>
                <a:gd name="T29" fmla="*/ 0 h 63"/>
                <a:gd name="T30" fmla="*/ 0 w 81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63">
                  <a:moveTo>
                    <a:pt x="0" y="0"/>
                  </a:moveTo>
                  <a:lnTo>
                    <a:pt x="0" y="0"/>
                  </a:lnTo>
                  <a:lnTo>
                    <a:pt x="16" y="19"/>
                  </a:lnTo>
                  <a:lnTo>
                    <a:pt x="35" y="34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40" y="29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1564" y="1369"/>
              <a:ext cx="148" cy="126"/>
            </a:xfrm>
            <a:custGeom>
              <a:avLst/>
              <a:gdLst>
                <a:gd name="T0" fmla="*/ 0 w 81"/>
                <a:gd name="T1" fmla="*/ 0 h 63"/>
                <a:gd name="T2" fmla="*/ 0 w 81"/>
                <a:gd name="T3" fmla="*/ 0 h 63"/>
                <a:gd name="T4" fmla="*/ 16 w 81"/>
                <a:gd name="T5" fmla="*/ 19 h 63"/>
                <a:gd name="T6" fmla="*/ 35 w 81"/>
                <a:gd name="T7" fmla="*/ 34 h 63"/>
                <a:gd name="T8" fmla="*/ 76 w 81"/>
                <a:gd name="T9" fmla="*/ 63 h 63"/>
                <a:gd name="T10" fmla="*/ 76 w 81"/>
                <a:gd name="T11" fmla="*/ 63 h 63"/>
                <a:gd name="T12" fmla="*/ 79 w 81"/>
                <a:gd name="T13" fmla="*/ 63 h 63"/>
                <a:gd name="T14" fmla="*/ 81 w 81"/>
                <a:gd name="T15" fmla="*/ 63 h 63"/>
                <a:gd name="T16" fmla="*/ 81 w 81"/>
                <a:gd name="T17" fmla="*/ 60 h 63"/>
                <a:gd name="T18" fmla="*/ 81 w 81"/>
                <a:gd name="T19" fmla="*/ 58 h 63"/>
                <a:gd name="T20" fmla="*/ 81 w 81"/>
                <a:gd name="T21" fmla="*/ 58 h 63"/>
                <a:gd name="T22" fmla="*/ 40 w 81"/>
                <a:gd name="T23" fmla="*/ 29 h 63"/>
                <a:gd name="T24" fmla="*/ 2 w 81"/>
                <a:gd name="T25" fmla="*/ 0 h 63"/>
                <a:gd name="T26" fmla="*/ 2 w 81"/>
                <a:gd name="T27" fmla="*/ 0 h 63"/>
                <a:gd name="T28" fmla="*/ 0 w 81"/>
                <a:gd name="T29" fmla="*/ 0 h 63"/>
                <a:gd name="T30" fmla="*/ 0 w 81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63">
                  <a:moveTo>
                    <a:pt x="0" y="0"/>
                  </a:moveTo>
                  <a:lnTo>
                    <a:pt x="0" y="0"/>
                  </a:lnTo>
                  <a:lnTo>
                    <a:pt x="16" y="19"/>
                  </a:lnTo>
                  <a:lnTo>
                    <a:pt x="35" y="34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40" y="29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1835" y="1629"/>
              <a:ext cx="140" cy="129"/>
            </a:xfrm>
            <a:custGeom>
              <a:avLst/>
              <a:gdLst>
                <a:gd name="T0" fmla="*/ 0 w 77"/>
                <a:gd name="T1" fmla="*/ 2 h 64"/>
                <a:gd name="T2" fmla="*/ 0 w 77"/>
                <a:gd name="T3" fmla="*/ 2 h 64"/>
                <a:gd name="T4" fmla="*/ 17 w 77"/>
                <a:gd name="T5" fmla="*/ 14 h 64"/>
                <a:gd name="T6" fmla="*/ 34 w 77"/>
                <a:gd name="T7" fmla="*/ 26 h 64"/>
                <a:gd name="T8" fmla="*/ 34 w 77"/>
                <a:gd name="T9" fmla="*/ 26 h 64"/>
                <a:gd name="T10" fmla="*/ 53 w 77"/>
                <a:gd name="T11" fmla="*/ 45 h 64"/>
                <a:gd name="T12" fmla="*/ 72 w 77"/>
                <a:gd name="T13" fmla="*/ 62 h 64"/>
                <a:gd name="T14" fmla="*/ 72 w 77"/>
                <a:gd name="T15" fmla="*/ 62 h 64"/>
                <a:gd name="T16" fmla="*/ 74 w 77"/>
                <a:gd name="T17" fmla="*/ 64 h 64"/>
                <a:gd name="T18" fmla="*/ 77 w 77"/>
                <a:gd name="T19" fmla="*/ 62 h 64"/>
                <a:gd name="T20" fmla="*/ 77 w 77"/>
                <a:gd name="T21" fmla="*/ 62 h 64"/>
                <a:gd name="T22" fmla="*/ 77 w 77"/>
                <a:gd name="T23" fmla="*/ 60 h 64"/>
                <a:gd name="T24" fmla="*/ 77 w 77"/>
                <a:gd name="T25" fmla="*/ 60 h 64"/>
                <a:gd name="T26" fmla="*/ 60 w 77"/>
                <a:gd name="T27" fmla="*/ 40 h 64"/>
                <a:gd name="T28" fmla="*/ 43 w 77"/>
                <a:gd name="T29" fmla="*/ 24 h 64"/>
                <a:gd name="T30" fmla="*/ 22 w 77"/>
                <a:gd name="T31" fmla="*/ 12 h 64"/>
                <a:gd name="T32" fmla="*/ 0 w 77"/>
                <a:gd name="T33" fmla="*/ 0 h 64"/>
                <a:gd name="T34" fmla="*/ 0 w 77"/>
                <a:gd name="T35" fmla="*/ 0 h 64"/>
                <a:gd name="T36" fmla="*/ 0 w 77"/>
                <a:gd name="T37" fmla="*/ 0 h 64"/>
                <a:gd name="T38" fmla="*/ 0 w 77"/>
                <a:gd name="T3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64">
                  <a:moveTo>
                    <a:pt x="0" y="2"/>
                  </a:moveTo>
                  <a:lnTo>
                    <a:pt x="0" y="2"/>
                  </a:lnTo>
                  <a:lnTo>
                    <a:pt x="17" y="14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53" y="45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4" y="64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60" y="40"/>
                  </a:lnTo>
                  <a:lnTo>
                    <a:pt x="43" y="24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1835" y="1629"/>
              <a:ext cx="140" cy="129"/>
            </a:xfrm>
            <a:custGeom>
              <a:avLst/>
              <a:gdLst>
                <a:gd name="T0" fmla="*/ 0 w 77"/>
                <a:gd name="T1" fmla="*/ 2 h 64"/>
                <a:gd name="T2" fmla="*/ 0 w 77"/>
                <a:gd name="T3" fmla="*/ 2 h 64"/>
                <a:gd name="T4" fmla="*/ 17 w 77"/>
                <a:gd name="T5" fmla="*/ 14 h 64"/>
                <a:gd name="T6" fmla="*/ 34 w 77"/>
                <a:gd name="T7" fmla="*/ 26 h 64"/>
                <a:gd name="T8" fmla="*/ 34 w 77"/>
                <a:gd name="T9" fmla="*/ 26 h 64"/>
                <a:gd name="T10" fmla="*/ 53 w 77"/>
                <a:gd name="T11" fmla="*/ 45 h 64"/>
                <a:gd name="T12" fmla="*/ 72 w 77"/>
                <a:gd name="T13" fmla="*/ 62 h 64"/>
                <a:gd name="T14" fmla="*/ 72 w 77"/>
                <a:gd name="T15" fmla="*/ 62 h 64"/>
                <a:gd name="T16" fmla="*/ 74 w 77"/>
                <a:gd name="T17" fmla="*/ 64 h 64"/>
                <a:gd name="T18" fmla="*/ 77 w 77"/>
                <a:gd name="T19" fmla="*/ 62 h 64"/>
                <a:gd name="T20" fmla="*/ 77 w 77"/>
                <a:gd name="T21" fmla="*/ 62 h 64"/>
                <a:gd name="T22" fmla="*/ 77 w 77"/>
                <a:gd name="T23" fmla="*/ 60 h 64"/>
                <a:gd name="T24" fmla="*/ 77 w 77"/>
                <a:gd name="T25" fmla="*/ 60 h 64"/>
                <a:gd name="T26" fmla="*/ 60 w 77"/>
                <a:gd name="T27" fmla="*/ 40 h 64"/>
                <a:gd name="T28" fmla="*/ 43 w 77"/>
                <a:gd name="T29" fmla="*/ 24 h 64"/>
                <a:gd name="T30" fmla="*/ 22 w 77"/>
                <a:gd name="T31" fmla="*/ 12 h 64"/>
                <a:gd name="T32" fmla="*/ 0 w 77"/>
                <a:gd name="T33" fmla="*/ 0 h 64"/>
                <a:gd name="T34" fmla="*/ 0 w 77"/>
                <a:gd name="T35" fmla="*/ 0 h 64"/>
                <a:gd name="T36" fmla="*/ 0 w 77"/>
                <a:gd name="T37" fmla="*/ 0 h 64"/>
                <a:gd name="T38" fmla="*/ 0 w 77"/>
                <a:gd name="T3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64">
                  <a:moveTo>
                    <a:pt x="0" y="2"/>
                  </a:moveTo>
                  <a:lnTo>
                    <a:pt x="0" y="2"/>
                  </a:lnTo>
                  <a:lnTo>
                    <a:pt x="17" y="14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53" y="45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4" y="64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60" y="40"/>
                  </a:lnTo>
                  <a:lnTo>
                    <a:pt x="43" y="24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2076" y="1912"/>
              <a:ext cx="122" cy="120"/>
            </a:xfrm>
            <a:custGeom>
              <a:avLst/>
              <a:gdLst>
                <a:gd name="T0" fmla="*/ 0 w 67"/>
                <a:gd name="T1" fmla="*/ 2 h 60"/>
                <a:gd name="T2" fmla="*/ 0 w 67"/>
                <a:gd name="T3" fmla="*/ 2 h 60"/>
                <a:gd name="T4" fmla="*/ 17 w 67"/>
                <a:gd name="T5" fmla="*/ 17 h 60"/>
                <a:gd name="T6" fmla="*/ 31 w 67"/>
                <a:gd name="T7" fmla="*/ 34 h 60"/>
                <a:gd name="T8" fmla="*/ 31 w 67"/>
                <a:gd name="T9" fmla="*/ 34 h 60"/>
                <a:gd name="T10" fmla="*/ 45 w 67"/>
                <a:gd name="T11" fmla="*/ 46 h 60"/>
                <a:gd name="T12" fmla="*/ 62 w 67"/>
                <a:gd name="T13" fmla="*/ 60 h 60"/>
                <a:gd name="T14" fmla="*/ 62 w 67"/>
                <a:gd name="T15" fmla="*/ 60 h 60"/>
                <a:gd name="T16" fmla="*/ 65 w 67"/>
                <a:gd name="T17" fmla="*/ 60 h 60"/>
                <a:gd name="T18" fmla="*/ 65 w 67"/>
                <a:gd name="T19" fmla="*/ 58 h 60"/>
                <a:gd name="T20" fmla="*/ 67 w 67"/>
                <a:gd name="T21" fmla="*/ 55 h 60"/>
                <a:gd name="T22" fmla="*/ 65 w 67"/>
                <a:gd name="T23" fmla="*/ 55 h 60"/>
                <a:gd name="T24" fmla="*/ 65 w 67"/>
                <a:gd name="T25" fmla="*/ 55 h 60"/>
                <a:gd name="T26" fmla="*/ 48 w 67"/>
                <a:gd name="T27" fmla="*/ 36 h 60"/>
                <a:gd name="T28" fmla="*/ 31 w 67"/>
                <a:gd name="T29" fmla="*/ 22 h 60"/>
                <a:gd name="T30" fmla="*/ 31 w 67"/>
                <a:gd name="T31" fmla="*/ 22 h 60"/>
                <a:gd name="T32" fmla="*/ 17 w 67"/>
                <a:gd name="T33" fmla="*/ 10 h 60"/>
                <a:gd name="T34" fmla="*/ 10 w 67"/>
                <a:gd name="T35" fmla="*/ 5 h 60"/>
                <a:gd name="T36" fmla="*/ 2 w 67"/>
                <a:gd name="T37" fmla="*/ 0 h 60"/>
                <a:gd name="T38" fmla="*/ 2 w 67"/>
                <a:gd name="T39" fmla="*/ 0 h 60"/>
                <a:gd name="T40" fmla="*/ 0 w 67"/>
                <a:gd name="T41" fmla="*/ 0 h 60"/>
                <a:gd name="T42" fmla="*/ 0 w 67"/>
                <a:gd name="T43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60">
                  <a:moveTo>
                    <a:pt x="0" y="2"/>
                  </a:moveTo>
                  <a:lnTo>
                    <a:pt x="0" y="2"/>
                  </a:lnTo>
                  <a:lnTo>
                    <a:pt x="17" y="1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45" y="4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7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48" y="36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17" y="10"/>
                  </a:lnTo>
                  <a:lnTo>
                    <a:pt x="1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2076" y="1912"/>
              <a:ext cx="122" cy="120"/>
            </a:xfrm>
            <a:custGeom>
              <a:avLst/>
              <a:gdLst>
                <a:gd name="T0" fmla="*/ 0 w 67"/>
                <a:gd name="T1" fmla="*/ 2 h 60"/>
                <a:gd name="T2" fmla="*/ 0 w 67"/>
                <a:gd name="T3" fmla="*/ 2 h 60"/>
                <a:gd name="T4" fmla="*/ 17 w 67"/>
                <a:gd name="T5" fmla="*/ 17 h 60"/>
                <a:gd name="T6" fmla="*/ 31 w 67"/>
                <a:gd name="T7" fmla="*/ 34 h 60"/>
                <a:gd name="T8" fmla="*/ 31 w 67"/>
                <a:gd name="T9" fmla="*/ 34 h 60"/>
                <a:gd name="T10" fmla="*/ 45 w 67"/>
                <a:gd name="T11" fmla="*/ 46 h 60"/>
                <a:gd name="T12" fmla="*/ 62 w 67"/>
                <a:gd name="T13" fmla="*/ 60 h 60"/>
                <a:gd name="T14" fmla="*/ 62 w 67"/>
                <a:gd name="T15" fmla="*/ 60 h 60"/>
                <a:gd name="T16" fmla="*/ 65 w 67"/>
                <a:gd name="T17" fmla="*/ 60 h 60"/>
                <a:gd name="T18" fmla="*/ 65 w 67"/>
                <a:gd name="T19" fmla="*/ 58 h 60"/>
                <a:gd name="T20" fmla="*/ 67 w 67"/>
                <a:gd name="T21" fmla="*/ 55 h 60"/>
                <a:gd name="T22" fmla="*/ 65 w 67"/>
                <a:gd name="T23" fmla="*/ 55 h 60"/>
                <a:gd name="T24" fmla="*/ 65 w 67"/>
                <a:gd name="T25" fmla="*/ 55 h 60"/>
                <a:gd name="T26" fmla="*/ 48 w 67"/>
                <a:gd name="T27" fmla="*/ 36 h 60"/>
                <a:gd name="T28" fmla="*/ 31 w 67"/>
                <a:gd name="T29" fmla="*/ 22 h 60"/>
                <a:gd name="T30" fmla="*/ 31 w 67"/>
                <a:gd name="T31" fmla="*/ 22 h 60"/>
                <a:gd name="T32" fmla="*/ 17 w 67"/>
                <a:gd name="T33" fmla="*/ 10 h 60"/>
                <a:gd name="T34" fmla="*/ 10 w 67"/>
                <a:gd name="T35" fmla="*/ 5 h 60"/>
                <a:gd name="T36" fmla="*/ 2 w 67"/>
                <a:gd name="T37" fmla="*/ 0 h 60"/>
                <a:gd name="T38" fmla="*/ 2 w 67"/>
                <a:gd name="T39" fmla="*/ 0 h 60"/>
                <a:gd name="T40" fmla="*/ 0 w 67"/>
                <a:gd name="T41" fmla="*/ 0 h 60"/>
                <a:gd name="T42" fmla="*/ 0 w 67"/>
                <a:gd name="T43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60">
                  <a:moveTo>
                    <a:pt x="0" y="2"/>
                  </a:moveTo>
                  <a:lnTo>
                    <a:pt x="0" y="2"/>
                  </a:lnTo>
                  <a:lnTo>
                    <a:pt x="17" y="1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45" y="4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7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48" y="36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17" y="10"/>
                  </a:lnTo>
                  <a:lnTo>
                    <a:pt x="1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2010" y="140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2010" y="140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2010" y="112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2010" y="112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1985" y="100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1985" y="100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2111" y="99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2111" y="99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2007" y="106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2007" y="106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158" y="129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158" y="129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1650" y="711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1650" y="711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1568" y="893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1568" y="893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1678" y="600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1678" y="600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2" name="Freeform 74"/>
            <p:cNvSpPr>
              <a:spLocks noEditPoints="1"/>
            </p:cNvSpPr>
            <p:nvPr/>
          </p:nvSpPr>
          <p:spPr bwMode="auto">
            <a:xfrm>
              <a:off x="1941" y="12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3" name="Freeform 75"/>
            <p:cNvSpPr>
              <a:spLocks/>
            </p:cNvSpPr>
            <p:nvPr/>
          </p:nvSpPr>
          <p:spPr bwMode="auto">
            <a:xfrm>
              <a:off x="2054" y="432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4" name="Freeform 76"/>
            <p:cNvSpPr>
              <a:spLocks/>
            </p:cNvSpPr>
            <p:nvPr/>
          </p:nvSpPr>
          <p:spPr bwMode="auto">
            <a:xfrm>
              <a:off x="1941" y="129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5" name="Freeform 77"/>
            <p:cNvSpPr>
              <a:spLocks/>
            </p:cNvSpPr>
            <p:nvPr/>
          </p:nvSpPr>
          <p:spPr bwMode="auto">
            <a:xfrm>
              <a:off x="2111" y="494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6" name="Freeform 78"/>
            <p:cNvSpPr>
              <a:spLocks/>
            </p:cNvSpPr>
            <p:nvPr/>
          </p:nvSpPr>
          <p:spPr bwMode="auto">
            <a:xfrm>
              <a:off x="2120" y="460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7" name="Freeform 79"/>
            <p:cNvSpPr>
              <a:spLocks/>
            </p:cNvSpPr>
            <p:nvPr/>
          </p:nvSpPr>
          <p:spPr bwMode="auto">
            <a:xfrm>
              <a:off x="1941" y="12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8" name="Freeform 80"/>
            <p:cNvSpPr>
              <a:spLocks/>
            </p:cNvSpPr>
            <p:nvPr/>
          </p:nvSpPr>
          <p:spPr bwMode="auto">
            <a:xfrm>
              <a:off x="2102" y="78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9" name="Freeform 81"/>
            <p:cNvSpPr>
              <a:spLocks/>
            </p:cNvSpPr>
            <p:nvPr/>
          </p:nvSpPr>
          <p:spPr bwMode="auto">
            <a:xfrm>
              <a:off x="2102" y="78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0" name="Freeform 82"/>
            <p:cNvSpPr>
              <a:spLocks/>
            </p:cNvSpPr>
            <p:nvPr/>
          </p:nvSpPr>
          <p:spPr bwMode="auto">
            <a:xfrm>
              <a:off x="693" y="281"/>
              <a:ext cx="477" cy="650"/>
            </a:xfrm>
            <a:custGeom>
              <a:avLst/>
              <a:gdLst>
                <a:gd name="T0" fmla="*/ 62 w 261"/>
                <a:gd name="T1" fmla="*/ 65 h 324"/>
                <a:gd name="T2" fmla="*/ 64 w 261"/>
                <a:gd name="T3" fmla="*/ 80 h 324"/>
                <a:gd name="T4" fmla="*/ 55 w 261"/>
                <a:gd name="T5" fmla="*/ 82 h 324"/>
                <a:gd name="T6" fmla="*/ 28 w 261"/>
                <a:gd name="T7" fmla="*/ 77 h 324"/>
                <a:gd name="T8" fmla="*/ 24 w 261"/>
                <a:gd name="T9" fmla="*/ 70 h 324"/>
                <a:gd name="T10" fmla="*/ 19 w 261"/>
                <a:gd name="T11" fmla="*/ 51 h 324"/>
                <a:gd name="T12" fmla="*/ 19 w 261"/>
                <a:gd name="T13" fmla="*/ 44 h 324"/>
                <a:gd name="T14" fmla="*/ 24 w 261"/>
                <a:gd name="T15" fmla="*/ 32 h 324"/>
                <a:gd name="T16" fmla="*/ 43 w 261"/>
                <a:gd name="T17" fmla="*/ 22 h 324"/>
                <a:gd name="T18" fmla="*/ 57 w 261"/>
                <a:gd name="T19" fmla="*/ 20 h 324"/>
                <a:gd name="T20" fmla="*/ 88 w 261"/>
                <a:gd name="T21" fmla="*/ 27 h 324"/>
                <a:gd name="T22" fmla="*/ 117 w 261"/>
                <a:gd name="T23" fmla="*/ 44 h 324"/>
                <a:gd name="T24" fmla="*/ 165 w 261"/>
                <a:gd name="T25" fmla="*/ 87 h 324"/>
                <a:gd name="T26" fmla="*/ 186 w 261"/>
                <a:gd name="T27" fmla="*/ 111 h 324"/>
                <a:gd name="T28" fmla="*/ 222 w 261"/>
                <a:gd name="T29" fmla="*/ 166 h 324"/>
                <a:gd name="T30" fmla="*/ 246 w 261"/>
                <a:gd name="T31" fmla="*/ 226 h 324"/>
                <a:gd name="T32" fmla="*/ 254 w 261"/>
                <a:gd name="T33" fmla="*/ 274 h 324"/>
                <a:gd name="T34" fmla="*/ 251 w 261"/>
                <a:gd name="T35" fmla="*/ 305 h 324"/>
                <a:gd name="T36" fmla="*/ 246 w 261"/>
                <a:gd name="T37" fmla="*/ 319 h 324"/>
                <a:gd name="T38" fmla="*/ 249 w 261"/>
                <a:gd name="T39" fmla="*/ 324 h 324"/>
                <a:gd name="T40" fmla="*/ 251 w 261"/>
                <a:gd name="T41" fmla="*/ 322 h 324"/>
                <a:gd name="T42" fmla="*/ 261 w 261"/>
                <a:gd name="T43" fmla="*/ 276 h 324"/>
                <a:gd name="T44" fmla="*/ 256 w 261"/>
                <a:gd name="T45" fmla="*/ 228 h 324"/>
                <a:gd name="T46" fmla="*/ 242 w 261"/>
                <a:gd name="T47" fmla="*/ 180 h 324"/>
                <a:gd name="T48" fmla="*/ 220 w 261"/>
                <a:gd name="T49" fmla="*/ 140 h 324"/>
                <a:gd name="T50" fmla="*/ 194 w 261"/>
                <a:gd name="T51" fmla="*/ 101 h 324"/>
                <a:gd name="T52" fmla="*/ 163 w 261"/>
                <a:gd name="T53" fmla="*/ 65 h 324"/>
                <a:gd name="T54" fmla="*/ 127 w 261"/>
                <a:gd name="T55" fmla="*/ 32 h 324"/>
                <a:gd name="T56" fmla="*/ 88 w 261"/>
                <a:gd name="T57" fmla="*/ 10 h 324"/>
                <a:gd name="T58" fmla="*/ 69 w 261"/>
                <a:gd name="T59" fmla="*/ 5 h 324"/>
                <a:gd name="T60" fmla="*/ 33 w 261"/>
                <a:gd name="T61" fmla="*/ 3 h 324"/>
                <a:gd name="T62" fmla="*/ 16 w 261"/>
                <a:gd name="T63" fmla="*/ 12 h 324"/>
                <a:gd name="T64" fmla="*/ 9 w 261"/>
                <a:gd name="T65" fmla="*/ 17 h 324"/>
                <a:gd name="T66" fmla="*/ 0 w 261"/>
                <a:gd name="T67" fmla="*/ 36 h 324"/>
                <a:gd name="T68" fmla="*/ 2 w 261"/>
                <a:gd name="T69" fmla="*/ 68 h 324"/>
                <a:gd name="T70" fmla="*/ 9 w 261"/>
                <a:gd name="T71" fmla="*/ 80 h 324"/>
                <a:gd name="T72" fmla="*/ 28 w 261"/>
                <a:gd name="T73" fmla="*/ 96 h 324"/>
                <a:gd name="T74" fmla="*/ 43 w 261"/>
                <a:gd name="T75" fmla="*/ 99 h 324"/>
                <a:gd name="T76" fmla="*/ 57 w 261"/>
                <a:gd name="T77" fmla="*/ 96 h 324"/>
                <a:gd name="T78" fmla="*/ 67 w 261"/>
                <a:gd name="T79" fmla="*/ 89 h 324"/>
                <a:gd name="T80" fmla="*/ 69 w 261"/>
                <a:gd name="T81" fmla="*/ 75 h 324"/>
                <a:gd name="T82" fmla="*/ 64 w 261"/>
                <a:gd name="T83" fmla="*/ 63 h 324"/>
                <a:gd name="T84" fmla="*/ 62 w 261"/>
                <a:gd name="T85" fmla="*/ 6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324">
                  <a:moveTo>
                    <a:pt x="62" y="65"/>
                  </a:moveTo>
                  <a:lnTo>
                    <a:pt x="62" y="65"/>
                  </a:lnTo>
                  <a:lnTo>
                    <a:pt x="67" y="72"/>
                  </a:lnTo>
                  <a:lnTo>
                    <a:pt x="64" y="80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0" y="80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4" y="70"/>
                  </a:lnTo>
                  <a:lnTo>
                    <a:pt x="21" y="65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4" y="32"/>
                  </a:lnTo>
                  <a:lnTo>
                    <a:pt x="28" y="27"/>
                  </a:lnTo>
                  <a:lnTo>
                    <a:pt x="43" y="22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71" y="22"/>
                  </a:lnTo>
                  <a:lnTo>
                    <a:pt x="88" y="27"/>
                  </a:lnTo>
                  <a:lnTo>
                    <a:pt x="103" y="34"/>
                  </a:lnTo>
                  <a:lnTo>
                    <a:pt x="117" y="44"/>
                  </a:lnTo>
                  <a:lnTo>
                    <a:pt x="143" y="65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86" y="111"/>
                  </a:lnTo>
                  <a:lnTo>
                    <a:pt x="206" y="137"/>
                  </a:lnTo>
                  <a:lnTo>
                    <a:pt x="222" y="166"/>
                  </a:lnTo>
                  <a:lnTo>
                    <a:pt x="237" y="195"/>
                  </a:lnTo>
                  <a:lnTo>
                    <a:pt x="246" y="226"/>
                  </a:lnTo>
                  <a:lnTo>
                    <a:pt x="254" y="257"/>
                  </a:lnTo>
                  <a:lnTo>
                    <a:pt x="254" y="274"/>
                  </a:lnTo>
                  <a:lnTo>
                    <a:pt x="254" y="288"/>
                  </a:lnTo>
                  <a:lnTo>
                    <a:pt x="251" y="305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2"/>
                  </a:lnTo>
                  <a:lnTo>
                    <a:pt x="249" y="324"/>
                  </a:lnTo>
                  <a:lnTo>
                    <a:pt x="251" y="322"/>
                  </a:lnTo>
                  <a:lnTo>
                    <a:pt x="251" y="322"/>
                  </a:lnTo>
                  <a:lnTo>
                    <a:pt x="258" y="298"/>
                  </a:lnTo>
                  <a:lnTo>
                    <a:pt x="261" y="276"/>
                  </a:lnTo>
                  <a:lnTo>
                    <a:pt x="261" y="252"/>
                  </a:lnTo>
                  <a:lnTo>
                    <a:pt x="256" y="228"/>
                  </a:lnTo>
                  <a:lnTo>
                    <a:pt x="249" y="204"/>
                  </a:lnTo>
                  <a:lnTo>
                    <a:pt x="242" y="180"/>
                  </a:lnTo>
                  <a:lnTo>
                    <a:pt x="230" y="15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194" y="101"/>
                  </a:lnTo>
                  <a:lnTo>
                    <a:pt x="179" y="82"/>
                  </a:lnTo>
                  <a:lnTo>
                    <a:pt x="163" y="65"/>
                  </a:lnTo>
                  <a:lnTo>
                    <a:pt x="146" y="48"/>
                  </a:lnTo>
                  <a:lnTo>
                    <a:pt x="127" y="32"/>
                  </a:lnTo>
                  <a:lnTo>
                    <a:pt x="107" y="2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69" y="5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9" y="80"/>
                  </a:lnTo>
                  <a:lnTo>
                    <a:pt x="19" y="89"/>
                  </a:lnTo>
                  <a:lnTo>
                    <a:pt x="28" y="96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50" y="99"/>
                  </a:lnTo>
                  <a:lnTo>
                    <a:pt x="57" y="96"/>
                  </a:lnTo>
                  <a:lnTo>
                    <a:pt x="64" y="94"/>
                  </a:lnTo>
                  <a:lnTo>
                    <a:pt x="67" y="89"/>
                  </a:lnTo>
                  <a:lnTo>
                    <a:pt x="69" y="82"/>
                  </a:lnTo>
                  <a:lnTo>
                    <a:pt x="69" y="75"/>
                  </a:lnTo>
                  <a:lnTo>
                    <a:pt x="67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2" y="63"/>
                  </a:lnTo>
                  <a:lnTo>
                    <a:pt x="62" y="65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1" name="Freeform 83"/>
            <p:cNvSpPr>
              <a:spLocks/>
            </p:cNvSpPr>
            <p:nvPr/>
          </p:nvSpPr>
          <p:spPr bwMode="auto">
            <a:xfrm>
              <a:off x="693" y="281"/>
              <a:ext cx="477" cy="650"/>
            </a:xfrm>
            <a:custGeom>
              <a:avLst/>
              <a:gdLst>
                <a:gd name="T0" fmla="*/ 62 w 261"/>
                <a:gd name="T1" fmla="*/ 65 h 324"/>
                <a:gd name="T2" fmla="*/ 64 w 261"/>
                <a:gd name="T3" fmla="*/ 80 h 324"/>
                <a:gd name="T4" fmla="*/ 55 w 261"/>
                <a:gd name="T5" fmla="*/ 82 h 324"/>
                <a:gd name="T6" fmla="*/ 28 w 261"/>
                <a:gd name="T7" fmla="*/ 77 h 324"/>
                <a:gd name="T8" fmla="*/ 24 w 261"/>
                <a:gd name="T9" fmla="*/ 70 h 324"/>
                <a:gd name="T10" fmla="*/ 19 w 261"/>
                <a:gd name="T11" fmla="*/ 51 h 324"/>
                <a:gd name="T12" fmla="*/ 19 w 261"/>
                <a:gd name="T13" fmla="*/ 44 h 324"/>
                <a:gd name="T14" fmla="*/ 24 w 261"/>
                <a:gd name="T15" fmla="*/ 32 h 324"/>
                <a:gd name="T16" fmla="*/ 43 w 261"/>
                <a:gd name="T17" fmla="*/ 22 h 324"/>
                <a:gd name="T18" fmla="*/ 57 w 261"/>
                <a:gd name="T19" fmla="*/ 20 h 324"/>
                <a:gd name="T20" fmla="*/ 88 w 261"/>
                <a:gd name="T21" fmla="*/ 27 h 324"/>
                <a:gd name="T22" fmla="*/ 117 w 261"/>
                <a:gd name="T23" fmla="*/ 44 h 324"/>
                <a:gd name="T24" fmla="*/ 165 w 261"/>
                <a:gd name="T25" fmla="*/ 87 h 324"/>
                <a:gd name="T26" fmla="*/ 186 w 261"/>
                <a:gd name="T27" fmla="*/ 111 h 324"/>
                <a:gd name="T28" fmla="*/ 222 w 261"/>
                <a:gd name="T29" fmla="*/ 166 h 324"/>
                <a:gd name="T30" fmla="*/ 246 w 261"/>
                <a:gd name="T31" fmla="*/ 226 h 324"/>
                <a:gd name="T32" fmla="*/ 254 w 261"/>
                <a:gd name="T33" fmla="*/ 274 h 324"/>
                <a:gd name="T34" fmla="*/ 251 w 261"/>
                <a:gd name="T35" fmla="*/ 305 h 324"/>
                <a:gd name="T36" fmla="*/ 246 w 261"/>
                <a:gd name="T37" fmla="*/ 319 h 324"/>
                <a:gd name="T38" fmla="*/ 249 w 261"/>
                <a:gd name="T39" fmla="*/ 324 h 324"/>
                <a:gd name="T40" fmla="*/ 251 w 261"/>
                <a:gd name="T41" fmla="*/ 322 h 324"/>
                <a:gd name="T42" fmla="*/ 261 w 261"/>
                <a:gd name="T43" fmla="*/ 276 h 324"/>
                <a:gd name="T44" fmla="*/ 256 w 261"/>
                <a:gd name="T45" fmla="*/ 228 h 324"/>
                <a:gd name="T46" fmla="*/ 242 w 261"/>
                <a:gd name="T47" fmla="*/ 180 h 324"/>
                <a:gd name="T48" fmla="*/ 220 w 261"/>
                <a:gd name="T49" fmla="*/ 140 h 324"/>
                <a:gd name="T50" fmla="*/ 194 w 261"/>
                <a:gd name="T51" fmla="*/ 101 h 324"/>
                <a:gd name="T52" fmla="*/ 163 w 261"/>
                <a:gd name="T53" fmla="*/ 65 h 324"/>
                <a:gd name="T54" fmla="*/ 127 w 261"/>
                <a:gd name="T55" fmla="*/ 32 h 324"/>
                <a:gd name="T56" fmla="*/ 88 w 261"/>
                <a:gd name="T57" fmla="*/ 10 h 324"/>
                <a:gd name="T58" fmla="*/ 69 w 261"/>
                <a:gd name="T59" fmla="*/ 5 h 324"/>
                <a:gd name="T60" fmla="*/ 33 w 261"/>
                <a:gd name="T61" fmla="*/ 3 h 324"/>
                <a:gd name="T62" fmla="*/ 16 w 261"/>
                <a:gd name="T63" fmla="*/ 12 h 324"/>
                <a:gd name="T64" fmla="*/ 9 w 261"/>
                <a:gd name="T65" fmla="*/ 17 h 324"/>
                <a:gd name="T66" fmla="*/ 0 w 261"/>
                <a:gd name="T67" fmla="*/ 36 h 324"/>
                <a:gd name="T68" fmla="*/ 2 w 261"/>
                <a:gd name="T69" fmla="*/ 68 h 324"/>
                <a:gd name="T70" fmla="*/ 9 w 261"/>
                <a:gd name="T71" fmla="*/ 80 h 324"/>
                <a:gd name="T72" fmla="*/ 28 w 261"/>
                <a:gd name="T73" fmla="*/ 96 h 324"/>
                <a:gd name="T74" fmla="*/ 43 w 261"/>
                <a:gd name="T75" fmla="*/ 99 h 324"/>
                <a:gd name="T76" fmla="*/ 57 w 261"/>
                <a:gd name="T77" fmla="*/ 96 h 324"/>
                <a:gd name="T78" fmla="*/ 67 w 261"/>
                <a:gd name="T79" fmla="*/ 89 h 324"/>
                <a:gd name="T80" fmla="*/ 69 w 261"/>
                <a:gd name="T81" fmla="*/ 75 h 324"/>
                <a:gd name="T82" fmla="*/ 64 w 261"/>
                <a:gd name="T83" fmla="*/ 63 h 324"/>
                <a:gd name="T84" fmla="*/ 62 w 261"/>
                <a:gd name="T85" fmla="*/ 6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324">
                  <a:moveTo>
                    <a:pt x="62" y="65"/>
                  </a:moveTo>
                  <a:lnTo>
                    <a:pt x="62" y="65"/>
                  </a:lnTo>
                  <a:lnTo>
                    <a:pt x="67" y="72"/>
                  </a:lnTo>
                  <a:lnTo>
                    <a:pt x="64" y="80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0" y="80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4" y="70"/>
                  </a:lnTo>
                  <a:lnTo>
                    <a:pt x="21" y="65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4" y="32"/>
                  </a:lnTo>
                  <a:lnTo>
                    <a:pt x="28" y="27"/>
                  </a:lnTo>
                  <a:lnTo>
                    <a:pt x="43" y="22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71" y="22"/>
                  </a:lnTo>
                  <a:lnTo>
                    <a:pt x="88" y="27"/>
                  </a:lnTo>
                  <a:lnTo>
                    <a:pt x="103" y="34"/>
                  </a:lnTo>
                  <a:lnTo>
                    <a:pt x="117" y="44"/>
                  </a:lnTo>
                  <a:lnTo>
                    <a:pt x="143" y="65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86" y="111"/>
                  </a:lnTo>
                  <a:lnTo>
                    <a:pt x="206" y="137"/>
                  </a:lnTo>
                  <a:lnTo>
                    <a:pt x="222" y="166"/>
                  </a:lnTo>
                  <a:lnTo>
                    <a:pt x="237" y="195"/>
                  </a:lnTo>
                  <a:lnTo>
                    <a:pt x="246" y="226"/>
                  </a:lnTo>
                  <a:lnTo>
                    <a:pt x="254" y="257"/>
                  </a:lnTo>
                  <a:lnTo>
                    <a:pt x="254" y="274"/>
                  </a:lnTo>
                  <a:lnTo>
                    <a:pt x="254" y="288"/>
                  </a:lnTo>
                  <a:lnTo>
                    <a:pt x="251" y="305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2"/>
                  </a:lnTo>
                  <a:lnTo>
                    <a:pt x="249" y="324"/>
                  </a:lnTo>
                  <a:lnTo>
                    <a:pt x="251" y="322"/>
                  </a:lnTo>
                  <a:lnTo>
                    <a:pt x="251" y="322"/>
                  </a:lnTo>
                  <a:lnTo>
                    <a:pt x="258" y="298"/>
                  </a:lnTo>
                  <a:lnTo>
                    <a:pt x="261" y="276"/>
                  </a:lnTo>
                  <a:lnTo>
                    <a:pt x="261" y="252"/>
                  </a:lnTo>
                  <a:lnTo>
                    <a:pt x="256" y="228"/>
                  </a:lnTo>
                  <a:lnTo>
                    <a:pt x="249" y="204"/>
                  </a:lnTo>
                  <a:lnTo>
                    <a:pt x="242" y="180"/>
                  </a:lnTo>
                  <a:lnTo>
                    <a:pt x="230" y="15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194" y="101"/>
                  </a:lnTo>
                  <a:lnTo>
                    <a:pt x="179" y="82"/>
                  </a:lnTo>
                  <a:lnTo>
                    <a:pt x="163" y="65"/>
                  </a:lnTo>
                  <a:lnTo>
                    <a:pt x="146" y="48"/>
                  </a:lnTo>
                  <a:lnTo>
                    <a:pt x="127" y="32"/>
                  </a:lnTo>
                  <a:lnTo>
                    <a:pt x="107" y="2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69" y="5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9" y="80"/>
                  </a:lnTo>
                  <a:lnTo>
                    <a:pt x="19" y="89"/>
                  </a:lnTo>
                  <a:lnTo>
                    <a:pt x="28" y="96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50" y="99"/>
                  </a:lnTo>
                  <a:lnTo>
                    <a:pt x="57" y="96"/>
                  </a:lnTo>
                  <a:lnTo>
                    <a:pt x="64" y="94"/>
                  </a:lnTo>
                  <a:lnTo>
                    <a:pt x="67" y="89"/>
                  </a:lnTo>
                  <a:lnTo>
                    <a:pt x="69" y="82"/>
                  </a:lnTo>
                  <a:lnTo>
                    <a:pt x="69" y="75"/>
                  </a:lnTo>
                  <a:lnTo>
                    <a:pt x="67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2" y="63"/>
                  </a:lnTo>
                  <a:lnTo>
                    <a:pt x="62" y="6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2" name="Freeform 84"/>
            <p:cNvSpPr>
              <a:spLocks/>
            </p:cNvSpPr>
            <p:nvPr/>
          </p:nvSpPr>
          <p:spPr bwMode="auto">
            <a:xfrm>
              <a:off x="947" y="229"/>
              <a:ext cx="25" cy="34"/>
            </a:xfrm>
            <a:custGeom>
              <a:avLst/>
              <a:gdLst>
                <a:gd name="T0" fmla="*/ 0 w 14"/>
                <a:gd name="T1" fmla="*/ 10 h 17"/>
                <a:gd name="T2" fmla="*/ 0 w 14"/>
                <a:gd name="T3" fmla="*/ 10 h 17"/>
                <a:gd name="T4" fmla="*/ 0 w 14"/>
                <a:gd name="T5" fmla="*/ 10 h 17"/>
                <a:gd name="T6" fmla="*/ 0 w 14"/>
                <a:gd name="T7" fmla="*/ 10 h 17"/>
                <a:gd name="T8" fmla="*/ 4 w 14"/>
                <a:gd name="T9" fmla="*/ 17 h 17"/>
                <a:gd name="T10" fmla="*/ 7 w 14"/>
                <a:gd name="T11" fmla="*/ 17 h 17"/>
                <a:gd name="T12" fmla="*/ 12 w 14"/>
                <a:gd name="T13" fmla="*/ 17 h 17"/>
                <a:gd name="T14" fmla="*/ 12 w 14"/>
                <a:gd name="T15" fmla="*/ 17 h 17"/>
                <a:gd name="T16" fmla="*/ 14 w 14"/>
                <a:gd name="T17" fmla="*/ 15 h 17"/>
                <a:gd name="T18" fmla="*/ 14 w 14"/>
                <a:gd name="T19" fmla="*/ 10 h 17"/>
                <a:gd name="T20" fmla="*/ 14 w 14"/>
                <a:gd name="T21" fmla="*/ 10 h 17"/>
                <a:gd name="T22" fmla="*/ 14 w 14"/>
                <a:gd name="T23" fmla="*/ 7 h 17"/>
                <a:gd name="T24" fmla="*/ 12 w 14"/>
                <a:gd name="T25" fmla="*/ 3 h 17"/>
                <a:gd name="T26" fmla="*/ 12 w 14"/>
                <a:gd name="T27" fmla="*/ 3 h 17"/>
                <a:gd name="T28" fmla="*/ 14 w 14"/>
                <a:gd name="T29" fmla="*/ 10 h 17"/>
                <a:gd name="T30" fmla="*/ 14 w 14"/>
                <a:gd name="T31" fmla="*/ 10 h 17"/>
                <a:gd name="T32" fmla="*/ 14 w 14"/>
                <a:gd name="T33" fmla="*/ 10 h 17"/>
                <a:gd name="T34" fmla="*/ 14 w 14"/>
                <a:gd name="T35" fmla="*/ 10 h 17"/>
                <a:gd name="T36" fmla="*/ 12 w 14"/>
                <a:gd name="T37" fmla="*/ 3 h 17"/>
                <a:gd name="T38" fmla="*/ 7 w 14"/>
                <a:gd name="T39" fmla="*/ 0 h 17"/>
                <a:gd name="T40" fmla="*/ 7 w 14"/>
                <a:gd name="T41" fmla="*/ 0 h 17"/>
                <a:gd name="T42" fmla="*/ 4 w 14"/>
                <a:gd name="T43" fmla="*/ 0 h 17"/>
                <a:gd name="T44" fmla="*/ 2 w 14"/>
                <a:gd name="T45" fmla="*/ 3 h 17"/>
                <a:gd name="T46" fmla="*/ 0 w 14"/>
                <a:gd name="T4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17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3" name="Freeform 85"/>
            <p:cNvSpPr>
              <a:spLocks/>
            </p:cNvSpPr>
            <p:nvPr/>
          </p:nvSpPr>
          <p:spPr bwMode="auto">
            <a:xfrm>
              <a:off x="947" y="229"/>
              <a:ext cx="25" cy="34"/>
            </a:xfrm>
            <a:custGeom>
              <a:avLst/>
              <a:gdLst>
                <a:gd name="T0" fmla="*/ 0 w 14"/>
                <a:gd name="T1" fmla="*/ 10 h 17"/>
                <a:gd name="T2" fmla="*/ 0 w 14"/>
                <a:gd name="T3" fmla="*/ 10 h 17"/>
                <a:gd name="T4" fmla="*/ 0 w 14"/>
                <a:gd name="T5" fmla="*/ 10 h 17"/>
                <a:gd name="T6" fmla="*/ 0 w 14"/>
                <a:gd name="T7" fmla="*/ 10 h 17"/>
                <a:gd name="T8" fmla="*/ 4 w 14"/>
                <a:gd name="T9" fmla="*/ 17 h 17"/>
                <a:gd name="T10" fmla="*/ 7 w 14"/>
                <a:gd name="T11" fmla="*/ 17 h 17"/>
                <a:gd name="T12" fmla="*/ 12 w 14"/>
                <a:gd name="T13" fmla="*/ 17 h 17"/>
                <a:gd name="T14" fmla="*/ 12 w 14"/>
                <a:gd name="T15" fmla="*/ 17 h 17"/>
                <a:gd name="T16" fmla="*/ 14 w 14"/>
                <a:gd name="T17" fmla="*/ 15 h 17"/>
                <a:gd name="T18" fmla="*/ 14 w 14"/>
                <a:gd name="T19" fmla="*/ 10 h 17"/>
                <a:gd name="T20" fmla="*/ 14 w 14"/>
                <a:gd name="T21" fmla="*/ 10 h 17"/>
                <a:gd name="T22" fmla="*/ 14 w 14"/>
                <a:gd name="T23" fmla="*/ 7 h 17"/>
                <a:gd name="T24" fmla="*/ 12 w 14"/>
                <a:gd name="T25" fmla="*/ 3 h 17"/>
                <a:gd name="T26" fmla="*/ 12 w 14"/>
                <a:gd name="T27" fmla="*/ 3 h 17"/>
                <a:gd name="T28" fmla="*/ 14 w 14"/>
                <a:gd name="T29" fmla="*/ 10 h 17"/>
                <a:gd name="T30" fmla="*/ 14 w 14"/>
                <a:gd name="T31" fmla="*/ 10 h 17"/>
                <a:gd name="T32" fmla="*/ 14 w 14"/>
                <a:gd name="T33" fmla="*/ 10 h 17"/>
                <a:gd name="T34" fmla="*/ 14 w 14"/>
                <a:gd name="T35" fmla="*/ 10 h 17"/>
                <a:gd name="T36" fmla="*/ 12 w 14"/>
                <a:gd name="T37" fmla="*/ 3 h 17"/>
                <a:gd name="T38" fmla="*/ 7 w 14"/>
                <a:gd name="T39" fmla="*/ 0 h 17"/>
                <a:gd name="T40" fmla="*/ 7 w 14"/>
                <a:gd name="T41" fmla="*/ 0 h 17"/>
                <a:gd name="T42" fmla="*/ 4 w 14"/>
                <a:gd name="T43" fmla="*/ 0 h 17"/>
                <a:gd name="T44" fmla="*/ 2 w 14"/>
                <a:gd name="T45" fmla="*/ 3 h 17"/>
                <a:gd name="T46" fmla="*/ 0 w 14"/>
                <a:gd name="T4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17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4" name="Freeform 86"/>
            <p:cNvSpPr>
              <a:spLocks/>
            </p:cNvSpPr>
            <p:nvPr/>
          </p:nvSpPr>
          <p:spPr bwMode="auto">
            <a:xfrm>
              <a:off x="1033" y="336"/>
              <a:ext cx="31" cy="34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9 h 17"/>
                <a:gd name="T6" fmla="*/ 0 w 17"/>
                <a:gd name="T7" fmla="*/ 9 h 17"/>
                <a:gd name="T8" fmla="*/ 5 w 17"/>
                <a:gd name="T9" fmla="*/ 17 h 17"/>
                <a:gd name="T10" fmla="*/ 10 w 17"/>
                <a:gd name="T11" fmla="*/ 17 h 17"/>
                <a:gd name="T12" fmla="*/ 12 w 17"/>
                <a:gd name="T13" fmla="*/ 17 h 17"/>
                <a:gd name="T14" fmla="*/ 12 w 17"/>
                <a:gd name="T15" fmla="*/ 17 h 17"/>
                <a:gd name="T16" fmla="*/ 15 w 17"/>
                <a:gd name="T17" fmla="*/ 14 h 17"/>
                <a:gd name="T18" fmla="*/ 17 w 17"/>
                <a:gd name="T19" fmla="*/ 9 h 17"/>
                <a:gd name="T20" fmla="*/ 17 w 17"/>
                <a:gd name="T21" fmla="*/ 9 h 17"/>
                <a:gd name="T22" fmla="*/ 17 w 17"/>
                <a:gd name="T23" fmla="*/ 7 h 17"/>
                <a:gd name="T24" fmla="*/ 15 w 17"/>
                <a:gd name="T25" fmla="*/ 2 h 17"/>
                <a:gd name="T26" fmla="*/ 17 w 17"/>
                <a:gd name="T27" fmla="*/ 9 h 17"/>
                <a:gd name="T28" fmla="*/ 17 w 17"/>
                <a:gd name="T29" fmla="*/ 9 h 17"/>
                <a:gd name="T30" fmla="*/ 17 w 17"/>
                <a:gd name="T31" fmla="*/ 9 h 17"/>
                <a:gd name="T32" fmla="*/ 17 w 17"/>
                <a:gd name="T33" fmla="*/ 9 h 17"/>
                <a:gd name="T34" fmla="*/ 15 w 17"/>
                <a:gd name="T35" fmla="*/ 2 h 17"/>
                <a:gd name="T36" fmla="*/ 10 w 17"/>
                <a:gd name="T37" fmla="*/ 0 h 17"/>
                <a:gd name="T38" fmla="*/ 10 w 17"/>
                <a:gd name="T39" fmla="*/ 0 h 17"/>
                <a:gd name="T40" fmla="*/ 5 w 17"/>
                <a:gd name="T41" fmla="*/ 0 h 17"/>
                <a:gd name="T42" fmla="*/ 3 w 17"/>
                <a:gd name="T43" fmla="*/ 2 h 17"/>
                <a:gd name="T44" fmla="*/ 0 w 17"/>
                <a:gd name="T4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5" name="Freeform 87"/>
            <p:cNvSpPr>
              <a:spLocks/>
            </p:cNvSpPr>
            <p:nvPr/>
          </p:nvSpPr>
          <p:spPr bwMode="auto">
            <a:xfrm>
              <a:off x="1033" y="336"/>
              <a:ext cx="31" cy="34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9 h 17"/>
                <a:gd name="T6" fmla="*/ 0 w 17"/>
                <a:gd name="T7" fmla="*/ 9 h 17"/>
                <a:gd name="T8" fmla="*/ 5 w 17"/>
                <a:gd name="T9" fmla="*/ 17 h 17"/>
                <a:gd name="T10" fmla="*/ 10 w 17"/>
                <a:gd name="T11" fmla="*/ 17 h 17"/>
                <a:gd name="T12" fmla="*/ 12 w 17"/>
                <a:gd name="T13" fmla="*/ 17 h 17"/>
                <a:gd name="T14" fmla="*/ 12 w 17"/>
                <a:gd name="T15" fmla="*/ 17 h 17"/>
                <a:gd name="T16" fmla="*/ 15 w 17"/>
                <a:gd name="T17" fmla="*/ 14 h 17"/>
                <a:gd name="T18" fmla="*/ 17 w 17"/>
                <a:gd name="T19" fmla="*/ 9 h 17"/>
                <a:gd name="T20" fmla="*/ 17 w 17"/>
                <a:gd name="T21" fmla="*/ 9 h 17"/>
                <a:gd name="T22" fmla="*/ 17 w 17"/>
                <a:gd name="T23" fmla="*/ 7 h 17"/>
                <a:gd name="T24" fmla="*/ 15 w 17"/>
                <a:gd name="T25" fmla="*/ 2 h 17"/>
                <a:gd name="T26" fmla="*/ 17 w 17"/>
                <a:gd name="T27" fmla="*/ 9 h 17"/>
                <a:gd name="T28" fmla="*/ 17 w 17"/>
                <a:gd name="T29" fmla="*/ 9 h 17"/>
                <a:gd name="T30" fmla="*/ 17 w 17"/>
                <a:gd name="T31" fmla="*/ 9 h 17"/>
                <a:gd name="T32" fmla="*/ 17 w 17"/>
                <a:gd name="T33" fmla="*/ 9 h 17"/>
                <a:gd name="T34" fmla="*/ 15 w 17"/>
                <a:gd name="T35" fmla="*/ 2 h 17"/>
                <a:gd name="T36" fmla="*/ 10 w 17"/>
                <a:gd name="T37" fmla="*/ 0 h 17"/>
                <a:gd name="T38" fmla="*/ 10 w 17"/>
                <a:gd name="T39" fmla="*/ 0 h 17"/>
                <a:gd name="T40" fmla="*/ 5 w 17"/>
                <a:gd name="T41" fmla="*/ 0 h 17"/>
                <a:gd name="T42" fmla="*/ 3 w 17"/>
                <a:gd name="T43" fmla="*/ 2 h 17"/>
                <a:gd name="T44" fmla="*/ 0 w 17"/>
                <a:gd name="T4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256" name="Group 88"/>
          <p:cNvGrpSpPr>
            <a:grpSpLocks/>
          </p:cNvGrpSpPr>
          <p:nvPr/>
        </p:nvGrpSpPr>
        <p:grpSpPr bwMode="auto">
          <a:xfrm rot="-2231692">
            <a:off x="827088" y="5735638"/>
            <a:ext cx="312737" cy="646112"/>
            <a:chOff x="4176" y="736"/>
            <a:chExt cx="197" cy="407"/>
          </a:xfrm>
        </p:grpSpPr>
        <p:sp>
          <p:nvSpPr>
            <p:cNvPr id="7257" name="Freeform 89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8" name="Freeform 90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9" name="Freeform 91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0" name="Freeform 92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1" name="Freeform 93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2" name="Freeform 94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263" name="Group 95"/>
          <p:cNvGrpSpPr>
            <a:grpSpLocks/>
          </p:cNvGrpSpPr>
          <p:nvPr/>
        </p:nvGrpSpPr>
        <p:grpSpPr bwMode="auto">
          <a:xfrm>
            <a:off x="8099425" y="5318125"/>
            <a:ext cx="720725" cy="1279525"/>
            <a:chOff x="4549" y="265"/>
            <a:chExt cx="327" cy="726"/>
          </a:xfrm>
        </p:grpSpPr>
        <p:sp>
          <p:nvSpPr>
            <p:cNvPr id="7264" name="Freeform 96"/>
            <p:cNvSpPr>
              <a:spLocks noEditPoints="1"/>
            </p:cNvSpPr>
            <p:nvPr/>
          </p:nvSpPr>
          <p:spPr bwMode="auto">
            <a:xfrm>
              <a:off x="4549" y="265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5" name="Freeform 97"/>
            <p:cNvSpPr>
              <a:spLocks/>
            </p:cNvSpPr>
            <p:nvPr/>
          </p:nvSpPr>
          <p:spPr bwMode="auto">
            <a:xfrm>
              <a:off x="4662" y="568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6" name="Freeform 98"/>
            <p:cNvSpPr>
              <a:spLocks/>
            </p:cNvSpPr>
            <p:nvPr/>
          </p:nvSpPr>
          <p:spPr bwMode="auto">
            <a:xfrm>
              <a:off x="4549" y="265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7" name="Freeform 99"/>
            <p:cNvSpPr>
              <a:spLocks/>
            </p:cNvSpPr>
            <p:nvPr/>
          </p:nvSpPr>
          <p:spPr bwMode="auto">
            <a:xfrm>
              <a:off x="4719" y="630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8" name="Freeform 100"/>
            <p:cNvSpPr>
              <a:spLocks/>
            </p:cNvSpPr>
            <p:nvPr/>
          </p:nvSpPr>
          <p:spPr bwMode="auto">
            <a:xfrm>
              <a:off x="4728" y="596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9" name="Freeform 101"/>
            <p:cNvSpPr>
              <a:spLocks/>
            </p:cNvSpPr>
            <p:nvPr/>
          </p:nvSpPr>
          <p:spPr bwMode="auto">
            <a:xfrm>
              <a:off x="4549" y="265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0" name="Freeform 102"/>
            <p:cNvSpPr>
              <a:spLocks/>
            </p:cNvSpPr>
            <p:nvPr/>
          </p:nvSpPr>
          <p:spPr bwMode="auto">
            <a:xfrm>
              <a:off x="4710" y="919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1" name="Freeform 103"/>
            <p:cNvSpPr>
              <a:spLocks/>
            </p:cNvSpPr>
            <p:nvPr/>
          </p:nvSpPr>
          <p:spPr bwMode="auto">
            <a:xfrm>
              <a:off x="4710" y="919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272" name="Group 104"/>
          <p:cNvGrpSpPr>
            <a:grpSpLocks/>
          </p:cNvGrpSpPr>
          <p:nvPr/>
        </p:nvGrpSpPr>
        <p:grpSpPr bwMode="auto">
          <a:xfrm rot="3373271">
            <a:off x="2532856" y="4574382"/>
            <a:ext cx="815975" cy="1093788"/>
            <a:chOff x="2121" y="3523"/>
            <a:chExt cx="254" cy="530"/>
          </a:xfrm>
        </p:grpSpPr>
        <p:sp>
          <p:nvSpPr>
            <p:cNvPr id="7273" name="Freeform 105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4" name="Freeform 106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5" name="Freeform 107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6" name="Freeform 108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7" name="Freeform 109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8" name="Freeform 110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9" name="Freeform 111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0" name="Freeform 112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1" name="Freeform 113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2" name="Freeform 114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3" name="Freeform 115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4" name="Freeform 116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285" name="Group 117"/>
          <p:cNvGrpSpPr>
            <a:grpSpLocks/>
          </p:cNvGrpSpPr>
          <p:nvPr/>
        </p:nvGrpSpPr>
        <p:grpSpPr bwMode="auto">
          <a:xfrm rot="2117521">
            <a:off x="684213" y="3571875"/>
            <a:ext cx="519112" cy="1152525"/>
            <a:chOff x="2077" y="2659"/>
            <a:chExt cx="327" cy="726"/>
          </a:xfrm>
        </p:grpSpPr>
        <p:sp>
          <p:nvSpPr>
            <p:cNvPr id="7286" name="Freeform 118"/>
            <p:cNvSpPr>
              <a:spLocks noEditPoints="1"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7" name="Freeform 119"/>
            <p:cNvSpPr>
              <a:spLocks/>
            </p:cNvSpPr>
            <p:nvPr/>
          </p:nvSpPr>
          <p:spPr bwMode="auto">
            <a:xfrm>
              <a:off x="2190" y="2962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8" name="Freeform 120"/>
            <p:cNvSpPr>
              <a:spLocks/>
            </p:cNvSpPr>
            <p:nvPr/>
          </p:nvSpPr>
          <p:spPr bwMode="auto">
            <a:xfrm>
              <a:off x="2077" y="2659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89" name="Freeform 121"/>
            <p:cNvSpPr>
              <a:spLocks/>
            </p:cNvSpPr>
            <p:nvPr/>
          </p:nvSpPr>
          <p:spPr bwMode="auto">
            <a:xfrm>
              <a:off x="2247" y="3024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0" name="Freeform 122"/>
            <p:cNvSpPr>
              <a:spLocks/>
            </p:cNvSpPr>
            <p:nvPr/>
          </p:nvSpPr>
          <p:spPr bwMode="auto">
            <a:xfrm>
              <a:off x="2256" y="2990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1" name="Freeform 123"/>
            <p:cNvSpPr>
              <a:spLocks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2" name="Freeform 124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3" name="Freeform 125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294" name="Group 126"/>
          <p:cNvGrpSpPr>
            <a:grpSpLocks/>
          </p:cNvGrpSpPr>
          <p:nvPr/>
        </p:nvGrpSpPr>
        <p:grpSpPr bwMode="auto">
          <a:xfrm rot="1182489">
            <a:off x="5380038" y="5857875"/>
            <a:ext cx="431800" cy="720725"/>
            <a:chOff x="4176" y="736"/>
            <a:chExt cx="197" cy="407"/>
          </a:xfrm>
        </p:grpSpPr>
        <p:sp>
          <p:nvSpPr>
            <p:cNvPr id="7295" name="Freeform 127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6" name="Freeform 128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7" name="Freeform 129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8" name="Freeform 130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99" name="Freeform 131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0" name="Freeform 132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301" name="Group 133"/>
          <p:cNvGrpSpPr>
            <a:grpSpLocks/>
          </p:cNvGrpSpPr>
          <p:nvPr/>
        </p:nvGrpSpPr>
        <p:grpSpPr bwMode="auto">
          <a:xfrm rot="6284983">
            <a:off x="7155657" y="581818"/>
            <a:ext cx="546100" cy="912813"/>
            <a:chOff x="2121" y="3523"/>
            <a:chExt cx="254" cy="530"/>
          </a:xfrm>
        </p:grpSpPr>
        <p:sp>
          <p:nvSpPr>
            <p:cNvPr id="7302" name="Freeform 134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3" name="Freeform 135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4" name="Freeform 136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5" name="Freeform 137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6" name="Freeform 138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7" name="Freeform 139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8" name="Freeform 140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09" name="Freeform 141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0" name="Freeform 142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1" name="Freeform 143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2" name="Freeform 144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3" name="Freeform 145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314" name="Group 146"/>
          <p:cNvGrpSpPr>
            <a:grpSpLocks/>
          </p:cNvGrpSpPr>
          <p:nvPr/>
        </p:nvGrpSpPr>
        <p:grpSpPr bwMode="auto">
          <a:xfrm rot="-2621895">
            <a:off x="5119688" y="619125"/>
            <a:ext cx="576262" cy="865188"/>
            <a:chOff x="4176" y="736"/>
            <a:chExt cx="197" cy="407"/>
          </a:xfrm>
        </p:grpSpPr>
        <p:sp>
          <p:nvSpPr>
            <p:cNvPr id="7315" name="Freeform 147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6" name="Freeform 148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7" name="Freeform 149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8" name="Freeform 150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19" name="Freeform 151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320" name="Freeform 152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4392613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ct val="80000"/>
              </a:spcBef>
              <a:buFontTx/>
              <a:buNone/>
            </a:pPr>
            <a:r>
              <a:rPr lang="bg-BG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  <a:t>Продуктите на </a:t>
            </a:r>
            <a:r>
              <a:rPr lang="bg-BG" altLang="bg-BG" sz="4000" b="1" dirty="0" smtClean="0">
                <a:solidFill>
                  <a:srgbClr val="C49400"/>
                </a:solidFill>
                <a:latin typeface="Trebuchet MS" panose="020B0603020202020204" pitchFamily="34" charset="0"/>
              </a:rPr>
              <a:t>ФОРЕВЪР </a:t>
            </a:r>
            <a:r>
              <a:rPr lang="cs-CZ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  <a:t/>
            </a:r>
            <a:br>
              <a:rPr lang="cs-CZ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</a:br>
            <a:r>
              <a:rPr lang="bg-BG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  <a:t>влияят върху всички </a:t>
            </a:r>
            <a:r>
              <a:rPr lang="cs-CZ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  <a:t/>
            </a:r>
            <a:br>
              <a:rPr lang="cs-CZ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</a:br>
            <a:r>
              <a:rPr lang="bg-BG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  <a:t>7 пътя за постигане </a:t>
            </a:r>
            <a:br>
              <a:rPr lang="bg-BG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</a:br>
            <a:r>
              <a:rPr lang="bg-BG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  <a:t>на </a:t>
            </a:r>
            <a:br>
              <a:rPr lang="bg-BG" altLang="bg-BG" sz="4000" b="1" dirty="0">
                <a:solidFill>
                  <a:srgbClr val="C49400"/>
                </a:solidFill>
                <a:latin typeface="Trebuchet MS" panose="020B0603020202020204" pitchFamily="34" charset="0"/>
              </a:rPr>
            </a:br>
            <a:r>
              <a:rPr lang="en-GB" altLang="bg-BG" sz="5200" b="1" dirty="0">
                <a:solidFill>
                  <a:srgbClr val="72762E"/>
                </a:solidFill>
                <a:latin typeface="Trebuchet MS" panose="020B0603020202020204" pitchFamily="34" charset="0"/>
              </a:rPr>
              <a:t>ХАРМОНИЧНО ЗДРАВЕ</a:t>
            </a:r>
            <a:endParaRPr lang="bg-BG" altLang="bg-BG" sz="5200" b="1" dirty="0">
              <a:solidFill>
                <a:srgbClr val="72762E"/>
              </a:solidFill>
              <a:latin typeface="Trebuchet MS" panose="020B0603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bg-BG" altLang="bg-BG" sz="5400" b="1" dirty="0">
                <a:solidFill>
                  <a:schemeClr val="bg1"/>
                </a:solidFill>
                <a:latin typeface="Trebuchet MS" panose="020B0603020202020204" pitchFamily="34" charset="0"/>
              </a:rPr>
              <a:t>ДОБРАТА НОВИНА</a:t>
            </a:r>
            <a:endParaRPr lang="en-GB" altLang="bg-BG" sz="5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 rot="2233736">
            <a:off x="7740650" y="4029075"/>
            <a:ext cx="546100" cy="912813"/>
            <a:chOff x="2121" y="3523"/>
            <a:chExt cx="254" cy="530"/>
          </a:xfrm>
        </p:grpSpPr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 rot="-1345664">
            <a:off x="692150" y="3778250"/>
            <a:ext cx="566738" cy="1163638"/>
            <a:chOff x="401" y="3332"/>
            <a:chExt cx="357" cy="733"/>
          </a:xfrm>
        </p:grpSpPr>
        <p:sp>
          <p:nvSpPr>
            <p:cNvPr id="25620" name="Freeform 20"/>
            <p:cNvSpPr>
              <a:spLocks noEditPoints="1"/>
            </p:cNvSpPr>
            <p:nvPr/>
          </p:nvSpPr>
          <p:spPr bwMode="auto">
            <a:xfrm rot="2117521">
              <a:off x="431" y="333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rgbClr val="CDCC98"/>
            </a:solidFill>
            <a:ln w="9525">
              <a:solidFill>
                <a:srgbClr val="CDCC98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auto">
            <a:xfrm rot="2117521">
              <a:off x="502" y="3645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 rot="2117521">
              <a:off x="576" y="3332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 rot="2117521">
              <a:off x="572" y="3713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 rot="2117521">
              <a:off x="567" y="3699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 rot="2117521">
              <a:off x="431" y="333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 rot="2117521">
              <a:off x="401" y="3947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DCC98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auto">
            <a:xfrm rot="2117521">
              <a:off x="401" y="3947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rgbClr val="CDCC98"/>
            </a:solidFill>
            <a:ln w="9525">
              <a:solidFill>
                <a:srgbClr val="CDCC98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88913"/>
            <a:ext cx="8208962" cy="6480175"/>
          </a:xfrm>
        </p:spPr>
        <p:txBody>
          <a:bodyPr/>
          <a:lstStyle/>
          <a:p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Върху всеки един от </a:t>
            </a:r>
            <a:b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СЕДЕМТЕ ПЪТЯ</a:t>
            </a: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b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които водят до </a:t>
            </a:r>
            <a:b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altLang="bg-BG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ХАРМОНИЧНО ЗДРАВЕ</a:t>
            </a:r>
            <a:r>
              <a:rPr lang="bg-BG" altLang="bg-BG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b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влияят множеството съставки, които откриваме в продуктите на </a:t>
            </a:r>
            <a:r>
              <a:rPr lang="bg-BG" altLang="bg-BG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ФОРЕВЪР. </a:t>
            </a: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Те си взаимодействат </a:t>
            </a:r>
            <a:r>
              <a:rPr lang="bg-BG" altLang="bg-BG" sz="4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синергично</a:t>
            </a: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 за </a:t>
            </a:r>
            <a:r>
              <a:rPr lang="bg-BG" altLang="bg-BG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изграждане </a:t>
            </a:r>
            <a: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на </a:t>
            </a:r>
            <a:br>
              <a:rPr lang="bg-BG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ХАРМОНИЯ </a:t>
            </a:r>
            <a:r>
              <a:rPr lang="bg-BG" altLang="bg-BG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НА ЗДРАВЕТО</a:t>
            </a:r>
            <a:r>
              <a:rPr lang="en-GB" altLang="bg-BG" sz="40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 rot="3373271">
            <a:off x="7590631" y="481807"/>
            <a:ext cx="815975" cy="1093788"/>
            <a:chOff x="2121" y="3523"/>
            <a:chExt cx="254" cy="530"/>
          </a:xfrm>
        </p:grpSpPr>
        <p:sp>
          <p:nvSpPr>
            <p:cNvPr id="27653" name="Freeform 5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 rot="2117521">
            <a:off x="755650" y="404813"/>
            <a:ext cx="519113" cy="1152525"/>
            <a:chOff x="2077" y="2659"/>
            <a:chExt cx="327" cy="726"/>
          </a:xfrm>
        </p:grpSpPr>
        <p:sp>
          <p:nvSpPr>
            <p:cNvPr id="27666" name="Freeform 18"/>
            <p:cNvSpPr>
              <a:spLocks noEditPoints="1"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2190" y="2962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2077" y="2659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2247" y="3024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>
              <a:off x="2256" y="2990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7674" name="Group 26"/>
          <p:cNvGrpSpPr>
            <a:grpSpLocks/>
          </p:cNvGrpSpPr>
          <p:nvPr/>
        </p:nvGrpSpPr>
        <p:grpSpPr bwMode="auto">
          <a:xfrm rot="591096">
            <a:off x="8332788" y="6021388"/>
            <a:ext cx="487362" cy="690562"/>
            <a:chOff x="4176" y="736"/>
            <a:chExt cx="197" cy="407"/>
          </a:xfrm>
        </p:grpSpPr>
        <p:sp>
          <p:nvSpPr>
            <p:cNvPr id="27675" name="Freeform 27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7681" name="Group 33"/>
          <p:cNvGrpSpPr>
            <a:grpSpLocks/>
          </p:cNvGrpSpPr>
          <p:nvPr/>
        </p:nvGrpSpPr>
        <p:grpSpPr bwMode="auto">
          <a:xfrm rot="18226729" flipH="1">
            <a:off x="298451" y="6118225"/>
            <a:ext cx="482600" cy="720725"/>
            <a:chOff x="2121" y="3523"/>
            <a:chExt cx="254" cy="530"/>
          </a:xfrm>
        </p:grpSpPr>
        <p:sp>
          <p:nvSpPr>
            <p:cNvPr id="27682" name="Freeform 34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8" name="Freeform 40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89" name="Freeform 41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90" name="Freeform 42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7693" name="Freeform 45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0496311-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936625"/>
            <a:ext cx="39147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Три са основните фактори, водещи до болести, свързани с възрастта</a:t>
            </a:r>
            <a:endParaRPr lang="en-GB" altLang="bg-BG" sz="36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9700" y="1555750"/>
            <a:ext cx="4576763" cy="4897438"/>
          </a:xfrm>
          <a:noFill/>
          <a:ln/>
        </p:spPr>
        <p:txBody>
          <a:bodyPr/>
          <a:lstStyle/>
          <a:p>
            <a:pPr>
              <a:spcBef>
                <a:spcPct val="55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Остаряване на сърцето и кръвоносните съдове</a:t>
            </a:r>
          </a:p>
          <a:p>
            <a:pPr>
              <a:spcBef>
                <a:spcPct val="55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Остаряване на имунната система</a:t>
            </a:r>
          </a:p>
          <a:p>
            <a:pPr>
              <a:spcBef>
                <a:spcPct val="55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Остаряване, причинено от фактори на околната среда или социални последици като стреса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00466981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"/>
          <a:stretch>
            <a:fillRect/>
          </a:stretch>
        </p:blipFill>
        <p:spPr bwMode="auto">
          <a:xfrm>
            <a:off x="6350" y="336550"/>
            <a:ext cx="398938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Подсилване на имунната система</a:t>
            </a:r>
            <a:endParaRPr lang="en-GB" altLang="bg-BG" sz="4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54500" y="1700807"/>
            <a:ext cx="4781550" cy="424755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Чрез: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директно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стимулиране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антимикробни</a:t>
            </a:r>
            <a: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 </a:t>
            </a: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свойства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антиоксиданти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свойства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адаптогенни</a:t>
            </a:r>
            <a: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 </a:t>
            </a: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свойства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регулиране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на стреса</a:t>
            </a:r>
            <a:endParaRPr lang="en-GB" altLang="bg-BG" b="1" dirty="0">
              <a:solidFill>
                <a:srgbClr val="926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7" y="5317609"/>
            <a:ext cx="718649" cy="1496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22" y="5043579"/>
            <a:ext cx="1538783" cy="1625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34" y="4509120"/>
            <a:ext cx="1556091" cy="2416290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Подсилване на имунната система</a:t>
            </a:r>
            <a:endParaRPr lang="en-GB" altLang="bg-BG" sz="4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560" y="1290638"/>
            <a:ext cx="4464496" cy="343450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spcBef>
                <a:spcPct val="0"/>
              </a:spcBef>
            </a:pPr>
            <a: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Напитки от алое вера</a:t>
            </a:r>
          </a:p>
          <a:p>
            <a:pPr marL="265113" indent="-265113">
              <a:spcBef>
                <a:spcPct val="0"/>
              </a:spcBef>
            </a:pPr>
            <a:r>
              <a:rPr lang="ru-RU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Форевър </a:t>
            </a:r>
            <a:r>
              <a:rPr lang="ru-RU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дейли</a:t>
            </a:r>
          </a:p>
          <a:p>
            <a:pPr marL="265113" indent="-265113">
              <a:spcBef>
                <a:spcPct val="0"/>
              </a:spcBef>
            </a:pPr>
            <a:r>
              <a:rPr lang="ru-RU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Абсорбент</a:t>
            </a:r>
            <a:r>
              <a:rPr lang="cs-CZ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-C</a:t>
            </a:r>
            <a:endParaRPr lang="ru-RU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ct val="0"/>
              </a:spcBef>
            </a:pPr>
            <a:r>
              <a:rPr lang="en-US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A-</a:t>
            </a: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бета</a:t>
            </a:r>
            <a:r>
              <a:rPr lang="en-US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-</a:t>
            </a:r>
            <a:r>
              <a:rPr lang="bg-BG" altLang="bg-BG" sz="2600" b="1" dirty="0" err="1">
                <a:solidFill>
                  <a:srgbClr val="926F00"/>
                </a:solidFill>
                <a:latin typeface="Arial Narrow" panose="020B0606020202030204" pitchFamily="34" charset="0"/>
              </a:rPr>
              <a:t>кеър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ct val="0"/>
              </a:spcBef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Пчелен 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прашец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ct val="0"/>
              </a:spcBef>
            </a:pP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Пчелен </a:t>
            </a:r>
            <a:r>
              <a:rPr lang="bg-BG" altLang="bg-BG" sz="2600" b="1" dirty="0" err="1" smtClean="0">
                <a:solidFill>
                  <a:srgbClr val="926F00"/>
                </a:solidFill>
                <a:latin typeface="Arial Narrow" panose="020B0606020202030204" pitchFamily="34" charset="0"/>
              </a:rPr>
              <a:t>прополис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ct val="0"/>
              </a:spcBef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Пчелно 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млечице</a:t>
            </a:r>
          </a:p>
          <a:p>
            <a:pPr marL="265113" indent="-265113">
              <a:spcBef>
                <a:spcPct val="0"/>
              </a:spcBef>
            </a:pP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Джин-</a:t>
            </a:r>
            <a:r>
              <a:rPr lang="bg-BG" altLang="bg-BG" sz="2600" b="1" dirty="0" err="1">
                <a:solidFill>
                  <a:srgbClr val="926F00"/>
                </a:solidFill>
                <a:latin typeface="Arial Narrow" panose="020B0606020202030204" pitchFamily="34" charset="0"/>
              </a:rPr>
              <a:t>чиа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233044" y="1290638"/>
            <a:ext cx="489654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Форевър </a:t>
            </a:r>
            <a:r>
              <a:rPr lang="bg-BG" altLang="bg-BG" sz="2600" b="1" dirty="0" err="1" smtClean="0">
                <a:solidFill>
                  <a:srgbClr val="926F00"/>
                </a:solidFill>
                <a:latin typeface="Arial Narrow" panose="020B0606020202030204" pitchFamily="34" charset="0"/>
              </a:rPr>
              <a:t>имубленд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Чесън </a:t>
            </a: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и 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мащерка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Зелени поля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Арктическо море</a:t>
            </a:r>
            <a:endParaRPr lang="en-US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18 </a:t>
            </a: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от </a:t>
            </a: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природата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продукти </a:t>
            </a: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с витамини и минерали 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– </a:t>
            </a:r>
            <a:r>
              <a:rPr lang="bg-BG" altLang="bg-BG" sz="2600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Нейчър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-мин, </a:t>
            </a:r>
            <a:r>
              <a:rPr lang="bg-BG" altLang="bg-BG" sz="2600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Кидс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35" y="4555728"/>
            <a:ext cx="1574821" cy="240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38" y="4581128"/>
            <a:ext cx="1433330" cy="2445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10" y="4555728"/>
            <a:ext cx="1674137" cy="2483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93" y="5745321"/>
            <a:ext cx="593634" cy="119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7" y="5508109"/>
            <a:ext cx="709869" cy="1445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72" y="5419824"/>
            <a:ext cx="685822" cy="1558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34" y="5670854"/>
            <a:ext cx="708487" cy="130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8" y="4990544"/>
            <a:ext cx="831458" cy="1823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22" y="5419823"/>
            <a:ext cx="732124" cy="1743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8" y="5034091"/>
            <a:ext cx="923881" cy="163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1" y="5552559"/>
            <a:ext cx="662341" cy="1412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60" y="5292209"/>
            <a:ext cx="789001" cy="1654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20" y="5614287"/>
            <a:ext cx="692977" cy="1327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14" y="5275948"/>
            <a:ext cx="783348" cy="1909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95" y="5679220"/>
            <a:ext cx="692901" cy="1245721"/>
          </a:xfrm>
          <a:prstGeom prst="rect">
            <a:avLst/>
          </a:prstGeom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00462921-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"/>
          <a:stretch>
            <a:fillRect/>
          </a:stretch>
        </p:blipFill>
        <p:spPr bwMode="auto">
          <a:xfrm>
            <a:off x="5003800" y="573088"/>
            <a:ext cx="4105275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Оптимизиране </a:t>
            </a:r>
            <a:r>
              <a:rPr lang="cs-CZ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cs-CZ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обмяната </a:t>
            </a:r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на веществата</a:t>
            </a:r>
            <a:endParaRPr lang="en-GB" altLang="bg-BG" sz="4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0813" y="1484313"/>
            <a:ext cx="4852987" cy="48244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Чрез:</a:t>
            </a:r>
          </a:p>
          <a:p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д</a:t>
            </a:r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иректно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въздействие върху активността на ензимите</a:t>
            </a:r>
          </a:p>
          <a:p>
            <a: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подобряване </a:t>
            </a: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на </a:t>
            </a:r>
            <a: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/>
            </a:r>
            <a:b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</a:br>
            <a: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чревната </a:t>
            </a: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дейност</a:t>
            </a:r>
          </a:p>
          <a:p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регулиране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на апетита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9343"/>
            <a:ext cx="1981849" cy="1616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69" y="4365104"/>
            <a:ext cx="1093012" cy="19093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8" y="5132010"/>
            <a:ext cx="831458" cy="18239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38" y="4754074"/>
            <a:ext cx="1538783" cy="16257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68" y="4985063"/>
            <a:ext cx="789001" cy="1654648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480592"/>
            <a:ext cx="3506725" cy="289202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spcBef>
                <a:spcPts val="0"/>
              </a:spcBef>
            </a:pPr>
            <a:r>
              <a:rPr lang="ru-RU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Гел от алое вера и </a:t>
            </a:r>
            <a:br>
              <a:rPr lang="ru-RU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</a:br>
            <a:r>
              <a:rPr lang="ru-RU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останалите напитки</a:t>
            </a:r>
          </a:p>
          <a:p>
            <a:pPr marL="265113" indent="-265113">
              <a:spcBef>
                <a:spcPts val="0"/>
              </a:spcBef>
            </a:pPr>
            <a: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Гарциния плюс</a:t>
            </a:r>
            <a:endParaRPr lang="ru-RU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Зелени поля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en-US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18 </a:t>
            </a: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от 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природата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bg-BG" altLang="bg-BG" sz="2600" b="1" dirty="0" err="1" smtClean="0">
                <a:solidFill>
                  <a:srgbClr val="926F00"/>
                </a:solidFill>
                <a:latin typeface="Arial Narrow" panose="020B0606020202030204" pitchFamily="34" charset="0"/>
              </a:rPr>
              <a:t>Нейчър</a:t>
            </a: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-мин</a:t>
            </a:r>
          </a:p>
          <a:p>
            <a:pPr marL="265113" indent="-265113">
              <a:spcBef>
                <a:spcPts val="0"/>
              </a:spcBef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Форевър </a:t>
            </a:r>
            <a:r>
              <a:rPr lang="bg-BG" altLang="bg-BG" sz="2600" b="1" dirty="0" err="1">
                <a:solidFill>
                  <a:srgbClr val="C49400"/>
                </a:solidFill>
                <a:latin typeface="Arial Narrow" panose="020B0606020202030204" pitchFamily="34" charset="0"/>
              </a:rPr>
              <a:t>кидс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87900" y="1480592"/>
            <a:ext cx="36004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Форевър </a:t>
            </a:r>
            <a:r>
              <a:rPr lang="bg-BG" altLang="bg-BG" sz="2600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лийн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Пчелно млечице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Пчелен прашец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Пчелен мед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Гинко плюс</a:t>
            </a:r>
            <a:endParaRPr lang="en-US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Чай </a:t>
            </a: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с цветчета от </a:t>
            </a: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алое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Форевър терм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Оптимизиране </a:t>
            </a:r>
            <a:r>
              <a:rPr lang="cs-CZ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cs-CZ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обмяната </a:t>
            </a:r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на веществата</a:t>
            </a:r>
            <a:endParaRPr lang="en-GB" altLang="bg-BG" sz="4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1" y="4435639"/>
            <a:ext cx="1556091" cy="24162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12" y="4482247"/>
            <a:ext cx="1574821" cy="2404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5" y="4507647"/>
            <a:ext cx="1433330" cy="24459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87" y="4482247"/>
            <a:ext cx="1674137" cy="24838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0" y="5386679"/>
            <a:ext cx="709869" cy="14450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4" y="5479078"/>
            <a:ext cx="662341" cy="141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74" y="4435639"/>
            <a:ext cx="1304872" cy="22828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2" y="5455742"/>
            <a:ext cx="692977" cy="1327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456503"/>
            <a:ext cx="631915" cy="1305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6" y="5356332"/>
            <a:ext cx="730024" cy="1605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21" y="5232118"/>
            <a:ext cx="812578" cy="1753766"/>
          </a:xfrm>
          <a:prstGeom prst="rect">
            <a:avLst/>
          </a:prstGeo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44065" y="6722750"/>
            <a:ext cx="9189653" cy="162237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730916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20725"/>
            <a:ext cx="405765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Намаляване на токсичността</a:t>
            </a:r>
            <a:endParaRPr lang="en-GB" altLang="bg-BG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57675" y="1341438"/>
            <a:ext cx="4635500" cy="50403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65000"/>
              </a:spcBef>
              <a:buFontTx/>
              <a:buNone/>
            </a:pP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Чрез:</a:t>
            </a:r>
          </a:p>
          <a:p>
            <a:pPr>
              <a:spcBef>
                <a:spcPct val="65000"/>
              </a:spcBef>
            </a:pPr>
            <a:r>
              <a:rPr lang="bg-BG" altLang="bg-BG" b="1" dirty="0" err="1" smtClean="0">
                <a:solidFill>
                  <a:srgbClr val="926F00"/>
                </a:solidFill>
                <a:latin typeface="Arial Narrow" panose="020B0606020202030204" pitchFamily="34" charset="0"/>
              </a:rPr>
              <a:t>антиоксидантни</a:t>
            </a:r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свойства</a:t>
            </a:r>
          </a:p>
          <a:p>
            <a:pPr>
              <a:spcBef>
                <a:spcPct val="65000"/>
              </a:spcBef>
            </a:pPr>
            <a:r>
              <a:rPr lang="bg-BG" altLang="bg-BG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детоксикация</a:t>
            </a:r>
            <a:r>
              <a:rPr lang="bg-BG" altLang="bg-BG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 </a:t>
            </a:r>
            <a:r>
              <a:rPr lang="bg-BG" altLang="bg-BG" b="1" dirty="0">
                <a:solidFill>
                  <a:srgbClr val="C49400"/>
                </a:solidFill>
                <a:latin typeface="Arial Narrow" panose="020B0606020202030204" pitchFamily="34" charset="0"/>
              </a:rPr>
              <a:t>на червата и черния дроб</a:t>
            </a:r>
          </a:p>
          <a:p>
            <a:pPr>
              <a:spcBef>
                <a:spcPct val="65000"/>
              </a:spcBef>
            </a:pPr>
            <a:r>
              <a:rPr lang="bg-BG" altLang="bg-BG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противомикробни 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и </a:t>
            </a:r>
            <a:r>
              <a:rPr lang="bg-BG" altLang="bg-BG" b="1" dirty="0" err="1">
                <a:solidFill>
                  <a:srgbClr val="926F00"/>
                </a:solidFill>
                <a:latin typeface="Arial Narrow" panose="020B0606020202030204" pitchFamily="34" charset="0"/>
              </a:rPr>
              <a:t>противовирусни</a:t>
            </a:r>
            <a:r>
              <a:rPr lang="bg-BG" altLang="bg-BG" b="1" dirty="0">
                <a:solidFill>
                  <a:srgbClr val="926F00"/>
                </a:solidFill>
                <a:latin typeface="Arial Narrow" panose="020B0606020202030204" pitchFamily="34" charset="0"/>
              </a:rPr>
              <a:t> свойства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35" y="5114849"/>
            <a:ext cx="732124" cy="17431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08" y="4429876"/>
            <a:ext cx="1304872" cy="2282856"/>
          </a:xfrm>
          <a:prstGeom prst="rect">
            <a:avLst/>
          </a:prstGeom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4385" y="1485455"/>
            <a:ext cx="3457575" cy="259161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spcBef>
                <a:spcPts val="0"/>
              </a:spcBef>
            </a:pPr>
            <a: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Гел от алое вера и </a:t>
            </a:r>
            <a:b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</a:br>
            <a: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останалите напитки</a:t>
            </a:r>
          </a:p>
          <a:p>
            <a:pPr marL="265113" indent="-265113">
              <a:spcBef>
                <a:spcPts val="0"/>
              </a:spcBef>
            </a:pPr>
            <a:r>
              <a:rPr lang="ru-RU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Абсорбент-С</a:t>
            </a:r>
            <a:endParaRPr lang="ru-RU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А-бета-кеър</a:t>
            </a:r>
            <a:endParaRPr lang="ru-RU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ru-RU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Чесън </a:t>
            </a:r>
            <a:r>
              <a:rPr lang="ru-RU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и </a:t>
            </a:r>
            <a:r>
              <a:rPr lang="ru-RU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мащерка</a:t>
            </a:r>
            <a:endParaRPr lang="ru-RU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ru-RU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Лициум плюс</a:t>
            </a:r>
            <a:endParaRPr lang="ru-RU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211960" y="1485454"/>
            <a:ext cx="43211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Форевър </a:t>
            </a:r>
            <a:r>
              <a:rPr lang="bg-BG" altLang="bg-BG" sz="2600" b="1" dirty="0" err="1">
                <a:solidFill>
                  <a:srgbClr val="C49400"/>
                </a:solidFill>
                <a:latin typeface="Arial Narrow" panose="020B0606020202030204" pitchFamily="34" charset="0"/>
              </a:rPr>
              <a:t>дейли</a:t>
            </a:r>
            <a:endParaRPr lang="ru-RU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Гинко плюс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Останалите продукти с </a:t>
            </a:r>
            <a:r>
              <a:rPr lang="bg-BG" altLang="bg-BG" sz="2600" b="1" dirty="0" err="1">
                <a:solidFill>
                  <a:srgbClr val="C49400"/>
                </a:solidFill>
                <a:latin typeface="Arial Narrow" panose="020B0606020202030204" pitchFamily="34" charset="0"/>
              </a:rPr>
              <a:t>антимикробни</a:t>
            </a: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 свойства – </a:t>
            </a:r>
            <a:b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</a:b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Пчелен мед,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 Пчелен </a:t>
            </a:r>
            <a:r>
              <a:rPr lang="bg-BG" altLang="bg-BG" sz="2600" b="1" dirty="0" err="1" smtClean="0">
                <a:solidFill>
                  <a:srgbClr val="C49400"/>
                </a:solidFill>
                <a:latin typeface="Arial Narrow" panose="020B0606020202030204" pitchFamily="34" charset="0"/>
              </a:rPr>
              <a:t>прополис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, </a:t>
            </a:r>
            <a:r>
              <a:rPr lang="bg-BG" altLang="bg-BG" sz="26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Пчелен прашец</a:t>
            </a:r>
            <a:endParaRPr lang="bg-BG" altLang="bg-BG" sz="26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  <a:noFill/>
          <a:ln/>
        </p:spPr>
        <p:txBody>
          <a:bodyPr/>
          <a:lstStyle/>
          <a:p>
            <a:r>
              <a:rPr lang="bg-BG" altLang="bg-BG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Намаляване на токсичността</a:t>
            </a:r>
            <a:endParaRPr lang="en-GB" altLang="bg-BG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83" y="4435639"/>
            <a:ext cx="1556091" cy="24162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84" y="4482247"/>
            <a:ext cx="1574821" cy="24043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87" y="4507647"/>
            <a:ext cx="1433330" cy="24459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9" y="4482247"/>
            <a:ext cx="1674137" cy="24838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68" y="5301208"/>
            <a:ext cx="685822" cy="15587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56" y="5296542"/>
            <a:ext cx="708487" cy="13046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" y="5028020"/>
            <a:ext cx="831458" cy="18239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90" y="5720247"/>
            <a:ext cx="593634" cy="119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6" y="5586081"/>
            <a:ext cx="612293" cy="12936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11" y="5511525"/>
            <a:ext cx="631915" cy="1305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06" y="5413397"/>
            <a:ext cx="662341" cy="14126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3" y="5495141"/>
            <a:ext cx="718649" cy="1496844"/>
          </a:xfrm>
          <a:prstGeom prst="rect">
            <a:avLst/>
          </a:prstGeo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9" y="4935733"/>
            <a:ext cx="923881" cy="1635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" y="5210877"/>
            <a:ext cx="1734530" cy="1484902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3068961"/>
            <a:ext cx="3457575" cy="186204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>
              <a:spcBef>
                <a:spcPts val="0"/>
              </a:spcBef>
            </a:pPr>
            <a:r>
              <a:rPr lang="bg-BG" altLang="bg-BG" sz="2500" b="1" dirty="0">
                <a:solidFill>
                  <a:srgbClr val="969A3C"/>
                </a:solidFill>
                <a:latin typeface="Arial Narrow" panose="020B0606020202030204" pitchFamily="34" charset="0"/>
              </a:rPr>
              <a:t>Н</a:t>
            </a:r>
            <a:r>
              <a:rPr lang="ru-RU" altLang="bg-BG" sz="25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апитки от алое</a:t>
            </a:r>
          </a:p>
          <a:p>
            <a:pPr marL="355600" indent="-355600">
              <a:spcBef>
                <a:spcPts val="0"/>
              </a:spcBef>
            </a:pPr>
            <a:r>
              <a:rPr lang="ru-RU" altLang="bg-BG" sz="25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Абсорбент-С</a:t>
            </a:r>
            <a:endParaRPr lang="ru-RU" altLang="bg-BG" sz="25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  <a:p>
            <a:pPr marL="355600" indent="-355600">
              <a:spcBef>
                <a:spcPts val="0"/>
              </a:spcBef>
            </a:pPr>
            <a:r>
              <a:rPr lang="ru-RU" altLang="bg-BG" sz="25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А-бета-кеър</a:t>
            </a:r>
          </a:p>
          <a:p>
            <a:pPr marL="355600" indent="-355600">
              <a:spcBef>
                <a:spcPts val="0"/>
              </a:spcBef>
            </a:pPr>
            <a:r>
              <a:rPr lang="bg-BG" altLang="bg-BG" sz="2500" b="1" dirty="0">
                <a:solidFill>
                  <a:srgbClr val="72762E"/>
                </a:solidFill>
                <a:latin typeface="Arial Narrow" panose="020B0606020202030204" pitchFamily="34" charset="0"/>
              </a:rPr>
              <a:t>Арктическо море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347864" y="3068960"/>
            <a:ext cx="3168352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500" b="1" dirty="0" err="1" smtClean="0">
                <a:solidFill>
                  <a:srgbClr val="72762E"/>
                </a:solidFill>
                <a:latin typeface="Arial Narrow" panose="020B0606020202030204" pitchFamily="34" charset="0"/>
              </a:rPr>
              <a:t>Лициум</a:t>
            </a:r>
            <a:r>
              <a:rPr lang="bg-BG" altLang="bg-BG" sz="25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 плюс</a:t>
            </a:r>
            <a:endParaRPr lang="bg-BG" altLang="bg-BG" sz="25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5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Алое </a:t>
            </a:r>
            <a:r>
              <a:rPr lang="bg-BG" altLang="bg-BG" sz="2500" b="1" dirty="0">
                <a:solidFill>
                  <a:srgbClr val="969A3C"/>
                </a:solidFill>
                <a:latin typeface="Arial Narrow" panose="020B0606020202030204" pitchFamily="34" charset="0"/>
              </a:rPr>
              <a:t>МСМ </a:t>
            </a:r>
            <a:r>
              <a:rPr lang="bg-BG" altLang="bg-BG" sz="25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гел</a:t>
            </a:r>
            <a:endParaRPr lang="bg-BG" altLang="bg-BG" sz="2500" b="1" dirty="0">
              <a:solidFill>
                <a:srgbClr val="969A3C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5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Форевър фрийдъм</a:t>
            </a:r>
            <a:endParaRPr lang="bg-BG" altLang="bg-BG" sz="25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  <a:noFill/>
          <a:ln/>
        </p:spPr>
        <p:txBody>
          <a:bodyPr/>
          <a:lstStyle/>
          <a:p>
            <a:pPr>
              <a:lnSpc>
                <a:spcPts val="4400"/>
              </a:lnSpc>
            </a:pPr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Нормализиране </a:t>
            </a:r>
            <a:r>
              <a:rPr lang="bg-BG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bg-BG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 </a:t>
            </a:r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възпалителните процеси</a:t>
            </a:r>
            <a:endParaRPr lang="en-GB" altLang="bg-BG" sz="4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50813" y="1196975"/>
            <a:ext cx="86407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FontTx/>
              <a:buNone/>
            </a:pPr>
            <a:r>
              <a:rPr lang="bg-BG" altLang="bg-BG" sz="3000" b="1" dirty="0">
                <a:solidFill>
                  <a:srgbClr val="C49400"/>
                </a:solidFill>
                <a:latin typeface="Arial Narrow" panose="020B0606020202030204" pitchFamily="34" charset="0"/>
              </a:rPr>
              <a:t>Чрез:</a:t>
            </a:r>
          </a:p>
          <a:p>
            <a:pPr>
              <a:spcBef>
                <a:spcPts val="0"/>
              </a:spcBef>
            </a:pPr>
            <a:r>
              <a:rPr lang="bg-BG" altLang="bg-BG" sz="30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директно </a:t>
            </a:r>
            <a:r>
              <a:rPr lang="bg-BG" altLang="bg-BG" sz="3000" b="1" dirty="0">
                <a:solidFill>
                  <a:srgbClr val="926F00"/>
                </a:solidFill>
                <a:latin typeface="Arial Narrow" panose="020B0606020202030204" pitchFamily="34" charset="0"/>
              </a:rPr>
              <a:t>противовъзпалително действие</a:t>
            </a:r>
          </a:p>
          <a:p>
            <a:pPr>
              <a:spcBef>
                <a:spcPts val="0"/>
              </a:spcBef>
            </a:pPr>
            <a:r>
              <a:rPr lang="bg-BG" altLang="bg-BG" sz="30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модулиране </a:t>
            </a:r>
            <a:r>
              <a:rPr lang="bg-BG" altLang="bg-BG" sz="3000" b="1" dirty="0">
                <a:solidFill>
                  <a:srgbClr val="C49400"/>
                </a:solidFill>
                <a:latin typeface="Arial Narrow" panose="020B0606020202030204" pitchFamily="34" charset="0"/>
              </a:rPr>
              <a:t>на възпалителния процес</a:t>
            </a:r>
          </a:p>
          <a:p>
            <a:pPr>
              <a:spcBef>
                <a:spcPts val="0"/>
              </a:spcBef>
            </a:pPr>
            <a:r>
              <a:rPr lang="bg-BG" altLang="bg-BG" sz="3000" b="1" dirty="0" err="1" smtClean="0">
                <a:solidFill>
                  <a:srgbClr val="926F00"/>
                </a:solidFill>
                <a:latin typeface="Arial Narrow" panose="020B0606020202030204" pitchFamily="34" charset="0"/>
              </a:rPr>
              <a:t>антиоксидантни</a:t>
            </a:r>
            <a:r>
              <a:rPr lang="bg-BG" altLang="bg-BG" sz="30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 </a:t>
            </a:r>
            <a:r>
              <a:rPr lang="bg-BG" altLang="bg-BG" sz="3000" b="1" dirty="0">
                <a:solidFill>
                  <a:srgbClr val="926F00"/>
                </a:solidFill>
                <a:latin typeface="Arial Narrow" panose="020B0606020202030204" pitchFamily="34" charset="0"/>
              </a:rPr>
              <a:t>свойства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28" y="5144328"/>
            <a:ext cx="732124" cy="174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83" y="4435639"/>
            <a:ext cx="1556091" cy="2416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84" y="4482247"/>
            <a:ext cx="1574821" cy="2404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87" y="4507647"/>
            <a:ext cx="1433330" cy="24459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9" y="4482247"/>
            <a:ext cx="1674137" cy="24838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6" y="5337124"/>
            <a:ext cx="685822" cy="15587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90" y="5720247"/>
            <a:ext cx="593634" cy="1194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70" y="5510205"/>
            <a:ext cx="612293" cy="129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13" y="4365465"/>
            <a:ext cx="875518" cy="2391259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935636" y="3067648"/>
            <a:ext cx="31683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5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Форевър </a:t>
            </a:r>
            <a:r>
              <a:rPr lang="bg-BG" altLang="bg-BG" sz="2500" b="1" dirty="0" err="1" smtClean="0">
                <a:solidFill>
                  <a:srgbClr val="969A3C"/>
                </a:solidFill>
                <a:latin typeface="Arial Narrow" panose="020B0606020202030204" pitchFamily="34" charset="0"/>
              </a:rPr>
              <a:t>дейли</a:t>
            </a:r>
            <a:endParaRPr lang="bg-BG" altLang="bg-BG" sz="2500" b="1" dirty="0">
              <a:solidFill>
                <a:srgbClr val="969A3C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bg-BG" altLang="bg-BG" sz="25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Активен </a:t>
            </a:r>
            <a:r>
              <a:rPr lang="bg-BG" altLang="bg-BG" sz="2500" b="1" dirty="0" err="1" smtClean="0">
                <a:solidFill>
                  <a:srgbClr val="72762E"/>
                </a:solidFill>
                <a:latin typeface="Arial Narrow" panose="020B0606020202030204" pitchFamily="34" charset="0"/>
              </a:rPr>
              <a:t>пробиотик</a:t>
            </a:r>
            <a:endParaRPr lang="bg-BG" altLang="bg-BG" sz="25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89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r="7149"/>
          <a:stretch>
            <a:fillRect/>
          </a:stretch>
        </p:blipFill>
        <p:spPr bwMode="auto">
          <a:xfrm>
            <a:off x="5505450" y="1192213"/>
            <a:ext cx="3641725" cy="55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1581150"/>
            <a:ext cx="5195888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bg-BG" altLang="bg-BG" sz="24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Остаряването не може да се спре, но тялото има два вида възраст – </a:t>
            </a:r>
            <a:r>
              <a:rPr lang="bg-BG" altLang="bg-BG" sz="2400" b="1" dirty="0">
                <a:solidFill>
                  <a:srgbClr val="72762E"/>
                </a:solidFill>
                <a:latin typeface="Arial Narrow" panose="020B0606020202030204" pitchFamily="34" charset="0"/>
              </a:rPr>
              <a:t>календарната</a:t>
            </a:r>
            <a:r>
              <a:rPr lang="bg-BG" altLang="bg-BG" sz="2400" b="1" dirty="0">
                <a:solidFill>
                  <a:srgbClr val="C49400"/>
                </a:solidFill>
                <a:latin typeface="Arial Narrow" panose="020B0606020202030204" pitchFamily="34" charset="0"/>
              </a:rPr>
              <a:t> и </a:t>
            </a:r>
            <a:r>
              <a:rPr lang="bg-BG" altLang="bg-BG" sz="2400" b="1" dirty="0">
                <a:solidFill>
                  <a:srgbClr val="72762E"/>
                </a:solidFill>
                <a:latin typeface="Arial Narrow" panose="020B0606020202030204" pitchFamily="34" charset="0"/>
              </a:rPr>
              <a:t>действителната</a:t>
            </a:r>
            <a:r>
              <a:rPr lang="bg-BG" altLang="bg-BG" sz="2400" b="1" dirty="0">
                <a:solidFill>
                  <a:srgbClr val="C49400"/>
                </a:solidFill>
                <a:latin typeface="Arial Narrow" panose="020B0606020202030204" pitchFamily="34" charset="0"/>
              </a:rPr>
              <a:t> – степента на неговото остаряване, която е различна при различните хора.</a:t>
            </a:r>
          </a:p>
          <a:p>
            <a:pPr eaLnBrk="0" hangingPunct="0">
              <a:spcBef>
                <a:spcPct val="50000"/>
              </a:spcBef>
            </a:pPr>
            <a:r>
              <a:rPr lang="bg-BG" altLang="bg-BG" sz="24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От теб зависи да забързаш или забавиш часовника си с избора, който правиш в начина си на живот по отношение на тялото си и нещата, които вкарваш в него.</a:t>
            </a:r>
            <a:endParaRPr lang="en-GB" altLang="bg-BG" sz="2400" dirty="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7963" y="6350"/>
            <a:ext cx="8713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Ти можеш сам да избереш </a:t>
            </a:r>
            <a:b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собствената си възраст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98" y="5166838"/>
            <a:ext cx="1253805" cy="156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92" y="4969315"/>
            <a:ext cx="831458" cy="1823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80" y="5091226"/>
            <a:ext cx="855225" cy="16901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48" y="5335359"/>
            <a:ext cx="692977" cy="1327546"/>
          </a:xfrm>
          <a:prstGeom prst="rect">
            <a:avLst/>
          </a:prstGeom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202529" y="1340768"/>
            <a:ext cx="276196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Абсорбент-С</a:t>
            </a: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Джин-чиа</a:t>
            </a:r>
            <a:endParaRPr lang="ru-RU" alt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err="1" smtClean="0">
                <a:solidFill>
                  <a:srgbClr val="969A3C"/>
                </a:solidFill>
                <a:latin typeface="Arial Narrow" panose="020B0606020202030204" pitchFamily="34" charset="0"/>
              </a:rPr>
              <a:t>Нейчър</a:t>
            </a:r>
            <a:r>
              <a:rPr lang="bg-BG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-мин</a:t>
            </a: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Зелени поля</a:t>
            </a: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bg-BG" altLang="bg-BG" sz="2600" b="1" dirty="0">
                <a:solidFill>
                  <a:srgbClr val="969A3C"/>
                </a:solidFill>
                <a:latin typeface="Arial Narrow" panose="020B0606020202030204" pitchFamily="34" charset="0"/>
              </a:rPr>
              <a:t>Форевър калций</a:t>
            </a: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А-бета-кеър</a:t>
            </a:r>
            <a:endParaRPr lang="ru-RU" alt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Гинко плюс</a:t>
            </a:r>
            <a:endParaRPr lang="ru-RU" altLang="bg-BG" sz="2600" b="1" dirty="0">
              <a:solidFill>
                <a:srgbClr val="969A3C"/>
              </a:solidFill>
              <a:latin typeface="Arial Narrow" panose="020B0606020202030204" pitchFamily="34" charset="0"/>
            </a:endParaRPr>
          </a:p>
          <a:p>
            <a:pPr marL="266700" indent="-266700"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Форевър кидс</a:t>
            </a:r>
            <a:endParaRPr lang="bg-BG" alt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  <a:noFill/>
          <a:ln/>
        </p:spPr>
        <p:txBody>
          <a:bodyPr/>
          <a:lstStyle/>
          <a:p>
            <a:r>
              <a:rPr lang="bg-BG" altLang="bg-BG" sz="38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Балансиране на регулиращата система</a:t>
            </a:r>
            <a:endParaRPr lang="en-GB" altLang="bg-BG" sz="3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95535" y="1270000"/>
            <a:ext cx="7138739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FontTx/>
              <a:buNone/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Чрез:</a:t>
            </a:r>
          </a:p>
          <a:p>
            <a:pPr>
              <a:spcBef>
                <a:spcPct val="15000"/>
              </a:spcBef>
            </a:pPr>
            <a:r>
              <a:rPr lang="ru-RU" altLang="bg-BG" sz="28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антиоксиданти</a:t>
            </a:r>
            <a:endParaRPr lang="ru-RU" altLang="bg-BG" sz="28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15000"/>
              </a:spcBef>
            </a:pPr>
            <a:r>
              <a:rPr lang="ru-RU" altLang="bg-BG" sz="28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адаптогени</a:t>
            </a:r>
            <a:endParaRPr lang="ru-RU" altLang="bg-BG" sz="28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15000"/>
              </a:spcBef>
            </a:pPr>
            <a:r>
              <a:rPr lang="ru-RU" altLang="bg-BG" sz="28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витамини </a:t>
            </a:r>
            <a:br>
              <a:rPr lang="ru-RU" altLang="bg-BG" sz="28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</a:br>
            <a:r>
              <a:rPr lang="ru-RU" altLang="bg-BG" sz="2800" b="1" dirty="0" smtClean="0">
                <a:solidFill>
                  <a:srgbClr val="926F00"/>
                </a:solidFill>
                <a:latin typeface="Arial Narrow" panose="020B0606020202030204" pitchFamily="34" charset="0"/>
              </a:rPr>
              <a:t>и </a:t>
            </a:r>
            <a:r>
              <a:rPr lang="ru-RU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минерали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64" y="4365104"/>
            <a:ext cx="1556091" cy="2416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65" y="4411712"/>
            <a:ext cx="1574821" cy="2404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7112"/>
            <a:ext cx="1433330" cy="24459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0" y="4411712"/>
            <a:ext cx="1674137" cy="24838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31932"/>
            <a:ext cx="783348" cy="1909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2" y="4969315"/>
            <a:ext cx="685822" cy="15587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70" y="5162018"/>
            <a:ext cx="789001" cy="16546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15062"/>
            <a:ext cx="732124" cy="17431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63" y="5465690"/>
            <a:ext cx="631915" cy="1305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0" y="5576231"/>
            <a:ext cx="593634" cy="119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0893" y="1340768"/>
            <a:ext cx="30658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72762E"/>
                </a:solidFill>
                <a:latin typeface="Arial Narrow" panose="020B0606020202030204" pitchFamily="34" charset="0"/>
              </a:rPr>
              <a:t>Напитки от алое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969A3C"/>
                </a:solidFill>
                <a:latin typeface="Arial Narrow" panose="020B0606020202030204" pitchFamily="34" charset="0"/>
              </a:rPr>
              <a:t>Форевър </a:t>
            </a:r>
            <a:r>
              <a:rPr lang="ru-RU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дейли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72762E"/>
                </a:solidFill>
                <a:latin typeface="Arial Narrow" panose="020B0606020202030204" pitchFamily="34" charset="0"/>
              </a:rPr>
              <a:t>Арги+</a:t>
            </a:r>
            <a:endParaRPr 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5166838"/>
            <a:ext cx="1253805" cy="1560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88" y="4512158"/>
            <a:ext cx="1795216" cy="23038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28" y="5162145"/>
            <a:ext cx="685822" cy="1558776"/>
          </a:xfrm>
          <a:prstGeom prst="rect">
            <a:avLst/>
          </a:prstGeom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bg-BG" altLang="bg-BG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Бързо възстановяване</a:t>
            </a:r>
            <a:endParaRPr lang="en-GB" altLang="bg-BG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5575" y="1255713"/>
            <a:ext cx="8510588" cy="174123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bg-BG" altLang="bg-BG" sz="3000" b="1" dirty="0">
                <a:solidFill>
                  <a:srgbClr val="C49400"/>
                </a:solidFill>
                <a:latin typeface="Arial Narrow" panose="020B0606020202030204" pitchFamily="34" charset="0"/>
              </a:rPr>
              <a:t>Чрез:</a:t>
            </a:r>
          </a:p>
          <a:p>
            <a:pPr>
              <a:spcBef>
                <a:spcPts val="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стимулиране растежа на клетката</a:t>
            </a:r>
          </a:p>
          <a:p>
            <a:pPr>
              <a:spcBef>
                <a:spcPts val="0"/>
              </a:spcBef>
            </a:pPr>
            <a:r>
              <a:rPr lang="bg-BG" altLang="bg-BG" sz="2800" b="1" dirty="0" err="1">
                <a:solidFill>
                  <a:srgbClr val="C49400"/>
                </a:solidFill>
                <a:latin typeface="Arial Narrow" panose="020B0606020202030204" pitchFamily="34" charset="0"/>
              </a:rPr>
              <a:t>адаптогенни</a:t>
            </a: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 свойства</a:t>
            </a:r>
          </a:p>
          <a:p>
            <a:pPr>
              <a:spcBef>
                <a:spcPts val="0"/>
              </a:spcBef>
            </a:pPr>
            <a:r>
              <a:rPr lang="bg-BG" altLang="bg-BG" sz="2800" b="1" dirty="0" err="1">
                <a:solidFill>
                  <a:srgbClr val="926F00"/>
                </a:solidFill>
                <a:latin typeface="Arial Narrow" panose="020B0606020202030204" pitchFamily="34" charset="0"/>
              </a:rPr>
              <a:t>противосъстаряващи</a:t>
            </a: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 съставки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37084" y="3010875"/>
            <a:ext cx="33845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Напитки от алое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Форевър дейли</a:t>
            </a:r>
            <a:endParaRPr lang="ru-RU" alt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А-бета-кеър</a:t>
            </a:r>
            <a:endParaRPr lang="ru-RU" altLang="bg-BG" sz="2600" b="1" dirty="0">
              <a:solidFill>
                <a:srgbClr val="969A3C"/>
              </a:solidFill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Гинко плюс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ru-RU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Арги+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940152" y="1721434"/>
            <a:ext cx="2985638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2800"/>
              </a:lnSpc>
              <a:spcBef>
                <a:spcPts val="0"/>
              </a:spcBef>
              <a:buFontTx/>
              <a:buChar char="•"/>
            </a:pPr>
            <a:r>
              <a:rPr lang="ru-RU" altLang="bg-BG" sz="2600" b="1" dirty="0">
                <a:solidFill>
                  <a:srgbClr val="72762E"/>
                </a:solidFill>
                <a:latin typeface="Arial Narrow" panose="020B0606020202030204" pitchFamily="34" charset="0"/>
              </a:rPr>
              <a:t>Джин-чиа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Пчелно млечице</a:t>
            </a:r>
            <a:endParaRPr lang="bg-BG" altLang="bg-BG" sz="2600" b="1" dirty="0">
              <a:solidFill>
                <a:srgbClr val="969A3C"/>
              </a:solidFill>
              <a:latin typeface="Arial Narrow" panose="020B0606020202030204" pitchFamily="34" charset="0"/>
            </a:endParaRPr>
          </a:p>
          <a:p>
            <a:pPr eaLnBrk="0" hangingPunct="0">
              <a:lnSpc>
                <a:spcPts val="2800"/>
              </a:lnSpc>
              <a:spcBef>
                <a:spcPts val="0"/>
              </a:spcBef>
              <a:buFontTx/>
              <a:buChar char="•"/>
            </a:pPr>
            <a:r>
              <a:rPr lang="bg-BG" altLang="bg-BG" sz="2600" b="1" dirty="0" err="1" smtClean="0">
                <a:solidFill>
                  <a:srgbClr val="72762E"/>
                </a:solidFill>
                <a:latin typeface="Arial Narrow" panose="020B0606020202030204" pitchFamily="34" charset="0"/>
              </a:rPr>
              <a:t>Абсорбент</a:t>
            </a:r>
            <a:r>
              <a:rPr lang="bg-BG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-С</a:t>
            </a:r>
            <a:endParaRPr lang="bg-BG" alt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  <a:p>
            <a:pPr eaLnBrk="0" hangingPunct="0">
              <a:lnSpc>
                <a:spcPts val="2800"/>
              </a:lnSpc>
              <a:spcBef>
                <a:spcPts val="0"/>
              </a:spcBef>
              <a:buFontTx/>
              <a:buChar char="•"/>
            </a:pPr>
            <a:r>
              <a:rPr lang="bg-BG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Жизненоважни </a:t>
            </a:r>
            <a:r>
              <a:rPr lang="bg-BG" altLang="bg-BG" sz="2600" b="1" dirty="0" err="1" smtClean="0">
                <a:solidFill>
                  <a:srgbClr val="969A3C"/>
                </a:solidFill>
                <a:latin typeface="Arial Narrow" panose="020B0606020202030204" pitchFamily="34" charset="0"/>
              </a:rPr>
              <a:t>нутриенти</a:t>
            </a:r>
            <a:r>
              <a:rPr lang="bg-BG" altLang="bg-BG" sz="2600" b="1" dirty="0" smtClean="0">
                <a:solidFill>
                  <a:srgbClr val="969A3C"/>
                </a:solidFill>
                <a:latin typeface="Arial Narrow" panose="020B0606020202030204" pitchFamily="34" charset="0"/>
              </a:rPr>
              <a:t> от</a:t>
            </a:r>
            <a:r>
              <a:rPr lang="bg-BG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 </a:t>
            </a:r>
            <a:r>
              <a:rPr lang="bg-BG" altLang="bg-BG" sz="2600" b="1" dirty="0" err="1" smtClean="0">
                <a:solidFill>
                  <a:srgbClr val="72762E"/>
                </a:solidFill>
                <a:latin typeface="Arial Narrow" panose="020B0606020202030204" pitchFamily="34" charset="0"/>
              </a:rPr>
              <a:t>Нейчър</a:t>
            </a:r>
            <a:r>
              <a:rPr lang="bg-BG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-мин, Форевър </a:t>
            </a:r>
            <a:r>
              <a:rPr lang="bg-BG" altLang="bg-BG" sz="2600" b="1" dirty="0" err="1" smtClean="0">
                <a:solidFill>
                  <a:srgbClr val="72762E"/>
                </a:solidFill>
                <a:latin typeface="Arial Narrow" panose="020B0606020202030204" pitchFamily="34" charset="0"/>
              </a:rPr>
              <a:t>лайт</a:t>
            </a:r>
            <a:r>
              <a:rPr lang="bg-BG" altLang="bg-BG" sz="2600" b="1" dirty="0" smtClean="0">
                <a:solidFill>
                  <a:srgbClr val="72762E"/>
                </a:solidFill>
                <a:latin typeface="Arial Narrow" panose="020B0606020202030204" pitchFamily="34" charset="0"/>
              </a:rPr>
              <a:t> ултра</a:t>
            </a:r>
            <a:endParaRPr lang="bg-BG" altLang="bg-BG" sz="2600" b="1" dirty="0">
              <a:solidFill>
                <a:srgbClr val="72762E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8" y="4512158"/>
            <a:ext cx="1556091" cy="24162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47" y="4573017"/>
            <a:ext cx="1574821" cy="24043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0" y="4526438"/>
            <a:ext cx="1433330" cy="24459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68" y="4533228"/>
            <a:ext cx="1674137" cy="24838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07" y="5176424"/>
            <a:ext cx="783348" cy="1909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96" y="5636870"/>
            <a:ext cx="593634" cy="1194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70" y="5297158"/>
            <a:ext cx="732124" cy="1743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05" y="5559937"/>
            <a:ext cx="653993" cy="13313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36" y="5177122"/>
            <a:ext cx="789001" cy="16546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89" y="5579547"/>
            <a:ext cx="631915" cy="1305441"/>
          </a:xfrm>
          <a:prstGeom prst="rect">
            <a:avLst/>
          </a:prstGeom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6413" y="25400"/>
            <a:ext cx="8101012" cy="1143000"/>
          </a:xfrm>
        </p:spPr>
        <p:txBody>
          <a:bodyPr/>
          <a:lstStyle/>
          <a:p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Да живееш в хармония </a:t>
            </a:r>
            <a:b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4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с жизнената си сила</a:t>
            </a:r>
            <a:endParaRPr lang="en-GB" altLang="bg-BG" sz="4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5329238"/>
          </a:xfrm>
          <a:noFill/>
          <a:ln/>
        </p:spPr>
        <p:txBody>
          <a:bodyPr/>
          <a:lstStyle/>
          <a:p>
            <a:pPr marL="0" indent="0">
              <a:spcBef>
                <a:spcPct val="70000"/>
              </a:spcBef>
              <a:buFontTx/>
              <a:buNone/>
            </a:pPr>
            <a:r>
              <a:rPr lang="bg-BG" altLang="bg-BG" sz="3100" b="1" dirty="0">
                <a:solidFill>
                  <a:srgbClr val="C49400"/>
                </a:solidFill>
                <a:latin typeface="Trebuchet MS" panose="020B0603020202020204" pitchFamily="34" charset="0"/>
              </a:rPr>
              <a:t>Продуктите на </a:t>
            </a:r>
            <a:r>
              <a:rPr lang="bg-BG" altLang="bg-BG" sz="3100" b="1" dirty="0" smtClean="0">
                <a:solidFill>
                  <a:srgbClr val="C49400"/>
                </a:solidFill>
                <a:latin typeface="Trebuchet MS" panose="020B0603020202020204" pitchFamily="34" charset="0"/>
              </a:rPr>
              <a:t>ФОРЕВЪР допълват </a:t>
            </a:r>
            <a:r>
              <a:rPr lang="bg-BG" altLang="bg-BG" sz="3100" b="1" dirty="0">
                <a:solidFill>
                  <a:srgbClr val="C49400"/>
                </a:solidFill>
                <a:latin typeface="Trebuchet MS" panose="020B0603020202020204" pitchFamily="34" charset="0"/>
              </a:rPr>
              <a:t>свойствата си и взаимно подсилват ефекта си за постигане на възможно най-добрия резултат.</a:t>
            </a:r>
          </a:p>
          <a:p>
            <a:pPr marL="0" indent="0">
              <a:spcBef>
                <a:spcPct val="70000"/>
              </a:spcBef>
              <a:buFontTx/>
              <a:buNone/>
            </a:pPr>
            <a:r>
              <a:rPr lang="bg-BG" altLang="bg-BG" sz="3100" b="1" dirty="0">
                <a:solidFill>
                  <a:srgbClr val="926F00"/>
                </a:solidFill>
                <a:latin typeface="Trebuchet MS" panose="020B0603020202020204" pitchFamily="34" charset="0"/>
              </a:rPr>
              <a:t>Когато тялото ни е здраво, то се превръща в здрав дом за здравия ни дух, защото</a:t>
            </a:r>
            <a:endParaRPr lang="en-US" altLang="bg-BG" sz="3100" b="1" dirty="0">
              <a:solidFill>
                <a:srgbClr val="926F00"/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ct val="70000"/>
              </a:spcBef>
              <a:buFontTx/>
              <a:buNone/>
            </a:pPr>
            <a:r>
              <a:rPr lang="bg-BG" altLang="bg-BG" sz="3400" b="1" dirty="0">
                <a:solidFill>
                  <a:srgbClr val="72762E"/>
                </a:solidFill>
                <a:latin typeface="Trebuchet MS" panose="020B0603020202020204" pitchFamily="34" charset="0"/>
              </a:rPr>
              <a:t>ЦЯЛОТО Е ПОВЕЧЕ </a:t>
            </a:r>
            <a:r>
              <a:rPr lang="en-US" altLang="bg-BG" sz="3400" b="1" dirty="0">
                <a:solidFill>
                  <a:srgbClr val="72762E"/>
                </a:solidFill>
                <a:latin typeface="Trebuchet MS" panose="020B0603020202020204" pitchFamily="34" charset="0"/>
              </a:rPr>
              <a:t/>
            </a:r>
            <a:br>
              <a:rPr lang="en-US" altLang="bg-BG" sz="3400" b="1" dirty="0">
                <a:solidFill>
                  <a:srgbClr val="72762E"/>
                </a:solidFill>
                <a:latin typeface="Trebuchet MS" panose="020B0603020202020204" pitchFamily="34" charset="0"/>
              </a:rPr>
            </a:br>
            <a:r>
              <a:rPr lang="bg-BG" altLang="bg-BG" sz="3400" b="1" dirty="0">
                <a:solidFill>
                  <a:srgbClr val="969A3C"/>
                </a:solidFill>
                <a:latin typeface="Trebuchet MS" panose="020B0603020202020204" pitchFamily="34" charset="0"/>
              </a:rPr>
              <a:t>ОТ СБОРА НА ОТДЕЛНИТЕ ЧАСТИ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 rot="3373271">
            <a:off x="7866063" y="201613"/>
            <a:ext cx="720725" cy="898525"/>
            <a:chOff x="2121" y="3523"/>
            <a:chExt cx="254" cy="530"/>
          </a:xfrm>
        </p:grpSpPr>
        <p:sp>
          <p:nvSpPr>
            <p:cNvPr id="50183" name="Freeform 7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 rot="600818">
            <a:off x="728663" y="101600"/>
            <a:ext cx="503237" cy="1008063"/>
            <a:chOff x="2077" y="2659"/>
            <a:chExt cx="327" cy="726"/>
          </a:xfrm>
        </p:grpSpPr>
        <p:sp>
          <p:nvSpPr>
            <p:cNvPr id="50196" name="Freeform 20"/>
            <p:cNvSpPr>
              <a:spLocks noEditPoints="1"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2190" y="2962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2077" y="2659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auto">
            <a:xfrm>
              <a:off x="2247" y="3024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auto">
            <a:xfrm>
              <a:off x="2256" y="2990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249238"/>
            <a:ext cx="8893175" cy="6480175"/>
          </a:xfrm>
          <a:noFill/>
          <a:ln/>
        </p:spPr>
        <p:txBody>
          <a:bodyPr/>
          <a:lstStyle/>
          <a:p>
            <a: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  <a:t>НЕКА ДА ЗАПАЗИМ </a:t>
            </a:r>
            <a:b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  <a:t>ЗВУЧЕНЕТО НА</a:t>
            </a:r>
            <a:b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5000" b="1" dirty="0">
                <a:solidFill>
                  <a:schemeClr val="bg1"/>
                </a:solidFill>
                <a:latin typeface="Trebuchet MS" panose="020B0603020202020204" pitchFamily="34" charset="0"/>
              </a:rPr>
              <a:t>ХАРМОНИЯТА НА ЗДРАВЕТО</a:t>
            </a:r>
            <a: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  <a:t>с</a:t>
            </a:r>
            <a:b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6000" b="1" dirty="0">
                <a:solidFill>
                  <a:schemeClr val="bg1"/>
                </a:solidFill>
                <a:latin typeface="Trebuchet MS" panose="020B0603020202020204" pitchFamily="34" charset="0"/>
              </a:rPr>
              <a:t>ФОРЕВЪР </a:t>
            </a:r>
            <a:br>
              <a:rPr lang="bg-BG" altLang="bg-BG" sz="6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6000" b="1" dirty="0">
                <a:solidFill>
                  <a:schemeClr val="bg1"/>
                </a:solidFill>
                <a:latin typeface="Trebuchet MS" panose="020B0603020202020204" pitchFamily="34" charset="0"/>
              </a:rPr>
              <a:t>ЛИВИНГ </a:t>
            </a:r>
            <a:br>
              <a:rPr lang="bg-BG" altLang="bg-BG" sz="6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60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ПРОДЪКТС</a:t>
            </a:r>
            <a:r>
              <a:rPr lang="bg-BG" altLang="bg-BG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 rot="3373271">
            <a:off x="7908132" y="859631"/>
            <a:ext cx="673100" cy="865187"/>
            <a:chOff x="2121" y="3523"/>
            <a:chExt cx="254" cy="530"/>
          </a:xfrm>
        </p:grpSpPr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7" name="Freeform 13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2241" name="Group 17"/>
          <p:cNvGrpSpPr>
            <a:grpSpLocks/>
          </p:cNvGrpSpPr>
          <p:nvPr/>
        </p:nvGrpSpPr>
        <p:grpSpPr bwMode="auto">
          <a:xfrm rot="2117521">
            <a:off x="755650" y="404813"/>
            <a:ext cx="519113" cy="1152525"/>
            <a:chOff x="2077" y="2659"/>
            <a:chExt cx="327" cy="726"/>
          </a:xfrm>
        </p:grpSpPr>
        <p:sp>
          <p:nvSpPr>
            <p:cNvPr id="52242" name="Freeform 18"/>
            <p:cNvSpPr>
              <a:spLocks noEditPoints="1"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2190" y="2962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auto">
            <a:xfrm>
              <a:off x="2077" y="2659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auto">
            <a:xfrm>
              <a:off x="2247" y="3024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6" name="Freeform 22"/>
            <p:cNvSpPr>
              <a:spLocks/>
            </p:cNvSpPr>
            <p:nvPr/>
          </p:nvSpPr>
          <p:spPr bwMode="auto">
            <a:xfrm>
              <a:off x="2256" y="2990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7" name="Freeform 23"/>
            <p:cNvSpPr>
              <a:spLocks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8" name="Freeform 24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49" name="Freeform 25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 rot="591096">
            <a:off x="8332788" y="6021388"/>
            <a:ext cx="487362" cy="690562"/>
            <a:chOff x="4176" y="736"/>
            <a:chExt cx="197" cy="407"/>
          </a:xfrm>
        </p:grpSpPr>
        <p:sp>
          <p:nvSpPr>
            <p:cNvPr id="52251" name="Freeform 27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52" name="Freeform 28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53" name="Freeform 29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54" name="Freeform 30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55" name="Freeform 31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2257" name="Group 33"/>
          <p:cNvGrpSpPr>
            <a:grpSpLocks/>
          </p:cNvGrpSpPr>
          <p:nvPr/>
        </p:nvGrpSpPr>
        <p:grpSpPr bwMode="auto">
          <a:xfrm rot="18226729" flipH="1">
            <a:off x="585788" y="5326062"/>
            <a:ext cx="482600" cy="720725"/>
            <a:chOff x="2121" y="3523"/>
            <a:chExt cx="254" cy="530"/>
          </a:xfrm>
        </p:grpSpPr>
        <p:sp>
          <p:nvSpPr>
            <p:cNvPr id="52258" name="Freeform 34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7" name="Freeform 43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69" name="Freeform 45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DCC98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2270" name="Group 46"/>
          <p:cNvGrpSpPr>
            <a:grpSpLocks/>
          </p:cNvGrpSpPr>
          <p:nvPr/>
        </p:nvGrpSpPr>
        <p:grpSpPr bwMode="auto">
          <a:xfrm rot="1383909">
            <a:off x="1062038" y="3402013"/>
            <a:ext cx="631825" cy="762000"/>
            <a:chOff x="4176" y="736"/>
            <a:chExt cx="197" cy="407"/>
          </a:xfrm>
        </p:grpSpPr>
        <p:sp>
          <p:nvSpPr>
            <p:cNvPr id="52271" name="Freeform 47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4258" y="847"/>
              <a:ext cx="44" cy="268"/>
            </a:xfrm>
            <a:custGeom>
              <a:avLst/>
              <a:gdLst>
                <a:gd name="T0" fmla="*/ 24 w 24"/>
                <a:gd name="T1" fmla="*/ 2 h 134"/>
                <a:gd name="T2" fmla="*/ 24 w 24"/>
                <a:gd name="T3" fmla="*/ 2 h 134"/>
                <a:gd name="T4" fmla="*/ 12 w 24"/>
                <a:gd name="T5" fmla="*/ 67 h 134"/>
                <a:gd name="T6" fmla="*/ 0 w 24"/>
                <a:gd name="T7" fmla="*/ 134 h 134"/>
                <a:gd name="T8" fmla="*/ 0 w 24"/>
                <a:gd name="T9" fmla="*/ 134 h 134"/>
                <a:gd name="T10" fmla="*/ 3 w 24"/>
                <a:gd name="T11" fmla="*/ 134 h 134"/>
                <a:gd name="T12" fmla="*/ 3 w 24"/>
                <a:gd name="T13" fmla="*/ 134 h 134"/>
                <a:gd name="T14" fmla="*/ 3 w 24"/>
                <a:gd name="T15" fmla="*/ 134 h 134"/>
                <a:gd name="T16" fmla="*/ 12 w 24"/>
                <a:gd name="T17" fmla="*/ 100 h 134"/>
                <a:gd name="T18" fmla="*/ 17 w 24"/>
                <a:gd name="T19" fmla="*/ 69 h 134"/>
                <a:gd name="T20" fmla="*/ 24 w 24"/>
                <a:gd name="T21" fmla="*/ 2 h 134"/>
                <a:gd name="T22" fmla="*/ 24 w 24"/>
                <a:gd name="T23" fmla="*/ 2 h 134"/>
                <a:gd name="T24" fmla="*/ 24 w 24"/>
                <a:gd name="T25" fmla="*/ 0 h 134"/>
                <a:gd name="T26" fmla="*/ 24 w 24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">
                  <a:moveTo>
                    <a:pt x="24" y="2"/>
                  </a:moveTo>
                  <a:lnTo>
                    <a:pt x="24" y="2"/>
                  </a:lnTo>
                  <a:lnTo>
                    <a:pt x="12" y="6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12" y="100"/>
                  </a:lnTo>
                  <a:lnTo>
                    <a:pt x="17" y="6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73" name="Freeform 49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74" name="Freeform 50"/>
            <p:cNvSpPr>
              <a:spLocks/>
            </p:cNvSpPr>
            <p:nvPr/>
          </p:nvSpPr>
          <p:spPr bwMode="auto">
            <a:xfrm>
              <a:off x="4176" y="1029"/>
              <a:ext cx="91" cy="114"/>
            </a:xfrm>
            <a:custGeom>
              <a:avLst/>
              <a:gdLst>
                <a:gd name="T0" fmla="*/ 31 w 50"/>
                <a:gd name="T1" fmla="*/ 7 h 57"/>
                <a:gd name="T2" fmla="*/ 31 w 50"/>
                <a:gd name="T3" fmla="*/ 7 h 57"/>
                <a:gd name="T4" fmla="*/ 24 w 50"/>
                <a:gd name="T5" fmla="*/ 2 h 57"/>
                <a:gd name="T6" fmla="*/ 17 w 50"/>
                <a:gd name="T7" fmla="*/ 0 h 57"/>
                <a:gd name="T8" fmla="*/ 7 w 50"/>
                <a:gd name="T9" fmla="*/ 0 h 57"/>
                <a:gd name="T10" fmla="*/ 5 w 50"/>
                <a:gd name="T11" fmla="*/ 0 h 57"/>
                <a:gd name="T12" fmla="*/ 2 w 50"/>
                <a:gd name="T13" fmla="*/ 5 h 57"/>
                <a:gd name="T14" fmla="*/ 2 w 50"/>
                <a:gd name="T15" fmla="*/ 5 h 57"/>
                <a:gd name="T16" fmla="*/ 0 w 50"/>
                <a:gd name="T17" fmla="*/ 12 h 57"/>
                <a:gd name="T18" fmla="*/ 2 w 50"/>
                <a:gd name="T19" fmla="*/ 21 h 57"/>
                <a:gd name="T20" fmla="*/ 10 w 50"/>
                <a:gd name="T21" fmla="*/ 36 h 57"/>
                <a:gd name="T22" fmla="*/ 10 w 50"/>
                <a:gd name="T23" fmla="*/ 36 h 57"/>
                <a:gd name="T24" fmla="*/ 14 w 50"/>
                <a:gd name="T25" fmla="*/ 43 h 57"/>
                <a:gd name="T26" fmla="*/ 19 w 50"/>
                <a:gd name="T27" fmla="*/ 50 h 57"/>
                <a:gd name="T28" fmla="*/ 29 w 50"/>
                <a:gd name="T29" fmla="*/ 55 h 57"/>
                <a:gd name="T30" fmla="*/ 36 w 50"/>
                <a:gd name="T31" fmla="*/ 57 h 57"/>
                <a:gd name="T32" fmla="*/ 36 w 50"/>
                <a:gd name="T33" fmla="*/ 57 h 57"/>
                <a:gd name="T34" fmla="*/ 38 w 50"/>
                <a:gd name="T35" fmla="*/ 57 h 57"/>
                <a:gd name="T36" fmla="*/ 41 w 50"/>
                <a:gd name="T37" fmla="*/ 55 h 57"/>
                <a:gd name="T38" fmla="*/ 41 w 50"/>
                <a:gd name="T39" fmla="*/ 53 h 57"/>
                <a:gd name="T40" fmla="*/ 38 w 50"/>
                <a:gd name="T41" fmla="*/ 50 h 57"/>
                <a:gd name="T42" fmla="*/ 38 w 50"/>
                <a:gd name="T43" fmla="*/ 50 h 57"/>
                <a:gd name="T44" fmla="*/ 29 w 50"/>
                <a:gd name="T45" fmla="*/ 41 h 57"/>
                <a:gd name="T46" fmla="*/ 19 w 50"/>
                <a:gd name="T47" fmla="*/ 31 h 57"/>
                <a:gd name="T48" fmla="*/ 19 w 50"/>
                <a:gd name="T49" fmla="*/ 31 h 57"/>
                <a:gd name="T50" fmla="*/ 14 w 50"/>
                <a:gd name="T51" fmla="*/ 19 h 57"/>
                <a:gd name="T52" fmla="*/ 14 w 50"/>
                <a:gd name="T53" fmla="*/ 19 h 57"/>
                <a:gd name="T54" fmla="*/ 12 w 50"/>
                <a:gd name="T55" fmla="*/ 12 h 57"/>
                <a:gd name="T56" fmla="*/ 12 w 50"/>
                <a:gd name="T57" fmla="*/ 12 h 57"/>
                <a:gd name="T58" fmla="*/ 12 w 50"/>
                <a:gd name="T59" fmla="*/ 12 h 57"/>
                <a:gd name="T60" fmla="*/ 12 w 50"/>
                <a:gd name="T61" fmla="*/ 12 h 57"/>
                <a:gd name="T62" fmla="*/ 19 w 50"/>
                <a:gd name="T63" fmla="*/ 14 h 57"/>
                <a:gd name="T64" fmla="*/ 24 w 50"/>
                <a:gd name="T65" fmla="*/ 19 h 57"/>
                <a:gd name="T66" fmla="*/ 33 w 50"/>
                <a:gd name="T67" fmla="*/ 31 h 57"/>
                <a:gd name="T68" fmla="*/ 33 w 50"/>
                <a:gd name="T69" fmla="*/ 31 h 57"/>
                <a:gd name="T70" fmla="*/ 41 w 50"/>
                <a:gd name="T71" fmla="*/ 41 h 57"/>
                <a:gd name="T72" fmla="*/ 41 w 50"/>
                <a:gd name="T73" fmla="*/ 41 h 57"/>
                <a:gd name="T74" fmla="*/ 43 w 50"/>
                <a:gd name="T75" fmla="*/ 45 h 57"/>
                <a:gd name="T76" fmla="*/ 43 w 50"/>
                <a:gd name="T77" fmla="*/ 48 h 57"/>
                <a:gd name="T78" fmla="*/ 45 w 50"/>
                <a:gd name="T79" fmla="*/ 48 h 57"/>
                <a:gd name="T80" fmla="*/ 45 w 50"/>
                <a:gd name="T81" fmla="*/ 48 h 57"/>
                <a:gd name="T82" fmla="*/ 45 w 50"/>
                <a:gd name="T83" fmla="*/ 48 h 57"/>
                <a:gd name="T84" fmla="*/ 45 w 50"/>
                <a:gd name="T85" fmla="*/ 48 h 57"/>
                <a:gd name="T86" fmla="*/ 50 w 50"/>
                <a:gd name="T87" fmla="*/ 43 h 57"/>
                <a:gd name="T88" fmla="*/ 50 w 50"/>
                <a:gd name="T89" fmla="*/ 43 h 57"/>
                <a:gd name="T90" fmla="*/ 48 w 50"/>
                <a:gd name="T91" fmla="*/ 33 h 57"/>
                <a:gd name="T92" fmla="*/ 45 w 50"/>
                <a:gd name="T93" fmla="*/ 24 h 57"/>
                <a:gd name="T94" fmla="*/ 38 w 50"/>
                <a:gd name="T95" fmla="*/ 14 h 57"/>
                <a:gd name="T96" fmla="*/ 31 w 50"/>
                <a:gd name="T97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7">
                  <a:moveTo>
                    <a:pt x="31" y="7"/>
                  </a:moveTo>
                  <a:lnTo>
                    <a:pt x="31" y="7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43"/>
                  </a:lnTo>
                  <a:lnTo>
                    <a:pt x="19" y="50"/>
                  </a:lnTo>
                  <a:lnTo>
                    <a:pt x="29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9" y="14"/>
                  </a:lnTo>
                  <a:lnTo>
                    <a:pt x="24" y="1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4"/>
                  </a:lnTo>
                  <a:lnTo>
                    <a:pt x="38" y="14"/>
                  </a:lnTo>
                  <a:lnTo>
                    <a:pt x="31" y="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75" name="Freeform 51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76" name="Freeform 52"/>
            <p:cNvSpPr>
              <a:spLocks/>
            </p:cNvSpPr>
            <p:nvPr/>
          </p:nvSpPr>
          <p:spPr bwMode="auto">
            <a:xfrm>
              <a:off x="4286" y="736"/>
              <a:ext cx="87" cy="311"/>
            </a:xfrm>
            <a:custGeom>
              <a:avLst/>
              <a:gdLst>
                <a:gd name="T0" fmla="*/ 2 w 48"/>
                <a:gd name="T1" fmla="*/ 0 h 155"/>
                <a:gd name="T2" fmla="*/ 2 w 48"/>
                <a:gd name="T3" fmla="*/ 0 h 155"/>
                <a:gd name="T4" fmla="*/ 0 w 48"/>
                <a:gd name="T5" fmla="*/ 16 h 155"/>
                <a:gd name="T6" fmla="*/ 0 w 48"/>
                <a:gd name="T7" fmla="*/ 31 h 155"/>
                <a:gd name="T8" fmla="*/ 2 w 48"/>
                <a:gd name="T9" fmla="*/ 48 h 155"/>
                <a:gd name="T10" fmla="*/ 7 w 48"/>
                <a:gd name="T11" fmla="*/ 62 h 155"/>
                <a:gd name="T12" fmla="*/ 7 w 48"/>
                <a:gd name="T13" fmla="*/ 62 h 155"/>
                <a:gd name="T14" fmla="*/ 12 w 48"/>
                <a:gd name="T15" fmla="*/ 76 h 155"/>
                <a:gd name="T16" fmla="*/ 21 w 48"/>
                <a:gd name="T17" fmla="*/ 91 h 155"/>
                <a:gd name="T18" fmla="*/ 21 w 48"/>
                <a:gd name="T19" fmla="*/ 91 h 155"/>
                <a:gd name="T20" fmla="*/ 33 w 48"/>
                <a:gd name="T21" fmla="*/ 108 h 155"/>
                <a:gd name="T22" fmla="*/ 33 w 48"/>
                <a:gd name="T23" fmla="*/ 108 h 155"/>
                <a:gd name="T24" fmla="*/ 36 w 48"/>
                <a:gd name="T25" fmla="*/ 112 h 155"/>
                <a:gd name="T26" fmla="*/ 36 w 48"/>
                <a:gd name="T27" fmla="*/ 112 h 155"/>
                <a:gd name="T28" fmla="*/ 41 w 48"/>
                <a:gd name="T29" fmla="*/ 122 h 155"/>
                <a:gd name="T30" fmla="*/ 41 w 48"/>
                <a:gd name="T31" fmla="*/ 132 h 155"/>
                <a:gd name="T32" fmla="*/ 36 w 48"/>
                <a:gd name="T33" fmla="*/ 141 h 155"/>
                <a:gd name="T34" fmla="*/ 26 w 48"/>
                <a:gd name="T35" fmla="*/ 148 h 155"/>
                <a:gd name="T36" fmla="*/ 26 w 48"/>
                <a:gd name="T37" fmla="*/ 148 h 155"/>
                <a:gd name="T38" fmla="*/ 24 w 48"/>
                <a:gd name="T39" fmla="*/ 151 h 155"/>
                <a:gd name="T40" fmla="*/ 24 w 48"/>
                <a:gd name="T41" fmla="*/ 153 h 155"/>
                <a:gd name="T42" fmla="*/ 24 w 48"/>
                <a:gd name="T43" fmla="*/ 153 h 155"/>
                <a:gd name="T44" fmla="*/ 29 w 48"/>
                <a:gd name="T45" fmla="*/ 155 h 155"/>
                <a:gd name="T46" fmla="*/ 36 w 48"/>
                <a:gd name="T47" fmla="*/ 153 h 155"/>
                <a:gd name="T48" fmla="*/ 38 w 48"/>
                <a:gd name="T49" fmla="*/ 151 h 155"/>
                <a:gd name="T50" fmla="*/ 43 w 48"/>
                <a:gd name="T51" fmla="*/ 146 h 155"/>
                <a:gd name="T52" fmla="*/ 48 w 48"/>
                <a:gd name="T53" fmla="*/ 134 h 155"/>
                <a:gd name="T54" fmla="*/ 48 w 48"/>
                <a:gd name="T55" fmla="*/ 122 h 155"/>
                <a:gd name="T56" fmla="*/ 48 w 48"/>
                <a:gd name="T57" fmla="*/ 122 h 155"/>
                <a:gd name="T58" fmla="*/ 43 w 48"/>
                <a:gd name="T59" fmla="*/ 110 h 155"/>
                <a:gd name="T60" fmla="*/ 38 w 48"/>
                <a:gd name="T61" fmla="*/ 96 h 155"/>
                <a:gd name="T62" fmla="*/ 26 w 48"/>
                <a:gd name="T63" fmla="*/ 72 h 155"/>
                <a:gd name="T64" fmla="*/ 26 w 48"/>
                <a:gd name="T65" fmla="*/ 72 h 155"/>
                <a:gd name="T66" fmla="*/ 19 w 48"/>
                <a:gd name="T67" fmla="*/ 52 h 155"/>
                <a:gd name="T68" fmla="*/ 17 w 48"/>
                <a:gd name="T69" fmla="*/ 36 h 155"/>
                <a:gd name="T70" fmla="*/ 12 w 48"/>
                <a:gd name="T71" fmla="*/ 19 h 155"/>
                <a:gd name="T72" fmla="*/ 7 w 48"/>
                <a:gd name="T73" fmla="*/ 2 h 155"/>
                <a:gd name="T74" fmla="*/ 7 w 48"/>
                <a:gd name="T75" fmla="*/ 2 h 155"/>
                <a:gd name="T76" fmla="*/ 5 w 48"/>
                <a:gd name="T77" fmla="*/ 0 h 155"/>
                <a:gd name="T78" fmla="*/ 2 w 48"/>
                <a:gd name="T79" fmla="*/ 0 h 155"/>
                <a:gd name="T80" fmla="*/ 2 w 48"/>
                <a:gd name="T8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155">
                  <a:moveTo>
                    <a:pt x="2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4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7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1" y="132"/>
                  </a:lnTo>
                  <a:lnTo>
                    <a:pt x="36" y="14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9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43" y="146"/>
                  </a:lnTo>
                  <a:lnTo>
                    <a:pt x="48" y="13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3" y="110"/>
                  </a:lnTo>
                  <a:lnTo>
                    <a:pt x="38" y="9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9" y="52"/>
                  </a:lnTo>
                  <a:lnTo>
                    <a:pt x="17" y="36"/>
                  </a:lnTo>
                  <a:lnTo>
                    <a:pt x="12" y="19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2277" name="Group 53"/>
          <p:cNvGrpSpPr>
            <a:grpSpLocks/>
          </p:cNvGrpSpPr>
          <p:nvPr/>
        </p:nvGrpSpPr>
        <p:grpSpPr bwMode="auto">
          <a:xfrm rot="-555031">
            <a:off x="7235825" y="3255963"/>
            <a:ext cx="792163" cy="1368425"/>
            <a:chOff x="2077" y="2659"/>
            <a:chExt cx="327" cy="726"/>
          </a:xfrm>
        </p:grpSpPr>
        <p:sp>
          <p:nvSpPr>
            <p:cNvPr id="52278" name="Freeform 54"/>
            <p:cNvSpPr>
              <a:spLocks noEditPoints="1"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2190" y="2962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80" name="Freeform 56"/>
            <p:cNvSpPr>
              <a:spLocks/>
            </p:cNvSpPr>
            <p:nvPr/>
          </p:nvSpPr>
          <p:spPr bwMode="auto">
            <a:xfrm>
              <a:off x="2077" y="2659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81" name="Freeform 57"/>
            <p:cNvSpPr>
              <a:spLocks/>
            </p:cNvSpPr>
            <p:nvPr/>
          </p:nvSpPr>
          <p:spPr bwMode="auto">
            <a:xfrm>
              <a:off x="2247" y="3024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82" name="Freeform 58"/>
            <p:cNvSpPr>
              <a:spLocks/>
            </p:cNvSpPr>
            <p:nvPr/>
          </p:nvSpPr>
          <p:spPr bwMode="auto">
            <a:xfrm>
              <a:off x="2256" y="2990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83" name="Freeform 59"/>
            <p:cNvSpPr>
              <a:spLocks/>
            </p:cNvSpPr>
            <p:nvPr/>
          </p:nvSpPr>
          <p:spPr bwMode="auto">
            <a:xfrm>
              <a:off x="2077" y="265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84" name="Freeform 60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2285" name="Freeform 61"/>
            <p:cNvSpPr>
              <a:spLocks/>
            </p:cNvSpPr>
            <p:nvPr/>
          </p:nvSpPr>
          <p:spPr bwMode="auto">
            <a:xfrm>
              <a:off x="2238" y="3313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j0429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98438"/>
            <a:ext cx="6088063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12750" y="77788"/>
            <a:ext cx="8291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Клетъчна енергия = </a:t>
            </a:r>
            <a:r>
              <a:rPr lang="en-US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енергия </a:t>
            </a:r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за живот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10800000">
            <a:off x="1504950" y="1758950"/>
            <a:ext cx="6119813" cy="41751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49400"/>
              </a:gs>
              <a:gs pos="100000">
                <a:srgbClr val="C49400">
                  <a:gamma/>
                  <a:tint val="14118"/>
                  <a:invGamma/>
                </a:srgbClr>
              </a:gs>
            </a:gsLst>
            <a:lin ang="5400000" scaled="1"/>
          </a:gra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3218171">
            <a:off x="827882" y="3991769"/>
            <a:ext cx="3671887" cy="358775"/>
          </a:xfrm>
          <a:prstGeom prst="rightArrow">
            <a:avLst>
              <a:gd name="adj1" fmla="val 50000"/>
              <a:gd name="adj2" fmla="val 255863"/>
            </a:avLst>
          </a:prstGeom>
          <a:gradFill rotWithShape="1">
            <a:gsLst>
              <a:gs pos="0">
                <a:srgbClr val="C49400">
                  <a:gamma/>
                  <a:tint val="14118"/>
                  <a:invGamma/>
                </a:srgbClr>
              </a:gs>
              <a:gs pos="100000">
                <a:srgbClr val="C49400"/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8381829" flipV="1">
            <a:off x="4501357" y="4006056"/>
            <a:ext cx="3671888" cy="358775"/>
          </a:xfrm>
          <a:prstGeom prst="rightArrow">
            <a:avLst>
              <a:gd name="adj1" fmla="val 50000"/>
              <a:gd name="adj2" fmla="val 255863"/>
            </a:avLst>
          </a:prstGeom>
          <a:gradFill rotWithShape="1">
            <a:gsLst>
              <a:gs pos="0">
                <a:srgbClr val="C49400"/>
              </a:gs>
              <a:gs pos="100000">
                <a:srgbClr val="C49400">
                  <a:gamma/>
                  <a:tint val="14118"/>
                  <a:invGamma/>
                </a:srgbClr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897063" y="1211263"/>
            <a:ext cx="5338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3200" b="1">
                <a:solidFill>
                  <a:srgbClr val="C49400"/>
                </a:solidFill>
                <a:latin typeface="Arial Narrow" panose="020B0606020202030204" pitchFamily="34" charset="0"/>
              </a:rPr>
              <a:t>100 %</a:t>
            </a:r>
            <a:endParaRPr lang="en-GB" altLang="bg-BG" sz="320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92300" y="6157913"/>
            <a:ext cx="53387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2700" b="1">
                <a:solidFill>
                  <a:srgbClr val="C49400"/>
                </a:solidFill>
                <a:latin typeface="Arial Narrow" panose="020B0606020202030204" pitchFamily="34" charset="0"/>
              </a:rPr>
              <a:t>0 % СМЪРТ</a:t>
            </a:r>
            <a:endParaRPr lang="en-GB" altLang="bg-BG" sz="270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97063" y="1844675"/>
            <a:ext cx="5338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2800" b="1">
                <a:solidFill>
                  <a:srgbClr val="666633"/>
                </a:solidFill>
                <a:latin typeface="Arial Narrow" panose="020B0606020202030204" pitchFamily="34" charset="0"/>
              </a:rPr>
              <a:t>Здраве, добра форма, младежко излъчване</a:t>
            </a:r>
            <a:endParaRPr lang="en-GB" altLang="bg-BG" sz="2800" b="1">
              <a:solidFill>
                <a:srgbClr val="666633"/>
              </a:solidFill>
              <a:latin typeface="Arial Narrow" panose="020B060602020203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762250" y="3254375"/>
            <a:ext cx="36004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bg-BG" altLang="bg-BG" sz="2500" b="1">
                <a:solidFill>
                  <a:srgbClr val="666633"/>
                </a:solidFill>
                <a:latin typeface="Arial Narrow" panose="020B0606020202030204" pitchFamily="34" charset="0"/>
              </a:rPr>
              <a:t>Здравословни смущения, недостиг на енергия</a:t>
            </a:r>
            <a:endParaRPr lang="en-GB" altLang="bg-BG" sz="2500" b="1">
              <a:solidFill>
                <a:srgbClr val="666633"/>
              </a:solidFill>
              <a:latin typeface="Arial Narrow" panose="020B060602020203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82988" y="4244975"/>
            <a:ext cx="1954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3600" b="1">
                <a:solidFill>
                  <a:srgbClr val="666633"/>
                </a:solidFill>
                <a:latin typeface="Arial Narrow" panose="020B0606020202030204" pitchFamily="34" charset="0"/>
              </a:rPr>
              <a:t>болести</a:t>
            </a:r>
            <a:endParaRPr lang="en-GB" altLang="bg-BG" sz="3600">
              <a:solidFill>
                <a:srgbClr val="666633"/>
              </a:solidFill>
              <a:latin typeface="Arial Narrow" panose="020B0606020202030204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 rot="-68034507">
            <a:off x="4199732" y="3756818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bg-BG" altLang="bg-BG" b="1">
                <a:solidFill>
                  <a:srgbClr val="666633"/>
                </a:solidFill>
                <a:latin typeface="Arial Narrow" panose="020B0606020202030204" pitchFamily="34" charset="0"/>
              </a:rPr>
              <a:t>Здравословен начин на живот + правилно хранене</a:t>
            </a:r>
            <a:endParaRPr lang="en-US" altLang="bg-BG" b="1">
              <a:solidFill>
                <a:srgbClr val="666633"/>
              </a:solidFill>
              <a:latin typeface="Arial Narrow" panose="020B0606020202030204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12788" y="46038"/>
            <a:ext cx="769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Вредните влияния в наши дни върху така желаната хармония:</a:t>
            </a:r>
            <a:r>
              <a:rPr lang="bg-BG" altLang="bg-BG" sz="3600" cap="small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4713" y="1628775"/>
            <a:ext cx="7397750" cy="46085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Замърсяване /на въздух, вода и храна/</a:t>
            </a:r>
          </a:p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Вредни методи на обработка на почвата, съхраняване, преработка и приготвяне на храната</a:t>
            </a:r>
          </a:p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Стрес, жестоки диети</a:t>
            </a:r>
          </a:p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Нездравословен начин на живот, нестабилно психическо състояние</a:t>
            </a:r>
            <a:endParaRPr lang="en-GB" altLang="bg-BG" sz="28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55650" y="1525181"/>
            <a:ext cx="77041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bg-BG" altLang="bg-BG" sz="8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Какво </a:t>
            </a:r>
            <a:r>
              <a:rPr lang="bg-BG" altLang="bg-BG" sz="8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bg-BG" altLang="bg-BG" sz="8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8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можем </a:t>
            </a:r>
            <a:br>
              <a:rPr lang="bg-BG" altLang="bg-BG" sz="8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80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да </a:t>
            </a:r>
            <a:r>
              <a:rPr lang="bg-BG" altLang="bg-BG" sz="80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направим?</a:t>
            </a:r>
            <a:endParaRPr lang="en-GB" altLang="bg-BG" sz="80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02258" y="-12700"/>
            <a:ext cx="51331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bg-BG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СЕДЕМТЕ пътя към</a:t>
            </a:r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ХАРМОНИЧНО ЗДРАВЕ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16088" y="1735138"/>
            <a:ext cx="5683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bg-BG" altLang="bg-BG" sz="2800" b="1">
                <a:solidFill>
                  <a:srgbClr val="C49400"/>
                </a:solidFill>
                <a:latin typeface="Arial Narrow" panose="020B0606020202030204" pitchFamily="34" charset="0"/>
              </a:rPr>
              <a:t>дефинирани от д-р Джоузеф Пизорно</a:t>
            </a:r>
            <a:endParaRPr lang="en-US" altLang="bg-BG" sz="2800" b="1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2250" y="2709863"/>
            <a:ext cx="867568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3200" b="1">
                <a:solidFill>
                  <a:srgbClr val="72762E"/>
                </a:solidFill>
                <a:latin typeface="Arial Narrow" panose="020B0606020202030204" pitchFamily="34" charset="0"/>
              </a:rPr>
              <a:t>Те се основават на </a:t>
            </a:r>
            <a:br>
              <a:rPr lang="bg-BG" altLang="bg-BG" sz="3200" b="1">
                <a:solidFill>
                  <a:srgbClr val="72762E"/>
                </a:solidFill>
                <a:latin typeface="Arial Narrow" panose="020B0606020202030204" pitchFamily="34" charset="0"/>
              </a:rPr>
            </a:br>
            <a:r>
              <a:rPr lang="bg-BG" altLang="bg-BG" sz="4000" b="1">
                <a:solidFill>
                  <a:srgbClr val="72762E"/>
                </a:solidFill>
                <a:latin typeface="Arial Narrow" panose="020B0606020202030204" pitchFamily="34" charset="0"/>
              </a:rPr>
              <a:t>7-те животоподдържащи системи </a:t>
            </a:r>
            <a:br>
              <a:rPr lang="bg-BG" altLang="bg-BG" sz="4000" b="1">
                <a:solidFill>
                  <a:srgbClr val="72762E"/>
                </a:solidFill>
                <a:latin typeface="Arial Narrow" panose="020B0606020202030204" pitchFamily="34" charset="0"/>
              </a:rPr>
            </a:br>
            <a:r>
              <a:rPr lang="bg-BG" altLang="bg-BG" sz="4000" b="1">
                <a:solidFill>
                  <a:srgbClr val="72762E"/>
                </a:solidFill>
                <a:latin typeface="Arial Narrow" panose="020B0606020202030204" pitchFamily="34" charset="0"/>
              </a:rPr>
              <a:t>в нашето тяло</a:t>
            </a:r>
            <a:r>
              <a:rPr lang="bg-BG" altLang="bg-BG" sz="3200" u="sng">
                <a:solidFill>
                  <a:srgbClr val="72762E"/>
                </a:solidFill>
                <a:latin typeface="Arial Narrow" panose="020B0606020202030204" pitchFamily="34" charset="0"/>
              </a:rPr>
              <a:t> </a:t>
            </a:r>
            <a:endParaRPr lang="en-GB" altLang="bg-BG" sz="3200" u="sng">
              <a:solidFill>
                <a:srgbClr val="72762E"/>
              </a:solidFill>
              <a:latin typeface="Arial Narrow" panose="020B060602020203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89063" y="4581525"/>
            <a:ext cx="63515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bg-BG" altLang="bg-BG" sz="3200" b="1">
                <a:solidFill>
                  <a:srgbClr val="C49400"/>
                </a:solidFill>
                <a:latin typeface="Arial Narrow" panose="020B0606020202030204" pitchFamily="34" charset="0"/>
              </a:rPr>
              <a:t>Тяхното ефективно действие </a:t>
            </a:r>
            <a:br>
              <a:rPr lang="bg-BG" altLang="bg-BG" sz="3200" b="1">
                <a:solidFill>
                  <a:srgbClr val="C49400"/>
                </a:solidFill>
                <a:latin typeface="Arial Narrow" panose="020B0606020202030204" pitchFamily="34" charset="0"/>
              </a:rPr>
            </a:br>
            <a:r>
              <a:rPr lang="bg-BG" altLang="bg-BG" sz="3200" b="1">
                <a:solidFill>
                  <a:srgbClr val="C49400"/>
                </a:solidFill>
                <a:latin typeface="Arial Narrow" panose="020B0606020202030204" pitchFamily="34" charset="0"/>
              </a:rPr>
              <a:t>и хармонията между тях водят до </a:t>
            </a:r>
            <a:br>
              <a:rPr lang="bg-BG" altLang="bg-BG" sz="3200" b="1">
                <a:solidFill>
                  <a:srgbClr val="C49400"/>
                </a:solidFill>
                <a:latin typeface="Arial Narrow" panose="020B0606020202030204" pitchFamily="34" charset="0"/>
              </a:rPr>
            </a:br>
            <a:r>
              <a:rPr lang="bg-BG" altLang="bg-BG" sz="3200" b="1">
                <a:solidFill>
                  <a:srgbClr val="926F00"/>
                </a:solidFill>
                <a:latin typeface="Arial Narrow" panose="020B0606020202030204" pitchFamily="34" charset="0"/>
              </a:rPr>
              <a:t>ХАРМОНИЧНО ЗДРАВЕ</a:t>
            </a:r>
            <a:endParaRPr lang="en-GB" altLang="bg-BG" sz="3200" b="1">
              <a:solidFill>
                <a:srgbClr val="926F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 rot="3169036">
            <a:off x="8090694" y="5622132"/>
            <a:ext cx="546100" cy="912812"/>
            <a:chOff x="2121" y="3523"/>
            <a:chExt cx="254" cy="530"/>
          </a:xfrm>
        </p:grpSpPr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146" y="3933"/>
              <a:ext cx="110" cy="120"/>
            </a:xfrm>
            <a:custGeom>
              <a:avLst/>
              <a:gdLst>
                <a:gd name="T0" fmla="*/ 36 w 60"/>
                <a:gd name="T1" fmla="*/ 2 h 60"/>
                <a:gd name="T2" fmla="*/ 36 w 60"/>
                <a:gd name="T3" fmla="*/ 2 h 60"/>
                <a:gd name="T4" fmla="*/ 36 w 60"/>
                <a:gd name="T5" fmla="*/ 5 h 60"/>
                <a:gd name="T6" fmla="*/ 36 w 60"/>
                <a:gd name="T7" fmla="*/ 5 h 60"/>
                <a:gd name="T8" fmla="*/ 36 w 60"/>
                <a:gd name="T9" fmla="*/ 5 h 60"/>
                <a:gd name="T10" fmla="*/ 46 w 60"/>
                <a:gd name="T11" fmla="*/ 0 h 60"/>
                <a:gd name="T12" fmla="*/ 50 w 60"/>
                <a:gd name="T13" fmla="*/ 0 h 60"/>
                <a:gd name="T14" fmla="*/ 53 w 60"/>
                <a:gd name="T15" fmla="*/ 5 h 60"/>
                <a:gd name="T16" fmla="*/ 53 w 60"/>
                <a:gd name="T17" fmla="*/ 5 h 60"/>
                <a:gd name="T18" fmla="*/ 53 w 60"/>
                <a:gd name="T19" fmla="*/ 10 h 60"/>
                <a:gd name="T20" fmla="*/ 50 w 60"/>
                <a:gd name="T21" fmla="*/ 17 h 60"/>
                <a:gd name="T22" fmla="*/ 50 w 60"/>
                <a:gd name="T23" fmla="*/ 17 h 60"/>
                <a:gd name="T24" fmla="*/ 43 w 60"/>
                <a:gd name="T25" fmla="*/ 29 h 60"/>
                <a:gd name="T26" fmla="*/ 38 w 60"/>
                <a:gd name="T27" fmla="*/ 34 h 60"/>
                <a:gd name="T28" fmla="*/ 34 w 60"/>
                <a:gd name="T29" fmla="*/ 38 h 60"/>
                <a:gd name="T30" fmla="*/ 34 w 60"/>
                <a:gd name="T31" fmla="*/ 38 h 60"/>
                <a:gd name="T32" fmla="*/ 19 w 60"/>
                <a:gd name="T33" fmla="*/ 43 h 60"/>
                <a:gd name="T34" fmla="*/ 19 w 60"/>
                <a:gd name="T35" fmla="*/ 43 h 60"/>
                <a:gd name="T36" fmla="*/ 17 w 60"/>
                <a:gd name="T37" fmla="*/ 43 h 60"/>
                <a:gd name="T38" fmla="*/ 17 w 60"/>
                <a:gd name="T39" fmla="*/ 43 h 60"/>
                <a:gd name="T40" fmla="*/ 17 w 60"/>
                <a:gd name="T41" fmla="*/ 43 h 60"/>
                <a:gd name="T42" fmla="*/ 17 w 60"/>
                <a:gd name="T43" fmla="*/ 43 h 60"/>
                <a:gd name="T44" fmla="*/ 22 w 60"/>
                <a:gd name="T45" fmla="*/ 36 h 60"/>
                <a:gd name="T46" fmla="*/ 22 w 60"/>
                <a:gd name="T47" fmla="*/ 36 h 60"/>
                <a:gd name="T48" fmla="*/ 29 w 60"/>
                <a:gd name="T49" fmla="*/ 29 h 60"/>
                <a:gd name="T50" fmla="*/ 38 w 60"/>
                <a:gd name="T51" fmla="*/ 24 h 60"/>
                <a:gd name="T52" fmla="*/ 38 w 60"/>
                <a:gd name="T53" fmla="*/ 24 h 60"/>
                <a:gd name="T54" fmla="*/ 50 w 60"/>
                <a:gd name="T55" fmla="*/ 14 h 60"/>
                <a:gd name="T56" fmla="*/ 50 w 60"/>
                <a:gd name="T57" fmla="*/ 14 h 60"/>
                <a:gd name="T58" fmla="*/ 50 w 60"/>
                <a:gd name="T59" fmla="*/ 12 h 60"/>
                <a:gd name="T60" fmla="*/ 50 w 60"/>
                <a:gd name="T61" fmla="*/ 7 h 60"/>
                <a:gd name="T62" fmla="*/ 50 w 60"/>
                <a:gd name="T63" fmla="*/ 5 h 60"/>
                <a:gd name="T64" fmla="*/ 46 w 60"/>
                <a:gd name="T65" fmla="*/ 5 h 60"/>
                <a:gd name="T66" fmla="*/ 46 w 60"/>
                <a:gd name="T67" fmla="*/ 5 h 60"/>
                <a:gd name="T68" fmla="*/ 34 w 60"/>
                <a:gd name="T69" fmla="*/ 10 h 60"/>
                <a:gd name="T70" fmla="*/ 22 w 60"/>
                <a:gd name="T71" fmla="*/ 14 h 60"/>
                <a:gd name="T72" fmla="*/ 22 w 60"/>
                <a:gd name="T73" fmla="*/ 14 h 60"/>
                <a:gd name="T74" fmla="*/ 10 w 60"/>
                <a:gd name="T75" fmla="*/ 24 h 60"/>
                <a:gd name="T76" fmla="*/ 2 w 60"/>
                <a:gd name="T77" fmla="*/ 36 h 60"/>
                <a:gd name="T78" fmla="*/ 2 w 60"/>
                <a:gd name="T79" fmla="*/ 36 h 60"/>
                <a:gd name="T80" fmla="*/ 0 w 60"/>
                <a:gd name="T81" fmla="*/ 43 h 60"/>
                <a:gd name="T82" fmla="*/ 2 w 60"/>
                <a:gd name="T83" fmla="*/ 50 h 60"/>
                <a:gd name="T84" fmla="*/ 5 w 60"/>
                <a:gd name="T85" fmla="*/ 55 h 60"/>
                <a:gd name="T86" fmla="*/ 12 w 60"/>
                <a:gd name="T87" fmla="*/ 58 h 60"/>
                <a:gd name="T88" fmla="*/ 12 w 60"/>
                <a:gd name="T89" fmla="*/ 58 h 60"/>
                <a:gd name="T90" fmla="*/ 17 w 60"/>
                <a:gd name="T91" fmla="*/ 60 h 60"/>
                <a:gd name="T92" fmla="*/ 26 w 60"/>
                <a:gd name="T93" fmla="*/ 58 h 60"/>
                <a:gd name="T94" fmla="*/ 38 w 60"/>
                <a:gd name="T95" fmla="*/ 50 h 60"/>
                <a:gd name="T96" fmla="*/ 38 w 60"/>
                <a:gd name="T97" fmla="*/ 50 h 60"/>
                <a:gd name="T98" fmla="*/ 48 w 60"/>
                <a:gd name="T99" fmla="*/ 43 h 60"/>
                <a:gd name="T100" fmla="*/ 55 w 60"/>
                <a:gd name="T101" fmla="*/ 34 h 60"/>
                <a:gd name="T102" fmla="*/ 58 w 60"/>
                <a:gd name="T103" fmla="*/ 24 h 60"/>
                <a:gd name="T104" fmla="*/ 60 w 60"/>
                <a:gd name="T105" fmla="*/ 12 h 60"/>
                <a:gd name="T106" fmla="*/ 60 w 60"/>
                <a:gd name="T107" fmla="*/ 12 h 60"/>
                <a:gd name="T108" fmla="*/ 58 w 60"/>
                <a:gd name="T109" fmla="*/ 2 h 60"/>
                <a:gd name="T110" fmla="*/ 53 w 60"/>
                <a:gd name="T111" fmla="*/ 0 h 60"/>
                <a:gd name="T112" fmla="*/ 43 w 60"/>
                <a:gd name="T113" fmla="*/ 0 h 60"/>
                <a:gd name="T114" fmla="*/ 36 w 60"/>
                <a:gd name="T11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60">
                  <a:moveTo>
                    <a:pt x="36" y="2"/>
                  </a:moveTo>
                  <a:lnTo>
                    <a:pt x="36" y="2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0" y="2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60"/>
                  </a:lnTo>
                  <a:lnTo>
                    <a:pt x="26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5" y="34"/>
                  </a:lnTo>
                  <a:lnTo>
                    <a:pt x="58" y="2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6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146" y="3650"/>
              <a:ext cx="97" cy="279"/>
            </a:xfrm>
            <a:custGeom>
              <a:avLst/>
              <a:gdLst>
                <a:gd name="T0" fmla="*/ 0 w 53"/>
                <a:gd name="T1" fmla="*/ 2 h 139"/>
                <a:gd name="T2" fmla="*/ 0 w 53"/>
                <a:gd name="T3" fmla="*/ 2 h 139"/>
                <a:gd name="T4" fmla="*/ 10 w 53"/>
                <a:gd name="T5" fmla="*/ 36 h 139"/>
                <a:gd name="T6" fmla="*/ 24 w 53"/>
                <a:gd name="T7" fmla="*/ 69 h 139"/>
                <a:gd name="T8" fmla="*/ 36 w 53"/>
                <a:gd name="T9" fmla="*/ 103 h 139"/>
                <a:gd name="T10" fmla="*/ 48 w 53"/>
                <a:gd name="T11" fmla="*/ 136 h 139"/>
                <a:gd name="T12" fmla="*/ 48 w 53"/>
                <a:gd name="T13" fmla="*/ 136 h 139"/>
                <a:gd name="T14" fmla="*/ 50 w 53"/>
                <a:gd name="T15" fmla="*/ 139 h 139"/>
                <a:gd name="T16" fmla="*/ 53 w 53"/>
                <a:gd name="T17" fmla="*/ 139 h 139"/>
                <a:gd name="T18" fmla="*/ 53 w 53"/>
                <a:gd name="T19" fmla="*/ 136 h 139"/>
                <a:gd name="T20" fmla="*/ 53 w 53"/>
                <a:gd name="T21" fmla="*/ 134 h 139"/>
                <a:gd name="T22" fmla="*/ 53 w 53"/>
                <a:gd name="T23" fmla="*/ 134 h 139"/>
                <a:gd name="T24" fmla="*/ 48 w 53"/>
                <a:gd name="T25" fmla="*/ 117 h 139"/>
                <a:gd name="T26" fmla="*/ 43 w 53"/>
                <a:gd name="T27" fmla="*/ 100 h 139"/>
                <a:gd name="T28" fmla="*/ 29 w 53"/>
                <a:gd name="T29" fmla="*/ 69 h 139"/>
                <a:gd name="T30" fmla="*/ 14 w 53"/>
                <a:gd name="T31" fmla="*/ 36 h 139"/>
                <a:gd name="T32" fmla="*/ 2 w 53"/>
                <a:gd name="T33" fmla="*/ 2 h 139"/>
                <a:gd name="T34" fmla="*/ 2 w 53"/>
                <a:gd name="T35" fmla="*/ 2 h 139"/>
                <a:gd name="T36" fmla="*/ 0 w 53"/>
                <a:gd name="T37" fmla="*/ 0 h 139"/>
                <a:gd name="T38" fmla="*/ 0 w 53"/>
                <a:gd name="T3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139">
                  <a:moveTo>
                    <a:pt x="0" y="2"/>
                  </a:moveTo>
                  <a:lnTo>
                    <a:pt x="0" y="2"/>
                  </a:lnTo>
                  <a:lnTo>
                    <a:pt x="10" y="36"/>
                  </a:lnTo>
                  <a:lnTo>
                    <a:pt x="24" y="69"/>
                  </a:lnTo>
                  <a:lnTo>
                    <a:pt x="36" y="103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8" y="117"/>
                  </a:lnTo>
                  <a:lnTo>
                    <a:pt x="43" y="100"/>
                  </a:lnTo>
                  <a:lnTo>
                    <a:pt x="29" y="69"/>
                  </a:lnTo>
                  <a:lnTo>
                    <a:pt x="14" y="3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121" y="3537"/>
              <a:ext cx="179" cy="151"/>
            </a:xfrm>
            <a:custGeom>
              <a:avLst/>
              <a:gdLst>
                <a:gd name="T0" fmla="*/ 7 w 98"/>
                <a:gd name="T1" fmla="*/ 75 h 75"/>
                <a:gd name="T2" fmla="*/ 7 w 98"/>
                <a:gd name="T3" fmla="*/ 75 h 75"/>
                <a:gd name="T4" fmla="*/ 21 w 98"/>
                <a:gd name="T5" fmla="*/ 68 h 75"/>
                <a:gd name="T6" fmla="*/ 31 w 98"/>
                <a:gd name="T7" fmla="*/ 60 h 75"/>
                <a:gd name="T8" fmla="*/ 52 w 98"/>
                <a:gd name="T9" fmla="*/ 44 h 75"/>
                <a:gd name="T10" fmla="*/ 52 w 98"/>
                <a:gd name="T11" fmla="*/ 44 h 75"/>
                <a:gd name="T12" fmla="*/ 76 w 98"/>
                <a:gd name="T13" fmla="*/ 29 h 75"/>
                <a:gd name="T14" fmla="*/ 88 w 98"/>
                <a:gd name="T15" fmla="*/ 20 h 75"/>
                <a:gd name="T16" fmla="*/ 98 w 98"/>
                <a:gd name="T17" fmla="*/ 10 h 75"/>
                <a:gd name="T18" fmla="*/ 98 w 98"/>
                <a:gd name="T19" fmla="*/ 10 h 75"/>
                <a:gd name="T20" fmla="*/ 98 w 98"/>
                <a:gd name="T21" fmla="*/ 5 h 75"/>
                <a:gd name="T22" fmla="*/ 95 w 98"/>
                <a:gd name="T23" fmla="*/ 3 h 75"/>
                <a:gd name="T24" fmla="*/ 93 w 98"/>
                <a:gd name="T25" fmla="*/ 0 h 75"/>
                <a:gd name="T26" fmla="*/ 88 w 98"/>
                <a:gd name="T27" fmla="*/ 0 h 75"/>
                <a:gd name="T28" fmla="*/ 88 w 98"/>
                <a:gd name="T29" fmla="*/ 0 h 75"/>
                <a:gd name="T30" fmla="*/ 76 w 98"/>
                <a:gd name="T31" fmla="*/ 8 h 75"/>
                <a:gd name="T32" fmla="*/ 67 w 98"/>
                <a:gd name="T33" fmla="*/ 15 h 75"/>
                <a:gd name="T34" fmla="*/ 43 w 98"/>
                <a:gd name="T35" fmla="*/ 29 h 75"/>
                <a:gd name="T36" fmla="*/ 43 w 98"/>
                <a:gd name="T37" fmla="*/ 29 h 75"/>
                <a:gd name="T38" fmla="*/ 21 w 98"/>
                <a:gd name="T39" fmla="*/ 46 h 75"/>
                <a:gd name="T40" fmla="*/ 2 w 98"/>
                <a:gd name="T41" fmla="*/ 65 h 75"/>
                <a:gd name="T42" fmla="*/ 2 w 98"/>
                <a:gd name="T43" fmla="*/ 65 h 75"/>
                <a:gd name="T44" fmla="*/ 0 w 98"/>
                <a:gd name="T45" fmla="*/ 68 h 75"/>
                <a:gd name="T46" fmla="*/ 2 w 98"/>
                <a:gd name="T47" fmla="*/ 72 h 75"/>
                <a:gd name="T48" fmla="*/ 4 w 98"/>
                <a:gd name="T49" fmla="*/ 72 h 75"/>
                <a:gd name="T50" fmla="*/ 7 w 98"/>
                <a:gd name="T5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5">
                  <a:moveTo>
                    <a:pt x="7" y="75"/>
                  </a:moveTo>
                  <a:lnTo>
                    <a:pt x="7" y="75"/>
                  </a:lnTo>
                  <a:lnTo>
                    <a:pt x="21" y="68"/>
                  </a:lnTo>
                  <a:lnTo>
                    <a:pt x="31" y="6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76" y="29"/>
                  </a:lnTo>
                  <a:lnTo>
                    <a:pt x="88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6" y="8"/>
                  </a:lnTo>
                  <a:lnTo>
                    <a:pt x="67" y="1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21" y="4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5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47" y="3523"/>
              <a:ext cx="118" cy="323"/>
            </a:xfrm>
            <a:custGeom>
              <a:avLst/>
              <a:gdLst>
                <a:gd name="T0" fmla="*/ 0 w 65"/>
                <a:gd name="T1" fmla="*/ 3 h 161"/>
                <a:gd name="T2" fmla="*/ 0 w 65"/>
                <a:gd name="T3" fmla="*/ 3 h 161"/>
                <a:gd name="T4" fmla="*/ 12 w 65"/>
                <a:gd name="T5" fmla="*/ 31 h 161"/>
                <a:gd name="T6" fmla="*/ 24 w 65"/>
                <a:gd name="T7" fmla="*/ 67 h 161"/>
                <a:gd name="T8" fmla="*/ 24 w 65"/>
                <a:gd name="T9" fmla="*/ 67 h 161"/>
                <a:gd name="T10" fmla="*/ 41 w 65"/>
                <a:gd name="T11" fmla="*/ 115 h 161"/>
                <a:gd name="T12" fmla="*/ 62 w 65"/>
                <a:gd name="T13" fmla="*/ 158 h 161"/>
                <a:gd name="T14" fmla="*/ 62 w 65"/>
                <a:gd name="T15" fmla="*/ 158 h 161"/>
                <a:gd name="T16" fmla="*/ 65 w 65"/>
                <a:gd name="T17" fmla="*/ 161 h 161"/>
                <a:gd name="T18" fmla="*/ 65 w 65"/>
                <a:gd name="T19" fmla="*/ 158 h 161"/>
                <a:gd name="T20" fmla="*/ 65 w 65"/>
                <a:gd name="T21" fmla="*/ 158 h 161"/>
                <a:gd name="T22" fmla="*/ 48 w 65"/>
                <a:gd name="T23" fmla="*/ 120 h 161"/>
                <a:gd name="T24" fmla="*/ 34 w 65"/>
                <a:gd name="T25" fmla="*/ 82 h 161"/>
                <a:gd name="T26" fmla="*/ 34 w 65"/>
                <a:gd name="T27" fmla="*/ 82 h 161"/>
                <a:gd name="T28" fmla="*/ 15 w 65"/>
                <a:gd name="T29" fmla="*/ 34 h 161"/>
                <a:gd name="T30" fmla="*/ 15 w 65"/>
                <a:gd name="T31" fmla="*/ 34 h 161"/>
                <a:gd name="T32" fmla="*/ 10 w 65"/>
                <a:gd name="T33" fmla="*/ 17 h 161"/>
                <a:gd name="T34" fmla="*/ 3 w 65"/>
                <a:gd name="T35" fmla="*/ 0 h 161"/>
                <a:gd name="T36" fmla="*/ 3 w 65"/>
                <a:gd name="T37" fmla="*/ 0 h 161"/>
                <a:gd name="T38" fmla="*/ 3 w 65"/>
                <a:gd name="T39" fmla="*/ 0 h 161"/>
                <a:gd name="T40" fmla="*/ 3 w 65"/>
                <a:gd name="T41" fmla="*/ 0 h 161"/>
                <a:gd name="T42" fmla="*/ 0 w 65"/>
                <a:gd name="T43" fmla="*/ 0 h 161"/>
                <a:gd name="T44" fmla="*/ 0 w 65"/>
                <a:gd name="T45" fmla="*/ 0 h 161"/>
                <a:gd name="T46" fmla="*/ 0 w 65"/>
                <a:gd name="T4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1">
                  <a:moveTo>
                    <a:pt x="0" y="3"/>
                  </a:moveTo>
                  <a:lnTo>
                    <a:pt x="0" y="3"/>
                  </a:lnTo>
                  <a:lnTo>
                    <a:pt x="12" y="3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41" y="11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5" y="161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48" y="12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2143" y="3596"/>
              <a:ext cx="151" cy="120"/>
            </a:xfrm>
            <a:custGeom>
              <a:avLst/>
              <a:gdLst>
                <a:gd name="T0" fmla="*/ 81 w 83"/>
                <a:gd name="T1" fmla="*/ 0 h 60"/>
                <a:gd name="T2" fmla="*/ 81 w 83"/>
                <a:gd name="T3" fmla="*/ 0 h 60"/>
                <a:gd name="T4" fmla="*/ 72 w 83"/>
                <a:gd name="T5" fmla="*/ 3 h 60"/>
                <a:gd name="T6" fmla="*/ 64 w 83"/>
                <a:gd name="T7" fmla="*/ 7 h 60"/>
                <a:gd name="T8" fmla="*/ 50 w 83"/>
                <a:gd name="T9" fmla="*/ 19 h 60"/>
                <a:gd name="T10" fmla="*/ 50 w 83"/>
                <a:gd name="T11" fmla="*/ 19 h 60"/>
                <a:gd name="T12" fmla="*/ 0 w 83"/>
                <a:gd name="T13" fmla="*/ 58 h 60"/>
                <a:gd name="T14" fmla="*/ 0 w 83"/>
                <a:gd name="T15" fmla="*/ 58 h 60"/>
                <a:gd name="T16" fmla="*/ 0 w 83"/>
                <a:gd name="T17" fmla="*/ 60 h 60"/>
                <a:gd name="T18" fmla="*/ 2 w 83"/>
                <a:gd name="T19" fmla="*/ 60 h 60"/>
                <a:gd name="T20" fmla="*/ 2 w 83"/>
                <a:gd name="T21" fmla="*/ 60 h 60"/>
                <a:gd name="T22" fmla="*/ 38 w 83"/>
                <a:gd name="T23" fmla="*/ 31 h 60"/>
                <a:gd name="T24" fmla="*/ 38 w 83"/>
                <a:gd name="T25" fmla="*/ 31 h 60"/>
                <a:gd name="T26" fmla="*/ 60 w 83"/>
                <a:gd name="T27" fmla="*/ 15 h 60"/>
                <a:gd name="T28" fmla="*/ 69 w 83"/>
                <a:gd name="T29" fmla="*/ 5 h 60"/>
                <a:gd name="T30" fmla="*/ 81 w 83"/>
                <a:gd name="T31" fmla="*/ 0 h 60"/>
                <a:gd name="T32" fmla="*/ 81 w 83"/>
                <a:gd name="T33" fmla="*/ 0 h 60"/>
                <a:gd name="T34" fmla="*/ 83 w 83"/>
                <a:gd name="T35" fmla="*/ 0 h 60"/>
                <a:gd name="T36" fmla="*/ 81 w 83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0">
                  <a:moveTo>
                    <a:pt x="81" y="0"/>
                  </a:moveTo>
                  <a:lnTo>
                    <a:pt x="81" y="0"/>
                  </a:lnTo>
                  <a:lnTo>
                    <a:pt x="72" y="3"/>
                  </a:lnTo>
                  <a:lnTo>
                    <a:pt x="64" y="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1" y="0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2294" y="3822"/>
              <a:ext cx="81" cy="115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12 h 57"/>
                <a:gd name="T4" fmla="*/ 41 w 44"/>
                <a:gd name="T5" fmla="*/ 9 h 57"/>
                <a:gd name="T6" fmla="*/ 39 w 44"/>
                <a:gd name="T7" fmla="*/ 7 h 57"/>
                <a:gd name="T8" fmla="*/ 34 w 44"/>
                <a:gd name="T9" fmla="*/ 9 h 57"/>
                <a:gd name="T10" fmla="*/ 34 w 44"/>
                <a:gd name="T11" fmla="*/ 12 h 57"/>
                <a:gd name="T12" fmla="*/ 34 w 44"/>
                <a:gd name="T13" fmla="*/ 12 h 57"/>
                <a:gd name="T14" fmla="*/ 32 w 44"/>
                <a:gd name="T15" fmla="*/ 21 h 57"/>
                <a:gd name="T16" fmla="*/ 27 w 44"/>
                <a:gd name="T17" fmla="*/ 31 h 57"/>
                <a:gd name="T18" fmla="*/ 22 w 44"/>
                <a:gd name="T19" fmla="*/ 38 h 57"/>
                <a:gd name="T20" fmla="*/ 12 w 44"/>
                <a:gd name="T21" fmla="*/ 43 h 57"/>
                <a:gd name="T22" fmla="*/ 12 w 44"/>
                <a:gd name="T23" fmla="*/ 43 h 57"/>
                <a:gd name="T24" fmla="*/ 15 w 44"/>
                <a:gd name="T25" fmla="*/ 33 h 57"/>
                <a:gd name="T26" fmla="*/ 20 w 44"/>
                <a:gd name="T27" fmla="*/ 24 h 57"/>
                <a:gd name="T28" fmla="*/ 27 w 44"/>
                <a:gd name="T29" fmla="*/ 14 h 57"/>
                <a:gd name="T30" fmla="*/ 34 w 44"/>
                <a:gd name="T31" fmla="*/ 9 h 57"/>
                <a:gd name="T32" fmla="*/ 34 w 44"/>
                <a:gd name="T33" fmla="*/ 9 h 57"/>
                <a:gd name="T34" fmla="*/ 36 w 44"/>
                <a:gd name="T35" fmla="*/ 7 h 57"/>
                <a:gd name="T36" fmla="*/ 36 w 44"/>
                <a:gd name="T37" fmla="*/ 5 h 57"/>
                <a:gd name="T38" fmla="*/ 34 w 44"/>
                <a:gd name="T39" fmla="*/ 2 h 57"/>
                <a:gd name="T40" fmla="*/ 32 w 44"/>
                <a:gd name="T41" fmla="*/ 0 h 57"/>
                <a:gd name="T42" fmla="*/ 32 w 44"/>
                <a:gd name="T43" fmla="*/ 0 h 57"/>
                <a:gd name="T44" fmla="*/ 24 w 44"/>
                <a:gd name="T45" fmla="*/ 2 h 57"/>
                <a:gd name="T46" fmla="*/ 20 w 44"/>
                <a:gd name="T47" fmla="*/ 7 h 57"/>
                <a:gd name="T48" fmla="*/ 12 w 44"/>
                <a:gd name="T49" fmla="*/ 12 h 57"/>
                <a:gd name="T50" fmla="*/ 10 w 44"/>
                <a:gd name="T51" fmla="*/ 19 h 57"/>
                <a:gd name="T52" fmla="*/ 10 w 44"/>
                <a:gd name="T53" fmla="*/ 19 h 57"/>
                <a:gd name="T54" fmla="*/ 3 w 44"/>
                <a:gd name="T55" fmla="*/ 36 h 57"/>
                <a:gd name="T56" fmla="*/ 0 w 44"/>
                <a:gd name="T57" fmla="*/ 43 h 57"/>
                <a:gd name="T58" fmla="*/ 0 w 44"/>
                <a:gd name="T59" fmla="*/ 53 h 57"/>
                <a:gd name="T60" fmla="*/ 0 w 44"/>
                <a:gd name="T61" fmla="*/ 53 h 57"/>
                <a:gd name="T62" fmla="*/ 3 w 44"/>
                <a:gd name="T63" fmla="*/ 57 h 57"/>
                <a:gd name="T64" fmla="*/ 8 w 44"/>
                <a:gd name="T65" fmla="*/ 57 h 57"/>
                <a:gd name="T66" fmla="*/ 8 w 44"/>
                <a:gd name="T67" fmla="*/ 57 h 57"/>
                <a:gd name="T68" fmla="*/ 15 w 44"/>
                <a:gd name="T69" fmla="*/ 57 h 57"/>
                <a:gd name="T70" fmla="*/ 22 w 44"/>
                <a:gd name="T71" fmla="*/ 53 h 57"/>
                <a:gd name="T72" fmla="*/ 29 w 44"/>
                <a:gd name="T73" fmla="*/ 48 h 57"/>
                <a:gd name="T74" fmla="*/ 34 w 44"/>
                <a:gd name="T75" fmla="*/ 41 h 57"/>
                <a:gd name="T76" fmla="*/ 39 w 44"/>
                <a:gd name="T77" fmla="*/ 33 h 57"/>
                <a:gd name="T78" fmla="*/ 44 w 44"/>
                <a:gd name="T79" fmla="*/ 26 h 57"/>
                <a:gd name="T80" fmla="*/ 44 w 44"/>
                <a:gd name="T81" fmla="*/ 19 h 57"/>
                <a:gd name="T82" fmla="*/ 44 w 44"/>
                <a:gd name="T8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lnTo>
                    <a:pt x="44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21"/>
                  </a:lnTo>
                  <a:lnTo>
                    <a:pt x="27" y="31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5" y="33"/>
                  </a:lnTo>
                  <a:lnTo>
                    <a:pt x="20" y="24"/>
                  </a:lnTo>
                  <a:lnTo>
                    <a:pt x="27" y="1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48"/>
                  </a:lnTo>
                  <a:lnTo>
                    <a:pt x="34" y="41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4" y="19"/>
                  </a:lnTo>
                  <a:lnTo>
                    <a:pt x="44" y="12"/>
                  </a:lnTo>
                </a:path>
              </a:pathLst>
            </a:custGeom>
            <a:solidFill>
              <a:srgbClr val="CD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636588" y="5289550"/>
            <a:ext cx="566737" cy="1163638"/>
            <a:chOff x="401" y="3332"/>
            <a:chExt cx="357" cy="733"/>
          </a:xfrm>
        </p:grpSpPr>
        <p:sp>
          <p:nvSpPr>
            <p:cNvPr id="17430" name="Freeform 22"/>
            <p:cNvSpPr>
              <a:spLocks noEditPoints="1"/>
            </p:cNvSpPr>
            <p:nvPr/>
          </p:nvSpPr>
          <p:spPr bwMode="auto">
            <a:xfrm rot="2117521">
              <a:off x="431" y="3339"/>
              <a:ext cx="327" cy="726"/>
            </a:xfrm>
            <a:custGeom>
              <a:avLst/>
              <a:gdLst>
                <a:gd name="T0" fmla="*/ 72 w 179"/>
                <a:gd name="T1" fmla="*/ 256 h 362"/>
                <a:gd name="T2" fmla="*/ 62 w 179"/>
                <a:gd name="T3" fmla="*/ 196 h 362"/>
                <a:gd name="T4" fmla="*/ 74 w 179"/>
                <a:gd name="T5" fmla="*/ 151 h 362"/>
                <a:gd name="T6" fmla="*/ 86 w 179"/>
                <a:gd name="T7" fmla="*/ 199 h 362"/>
                <a:gd name="T8" fmla="*/ 100 w 179"/>
                <a:gd name="T9" fmla="*/ 223 h 362"/>
                <a:gd name="T10" fmla="*/ 115 w 179"/>
                <a:gd name="T11" fmla="*/ 223 h 362"/>
                <a:gd name="T12" fmla="*/ 146 w 179"/>
                <a:gd name="T13" fmla="*/ 254 h 362"/>
                <a:gd name="T14" fmla="*/ 98 w 179"/>
                <a:gd name="T15" fmla="*/ 273 h 362"/>
                <a:gd name="T16" fmla="*/ 2 w 179"/>
                <a:gd name="T17" fmla="*/ 33 h 362"/>
                <a:gd name="T18" fmla="*/ 7 w 179"/>
                <a:gd name="T19" fmla="*/ 7 h 362"/>
                <a:gd name="T20" fmla="*/ 33 w 179"/>
                <a:gd name="T21" fmla="*/ 2 h 362"/>
                <a:gd name="T22" fmla="*/ 64 w 179"/>
                <a:gd name="T23" fmla="*/ 19 h 362"/>
                <a:gd name="T24" fmla="*/ 86 w 179"/>
                <a:gd name="T25" fmla="*/ 55 h 362"/>
                <a:gd name="T26" fmla="*/ 76 w 179"/>
                <a:gd name="T27" fmla="*/ 117 h 362"/>
                <a:gd name="T28" fmla="*/ 19 w 179"/>
                <a:gd name="T29" fmla="*/ 69 h 362"/>
                <a:gd name="T30" fmla="*/ 119 w 179"/>
                <a:gd name="T31" fmla="*/ 218 h 362"/>
                <a:gd name="T32" fmla="*/ 103 w 179"/>
                <a:gd name="T33" fmla="*/ 218 h 362"/>
                <a:gd name="T34" fmla="*/ 93 w 179"/>
                <a:gd name="T35" fmla="*/ 189 h 362"/>
                <a:gd name="T36" fmla="*/ 153 w 179"/>
                <a:gd name="T37" fmla="*/ 194 h 362"/>
                <a:gd name="T38" fmla="*/ 155 w 179"/>
                <a:gd name="T39" fmla="*/ 230 h 362"/>
                <a:gd name="T40" fmla="*/ 131 w 179"/>
                <a:gd name="T41" fmla="*/ 225 h 362"/>
                <a:gd name="T42" fmla="*/ 124 w 179"/>
                <a:gd name="T43" fmla="*/ 216 h 362"/>
                <a:gd name="T44" fmla="*/ 124 w 179"/>
                <a:gd name="T45" fmla="*/ 213 h 362"/>
                <a:gd name="T46" fmla="*/ 98 w 179"/>
                <a:gd name="T47" fmla="*/ 180 h 362"/>
                <a:gd name="T48" fmla="*/ 124 w 179"/>
                <a:gd name="T49" fmla="*/ 165 h 362"/>
                <a:gd name="T50" fmla="*/ 148 w 179"/>
                <a:gd name="T51" fmla="*/ 182 h 362"/>
                <a:gd name="T52" fmla="*/ 172 w 179"/>
                <a:gd name="T53" fmla="*/ 242 h 362"/>
                <a:gd name="T54" fmla="*/ 172 w 179"/>
                <a:gd name="T55" fmla="*/ 201 h 362"/>
                <a:gd name="T56" fmla="*/ 143 w 179"/>
                <a:gd name="T57" fmla="*/ 156 h 362"/>
                <a:gd name="T58" fmla="*/ 115 w 179"/>
                <a:gd name="T59" fmla="*/ 153 h 362"/>
                <a:gd name="T60" fmla="*/ 93 w 179"/>
                <a:gd name="T61" fmla="*/ 172 h 362"/>
                <a:gd name="T62" fmla="*/ 86 w 179"/>
                <a:gd name="T63" fmla="*/ 120 h 362"/>
                <a:gd name="T64" fmla="*/ 96 w 179"/>
                <a:gd name="T65" fmla="*/ 65 h 362"/>
                <a:gd name="T66" fmla="*/ 79 w 179"/>
                <a:gd name="T67" fmla="*/ 31 h 362"/>
                <a:gd name="T68" fmla="*/ 40 w 179"/>
                <a:gd name="T69" fmla="*/ 2 h 362"/>
                <a:gd name="T70" fmla="*/ 14 w 179"/>
                <a:gd name="T71" fmla="*/ 0 h 362"/>
                <a:gd name="T72" fmla="*/ 0 w 179"/>
                <a:gd name="T73" fmla="*/ 17 h 362"/>
                <a:gd name="T74" fmla="*/ 4 w 179"/>
                <a:gd name="T75" fmla="*/ 45 h 362"/>
                <a:gd name="T76" fmla="*/ 67 w 179"/>
                <a:gd name="T77" fmla="*/ 139 h 362"/>
                <a:gd name="T78" fmla="*/ 55 w 179"/>
                <a:gd name="T79" fmla="*/ 165 h 362"/>
                <a:gd name="T80" fmla="*/ 45 w 179"/>
                <a:gd name="T81" fmla="*/ 223 h 362"/>
                <a:gd name="T82" fmla="*/ 76 w 179"/>
                <a:gd name="T83" fmla="*/ 283 h 362"/>
                <a:gd name="T84" fmla="*/ 112 w 179"/>
                <a:gd name="T85" fmla="*/ 295 h 362"/>
                <a:gd name="T86" fmla="*/ 155 w 179"/>
                <a:gd name="T87" fmla="*/ 271 h 362"/>
                <a:gd name="T88" fmla="*/ 172 w 179"/>
                <a:gd name="T89" fmla="*/ 319 h 362"/>
                <a:gd name="T90" fmla="*/ 160 w 179"/>
                <a:gd name="T91" fmla="*/ 345 h 362"/>
                <a:gd name="T92" fmla="*/ 119 w 179"/>
                <a:gd name="T93" fmla="*/ 355 h 362"/>
                <a:gd name="T94" fmla="*/ 86 w 179"/>
                <a:gd name="T95" fmla="*/ 331 h 362"/>
                <a:gd name="T96" fmla="*/ 79 w 179"/>
                <a:gd name="T97" fmla="*/ 331 h 362"/>
                <a:gd name="T98" fmla="*/ 91 w 179"/>
                <a:gd name="T99" fmla="*/ 352 h 362"/>
                <a:gd name="T100" fmla="*/ 139 w 179"/>
                <a:gd name="T101" fmla="*/ 362 h 362"/>
                <a:gd name="T102" fmla="*/ 172 w 179"/>
                <a:gd name="T103" fmla="*/ 345 h 362"/>
                <a:gd name="T104" fmla="*/ 177 w 179"/>
                <a:gd name="T105" fmla="*/ 30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362">
                  <a:moveTo>
                    <a:pt x="88" y="268"/>
                  </a:moveTo>
                  <a:lnTo>
                    <a:pt x="88" y="268"/>
                  </a:lnTo>
                  <a:lnTo>
                    <a:pt x="79" y="263"/>
                  </a:lnTo>
                  <a:lnTo>
                    <a:pt x="72" y="256"/>
                  </a:lnTo>
                  <a:lnTo>
                    <a:pt x="67" y="249"/>
                  </a:lnTo>
                  <a:lnTo>
                    <a:pt x="64" y="239"/>
                  </a:lnTo>
                  <a:lnTo>
                    <a:pt x="62" y="218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7" y="175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8" y="206"/>
                  </a:lnTo>
                  <a:lnTo>
                    <a:pt x="93" y="216"/>
                  </a:lnTo>
                  <a:lnTo>
                    <a:pt x="100" y="223"/>
                  </a:lnTo>
                  <a:lnTo>
                    <a:pt x="103" y="225"/>
                  </a:lnTo>
                  <a:lnTo>
                    <a:pt x="108" y="225"/>
                  </a:lnTo>
                  <a:lnTo>
                    <a:pt x="108" y="225"/>
                  </a:lnTo>
                  <a:lnTo>
                    <a:pt x="115" y="223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34" y="266"/>
                  </a:lnTo>
                  <a:lnTo>
                    <a:pt x="122" y="273"/>
                  </a:lnTo>
                  <a:lnTo>
                    <a:pt x="105" y="273"/>
                  </a:lnTo>
                  <a:lnTo>
                    <a:pt x="98" y="273"/>
                  </a:lnTo>
                  <a:lnTo>
                    <a:pt x="88" y="268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18"/>
                  </a:lnTo>
                  <a:lnTo>
                    <a:pt x="98" y="211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8" y="182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53" y="194"/>
                  </a:lnTo>
                  <a:lnTo>
                    <a:pt x="155" y="206"/>
                  </a:lnTo>
                  <a:lnTo>
                    <a:pt x="155" y="218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3" y="23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24" y="218"/>
                  </a:lnTo>
                  <a:lnTo>
                    <a:pt x="124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3" y="172"/>
                  </a:lnTo>
                  <a:lnTo>
                    <a:pt x="110" y="168"/>
                  </a:lnTo>
                  <a:lnTo>
                    <a:pt x="117" y="165"/>
                  </a:lnTo>
                  <a:lnTo>
                    <a:pt x="124" y="165"/>
                  </a:lnTo>
                  <a:lnTo>
                    <a:pt x="131" y="165"/>
                  </a:lnTo>
                  <a:lnTo>
                    <a:pt x="139" y="170"/>
                  </a:lnTo>
                  <a:lnTo>
                    <a:pt x="143" y="175"/>
                  </a:lnTo>
                  <a:lnTo>
                    <a:pt x="148" y="182"/>
                  </a:lnTo>
                  <a:close/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  <a:close/>
                </a:path>
              </a:pathLst>
            </a:custGeom>
            <a:solidFill>
              <a:srgbClr val="CDCC98"/>
            </a:solidFill>
            <a:ln w="9525">
              <a:solidFill>
                <a:srgbClr val="CDCC98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 rot="2117521">
              <a:off x="502" y="3645"/>
              <a:ext cx="154" cy="245"/>
            </a:xfrm>
            <a:custGeom>
              <a:avLst/>
              <a:gdLst>
                <a:gd name="T0" fmla="*/ 26 w 84"/>
                <a:gd name="T1" fmla="*/ 117 h 122"/>
                <a:gd name="T2" fmla="*/ 26 w 84"/>
                <a:gd name="T3" fmla="*/ 117 h 122"/>
                <a:gd name="T4" fmla="*/ 17 w 84"/>
                <a:gd name="T5" fmla="*/ 112 h 122"/>
                <a:gd name="T6" fmla="*/ 10 w 84"/>
                <a:gd name="T7" fmla="*/ 105 h 122"/>
                <a:gd name="T8" fmla="*/ 5 w 84"/>
                <a:gd name="T9" fmla="*/ 98 h 122"/>
                <a:gd name="T10" fmla="*/ 2 w 84"/>
                <a:gd name="T11" fmla="*/ 88 h 122"/>
                <a:gd name="T12" fmla="*/ 0 w 84"/>
                <a:gd name="T13" fmla="*/ 67 h 122"/>
                <a:gd name="T14" fmla="*/ 0 w 84"/>
                <a:gd name="T15" fmla="*/ 45 h 122"/>
                <a:gd name="T16" fmla="*/ 0 w 84"/>
                <a:gd name="T17" fmla="*/ 45 h 122"/>
                <a:gd name="T18" fmla="*/ 5 w 84"/>
                <a:gd name="T19" fmla="*/ 24 h 122"/>
                <a:gd name="T20" fmla="*/ 12 w 84"/>
                <a:gd name="T21" fmla="*/ 0 h 122"/>
                <a:gd name="T22" fmla="*/ 12 w 84"/>
                <a:gd name="T23" fmla="*/ 0 h 122"/>
                <a:gd name="T24" fmla="*/ 31 w 84"/>
                <a:gd name="T25" fmla="*/ 24 h 122"/>
                <a:gd name="T26" fmla="*/ 31 w 84"/>
                <a:gd name="T27" fmla="*/ 24 h 122"/>
                <a:gd name="T28" fmla="*/ 26 w 84"/>
                <a:gd name="T29" fmla="*/ 36 h 122"/>
                <a:gd name="T30" fmla="*/ 24 w 84"/>
                <a:gd name="T31" fmla="*/ 48 h 122"/>
                <a:gd name="T32" fmla="*/ 24 w 84"/>
                <a:gd name="T33" fmla="*/ 48 h 122"/>
                <a:gd name="T34" fmla="*/ 26 w 84"/>
                <a:gd name="T35" fmla="*/ 55 h 122"/>
                <a:gd name="T36" fmla="*/ 31 w 84"/>
                <a:gd name="T37" fmla="*/ 65 h 122"/>
                <a:gd name="T38" fmla="*/ 38 w 84"/>
                <a:gd name="T39" fmla="*/ 72 h 122"/>
                <a:gd name="T40" fmla="*/ 41 w 84"/>
                <a:gd name="T41" fmla="*/ 74 h 122"/>
                <a:gd name="T42" fmla="*/ 46 w 84"/>
                <a:gd name="T43" fmla="*/ 74 h 122"/>
                <a:gd name="T44" fmla="*/ 46 w 84"/>
                <a:gd name="T45" fmla="*/ 74 h 122"/>
                <a:gd name="T46" fmla="*/ 53 w 84"/>
                <a:gd name="T47" fmla="*/ 72 h 122"/>
                <a:gd name="T48" fmla="*/ 60 w 84"/>
                <a:gd name="T49" fmla="*/ 69 h 122"/>
                <a:gd name="T50" fmla="*/ 60 w 84"/>
                <a:gd name="T51" fmla="*/ 69 h 122"/>
                <a:gd name="T52" fmla="*/ 84 w 84"/>
                <a:gd name="T53" fmla="*/ 103 h 122"/>
                <a:gd name="T54" fmla="*/ 84 w 84"/>
                <a:gd name="T55" fmla="*/ 103 h 122"/>
                <a:gd name="T56" fmla="*/ 72 w 84"/>
                <a:gd name="T57" fmla="*/ 115 h 122"/>
                <a:gd name="T58" fmla="*/ 60 w 84"/>
                <a:gd name="T59" fmla="*/ 122 h 122"/>
                <a:gd name="T60" fmla="*/ 43 w 84"/>
                <a:gd name="T61" fmla="*/ 122 h 122"/>
                <a:gd name="T62" fmla="*/ 36 w 84"/>
                <a:gd name="T63" fmla="*/ 122 h 122"/>
                <a:gd name="T64" fmla="*/ 26 w 84"/>
                <a:gd name="T65" fmla="*/ 1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2">
                  <a:moveTo>
                    <a:pt x="26" y="117"/>
                  </a:moveTo>
                  <a:lnTo>
                    <a:pt x="26" y="117"/>
                  </a:lnTo>
                  <a:lnTo>
                    <a:pt x="17" y="112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6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55"/>
                  </a:lnTo>
                  <a:lnTo>
                    <a:pt x="31" y="65"/>
                  </a:lnTo>
                  <a:lnTo>
                    <a:pt x="38" y="72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2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72" y="115"/>
                  </a:lnTo>
                  <a:lnTo>
                    <a:pt x="60" y="122"/>
                  </a:lnTo>
                  <a:lnTo>
                    <a:pt x="43" y="122"/>
                  </a:lnTo>
                  <a:lnTo>
                    <a:pt x="36" y="122"/>
                  </a:lnTo>
                  <a:lnTo>
                    <a:pt x="26" y="117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 rot="2117521">
              <a:off x="576" y="3332"/>
              <a:ext cx="161" cy="273"/>
            </a:xfrm>
            <a:custGeom>
              <a:avLst/>
              <a:gdLst>
                <a:gd name="T0" fmla="*/ 7 w 88"/>
                <a:gd name="T1" fmla="*/ 45 h 136"/>
                <a:gd name="T2" fmla="*/ 7 w 88"/>
                <a:gd name="T3" fmla="*/ 45 h 136"/>
                <a:gd name="T4" fmla="*/ 2 w 88"/>
                <a:gd name="T5" fmla="*/ 33 h 136"/>
                <a:gd name="T6" fmla="*/ 0 w 88"/>
                <a:gd name="T7" fmla="*/ 21 h 136"/>
                <a:gd name="T8" fmla="*/ 0 w 88"/>
                <a:gd name="T9" fmla="*/ 17 h 136"/>
                <a:gd name="T10" fmla="*/ 2 w 88"/>
                <a:gd name="T11" fmla="*/ 12 h 136"/>
                <a:gd name="T12" fmla="*/ 7 w 88"/>
                <a:gd name="T13" fmla="*/ 7 h 136"/>
                <a:gd name="T14" fmla="*/ 12 w 88"/>
                <a:gd name="T15" fmla="*/ 2 h 136"/>
                <a:gd name="T16" fmla="*/ 12 w 88"/>
                <a:gd name="T17" fmla="*/ 2 h 136"/>
                <a:gd name="T18" fmla="*/ 24 w 88"/>
                <a:gd name="T19" fmla="*/ 0 h 136"/>
                <a:gd name="T20" fmla="*/ 33 w 88"/>
                <a:gd name="T21" fmla="*/ 2 h 136"/>
                <a:gd name="T22" fmla="*/ 43 w 88"/>
                <a:gd name="T23" fmla="*/ 7 h 136"/>
                <a:gd name="T24" fmla="*/ 52 w 88"/>
                <a:gd name="T25" fmla="*/ 12 h 136"/>
                <a:gd name="T26" fmla="*/ 52 w 88"/>
                <a:gd name="T27" fmla="*/ 12 h 136"/>
                <a:gd name="T28" fmla="*/ 64 w 88"/>
                <a:gd name="T29" fmla="*/ 19 h 136"/>
                <a:gd name="T30" fmla="*/ 72 w 88"/>
                <a:gd name="T31" fmla="*/ 31 h 136"/>
                <a:gd name="T32" fmla="*/ 79 w 88"/>
                <a:gd name="T33" fmla="*/ 41 h 136"/>
                <a:gd name="T34" fmla="*/ 86 w 88"/>
                <a:gd name="T35" fmla="*/ 55 h 136"/>
                <a:gd name="T36" fmla="*/ 86 w 88"/>
                <a:gd name="T37" fmla="*/ 55 h 136"/>
                <a:gd name="T38" fmla="*/ 86 w 88"/>
                <a:gd name="T39" fmla="*/ 65 h 136"/>
                <a:gd name="T40" fmla="*/ 88 w 88"/>
                <a:gd name="T41" fmla="*/ 74 h 136"/>
                <a:gd name="T42" fmla="*/ 84 w 88"/>
                <a:gd name="T43" fmla="*/ 96 h 136"/>
                <a:gd name="T44" fmla="*/ 76 w 88"/>
                <a:gd name="T45" fmla="*/ 117 h 136"/>
                <a:gd name="T46" fmla="*/ 67 w 88"/>
                <a:gd name="T47" fmla="*/ 136 h 136"/>
                <a:gd name="T48" fmla="*/ 67 w 88"/>
                <a:gd name="T49" fmla="*/ 136 h 136"/>
                <a:gd name="T50" fmla="*/ 33 w 88"/>
                <a:gd name="T51" fmla="*/ 93 h 136"/>
                <a:gd name="T52" fmla="*/ 19 w 88"/>
                <a:gd name="T53" fmla="*/ 69 h 136"/>
                <a:gd name="T54" fmla="*/ 7 w 88"/>
                <a:gd name="T55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6">
                  <a:moveTo>
                    <a:pt x="7" y="45"/>
                  </a:moveTo>
                  <a:lnTo>
                    <a:pt x="7" y="45"/>
                  </a:lnTo>
                  <a:lnTo>
                    <a:pt x="2" y="3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64" y="19"/>
                  </a:lnTo>
                  <a:lnTo>
                    <a:pt x="72" y="31"/>
                  </a:lnTo>
                  <a:lnTo>
                    <a:pt x="79" y="41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8" y="74"/>
                  </a:lnTo>
                  <a:lnTo>
                    <a:pt x="84" y="96"/>
                  </a:lnTo>
                  <a:lnTo>
                    <a:pt x="76" y="117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33" y="93"/>
                  </a:lnTo>
                  <a:lnTo>
                    <a:pt x="19" y="69"/>
                  </a:lnTo>
                  <a:lnTo>
                    <a:pt x="7" y="45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 rot="2117521">
              <a:off x="572" y="3713"/>
              <a:ext cx="47" cy="76"/>
            </a:xfrm>
            <a:custGeom>
              <a:avLst/>
              <a:gdLst>
                <a:gd name="T0" fmla="*/ 5 w 26"/>
                <a:gd name="T1" fmla="*/ 0 h 38"/>
                <a:gd name="T2" fmla="*/ 5 w 26"/>
                <a:gd name="T3" fmla="*/ 0 h 38"/>
                <a:gd name="T4" fmla="*/ 26 w 26"/>
                <a:gd name="T5" fmla="*/ 36 h 38"/>
                <a:gd name="T6" fmla="*/ 26 w 26"/>
                <a:gd name="T7" fmla="*/ 36 h 38"/>
                <a:gd name="T8" fmla="*/ 17 w 26"/>
                <a:gd name="T9" fmla="*/ 38 h 38"/>
                <a:gd name="T10" fmla="*/ 15 w 26"/>
                <a:gd name="T11" fmla="*/ 38 h 38"/>
                <a:gd name="T12" fmla="*/ 10 w 26"/>
                <a:gd name="T13" fmla="*/ 36 h 38"/>
                <a:gd name="T14" fmla="*/ 5 w 26"/>
                <a:gd name="T15" fmla="*/ 29 h 38"/>
                <a:gd name="T16" fmla="*/ 0 w 26"/>
                <a:gd name="T17" fmla="*/ 17 h 38"/>
                <a:gd name="T18" fmla="*/ 0 w 26"/>
                <a:gd name="T19" fmla="*/ 17 h 38"/>
                <a:gd name="T20" fmla="*/ 0 w 26"/>
                <a:gd name="T21" fmla="*/ 7 h 38"/>
                <a:gd name="T22" fmla="*/ 5 w 26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lnTo>
                    <a:pt x="5" y="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0" y="36"/>
                  </a:lnTo>
                  <a:lnTo>
                    <a:pt x="5" y="2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 rot="2117521">
              <a:off x="567" y="3699"/>
              <a:ext cx="104" cy="168"/>
            </a:xfrm>
            <a:custGeom>
              <a:avLst/>
              <a:gdLst>
                <a:gd name="T0" fmla="*/ 50 w 57"/>
                <a:gd name="T1" fmla="*/ 17 h 84"/>
                <a:gd name="T2" fmla="*/ 50 w 57"/>
                <a:gd name="T3" fmla="*/ 17 h 84"/>
                <a:gd name="T4" fmla="*/ 55 w 57"/>
                <a:gd name="T5" fmla="*/ 29 h 84"/>
                <a:gd name="T6" fmla="*/ 57 w 57"/>
                <a:gd name="T7" fmla="*/ 41 h 84"/>
                <a:gd name="T8" fmla="*/ 57 w 57"/>
                <a:gd name="T9" fmla="*/ 53 h 84"/>
                <a:gd name="T10" fmla="*/ 57 w 57"/>
                <a:gd name="T11" fmla="*/ 65 h 84"/>
                <a:gd name="T12" fmla="*/ 57 w 57"/>
                <a:gd name="T13" fmla="*/ 65 h 84"/>
                <a:gd name="T14" fmla="*/ 55 w 57"/>
                <a:gd name="T15" fmla="*/ 74 h 84"/>
                <a:gd name="T16" fmla="*/ 50 w 57"/>
                <a:gd name="T17" fmla="*/ 84 h 84"/>
                <a:gd name="T18" fmla="*/ 50 w 57"/>
                <a:gd name="T19" fmla="*/ 84 h 84"/>
                <a:gd name="T20" fmla="*/ 33 w 57"/>
                <a:gd name="T21" fmla="*/ 60 h 84"/>
                <a:gd name="T22" fmla="*/ 33 w 57"/>
                <a:gd name="T23" fmla="*/ 60 h 84"/>
                <a:gd name="T24" fmla="*/ 26 w 57"/>
                <a:gd name="T25" fmla="*/ 53 h 84"/>
                <a:gd name="T26" fmla="*/ 26 w 57"/>
                <a:gd name="T27" fmla="*/ 53 h 84"/>
                <a:gd name="T28" fmla="*/ 26 w 57"/>
                <a:gd name="T29" fmla="*/ 51 h 84"/>
                <a:gd name="T30" fmla="*/ 26 w 57"/>
                <a:gd name="T31" fmla="*/ 51 h 84"/>
                <a:gd name="T32" fmla="*/ 26 w 57"/>
                <a:gd name="T33" fmla="*/ 48 h 84"/>
                <a:gd name="T34" fmla="*/ 26 w 57"/>
                <a:gd name="T35" fmla="*/ 48 h 84"/>
                <a:gd name="T36" fmla="*/ 26 w 57"/>
                <a:gd name="T37" fmla="*/ 48 h 84"/>
                <a:gd name="T38" fmla="*/ 24 w 57"/>
                <a:gd name="T39" fmla="*/ 51 h 84"/>
                <a:gd name="T40" fmla="*/ 24 w 57"/>
                <a:gd name="T41" fmla="*/ 51 h 84"/>
                <a:gd name="T42" fmla="*/ 0 w 57"/>
                <a:gd name="T43" fmla="*/ 15 h 84"/>
                <a:gd name="T44" fmla="*/ 0 w 57"/>
                <a:gd name="T45" fmla="*/ 15 h 84"/>
                <a:gd name="T46" fmla="*/ 5 w 57"/>
                <a:gd name="T47" fmla="*/ 7 h 84"/>
                <a:gd name="T48" fmla="*/ 12 w 57"/>
                <a:gd name="T49" fmla="*/ 3 h 84"/>
                <a:gd name="T50" fmla="*/ 19 w 57"/>
                <a:gd name="T51" fmla="*/ 0 h 84"/>
                <a:gd name="T52" fmla="*/ 26 w 57"/>
                <a:gd name="T53" fmla="*/ 0 h 84"/>
                <a:gd name="T54" fmla="*/ 33 w 57"/>
                <a:gd name="T55" fmla="*/ 0 h 84"/>
                <a:gd name="T56" fmla="*/ 41 w 57"/>
                <a:gd name="T57" fmla="*/ 5 h 84"/>
                <a:gd name="T58" fmla="*/ 45 w 57"/>
                <a:gd name="T59" fmla="*/ 10 h 84"/>
                <a:gd name="T60" fmla="*/ 50 w 57"/>
                <a:gd name="T61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84">
                  <a:moveTo>
                    <a:pt x="50" y="17"/>
                  </a:moveTo>
                  <a:lnTo>
                    <a:pt x="50" y="17"/>
                  </a:lnTo>
                  <a:lnTo>
                    <a:pt x="55" y="29"/>
                  </a:lnTo>
                  <a:lnTo>
                    <a:pt x="57" y="41"/>
                  </a:lnTo>
                  <a:lnTo>
                    <a:pt x="57" y="53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5" y="7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45" y="10"/>
                  </a:lnTo>
                  <a:lnTo>
                    <a:pt x="50" y="17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 rot="2117521">
              <a:off x="431" y="3339"/>
              <a:ext cx="327" cy="726"/>
            </a:xfrm>
            <a:custGeom>
              <a:avLst/>
              <a:gdLst>
                <a:gd name="T0" fmla="*/ 160 w 179"/>
                <a:gd name="T1" fmla="*/ 266 h 362"/>
                <a:gd name="T2" fmla="*/ 172 w 179"/>
                <a:gd name="T3" fmla="*/ 242 h 362"/>
                <a:gd name="T4" fmla="*/ 175 w 179"/>
                <a:gd name="T5" fmla="*/ 213 h 362"/>
                <a:gd name="T6" fmla="*/ 172 w 179"/>
                <a:gd name="T7" fmla="*/ 201 h 362"/>
                <a:gd name="T8" fmla="*/ 163 w 179"/>
                <a:gd name="T9" fmla="*/ 177 h 362"/>
                <a:gd name="T10" fmla="*/ 143 w 179"/>
                <a:gd name="T11" fmla="*/ 156 h 362"/>
                <a:gd name="T12" fmla="*/ 127 w 179"/>
                <a:gd name="T13" fmla="*/ 151 h 362"/>
                <a:gd name="T14" fmla="*/ 115 w 179"/>
                <a:gd name="T15" fmla="*/ 153 h 362"/>
                <a:gd name="T16" fmla="*/ 108 w 179"/>
                <a:gd name="T17" fmla="*/ 158 h 362"/>
                <a:gd name="T18" fmla="*/ 93 w 179"/>
                <a:gd name="T19" fmla="*/ 172 h 362"/>
                <a:gd name="T20" fmla="*/ 76 w 179"/>
                <a:gd name="T21" fmla="*/ 148 h 362"/>
                <a:gd name="T22" fmla="*/ 86 w 179"/>
                <a:gd name="T23" fmla="*/ 120 h 362"/>
                <a:gd name="T24" fmla="*/ 93 w 179"/>
                <a:gd name="T25" fmla="*/ 93 h 362"/>
                <a:gd name="T26" fmla="*/ 96 w 179"/>
                <a:gd name="T27" fmla="*/ 65 h 362"/>
                <a:gd name="T28" fmla="*/ 91 w 179"/>
                <a:gd name="T29" fmla="*/ 53 h 362"/>
                <a:gd name="T30" fmla="*/ 79 w 179"/>
                <a:gd name="T31" fmla="*/ 31 h 362"/>
                <a:gd name="T32" fmla="*/ 62 w 179"/>
                <a:gd name="T33" fmla="*/ 14 h 362"/>
                <a:gd name="T34" fmla="*/ 40 w 179"/>
                <a:gd name="T35" fmla="*/ 2 h 362"/>
                <a:gd name="T36" fmla="*/ 28 w 179"/>
                <a:gd name="T37" fmla="*/ 0 h 362"/>
                <a:gd name="T38" fmla="*/ 14 w 179"/>
                <a:gd name="T39" fmla="*/ 0 h 362"/>
                <a:gd name="T40" fmla="*/ 4 w 179"/>
                <a:gd name="T41" fmla="*/ 7 h 362"/>
                <a:gd name="T42" fmla="*/ 0 w 179"/>
                <a:gd name="T43" fmla="*/ 17 h 362"/>
                <a:gd name="T44" fmla="*/ 0 w 179"/>
                <a:gd name="T45" fmla="*/ 31 h 362"/>
                <a:gd name="T46" fmla="*/ 4 w 179"/>
                <a:gd name="T47" fmla="*/ 45 h 362"/>
                <a:gd name="T48" fmla="*/ 28 w 179"/>
                <a:gd name="T49" fmla="*/ 88 h 362"/>
                <a:gd name="T50" fmla="*/ 67 w 179"/>
                <a:gd name="T51" fmla="*/ 139 h 362"/>
                <a:gd name="T52" fmla="*/ 67 w 179"/>
                <a:gd name="T53" fmla="*/ 139 h 362"/>
                <a:gd name="T54" fmla="*/ 55 w 179"/>
                <a:gd name="T55" fmla="*/ 165 h 362"/>
                <a:gd name="T56" fmla="*/ 50 w 179"/>
                <a:gd name="T57" fmla="*/ 184 h 362"/>
                <a:gd name="T58" fmla="*/ 45 w 179"/>
                <a:gd name="T59" fmla="*/ 223 h 362"/>
                <a:gd name="T60" fmla="*/ 52 w 179"/>
                <a:gd name="T61" fmla="*/ 256 h 362"/>
                <a:gd name="T62" fmla="*/ 76 w 179"/>
                <a:gd name="T63" fmla="*/ 283 h 362"/>
                <a:gd name="T64" fmla="*/ 96 w 179"/>
                <a:gd name="T65" fmla="*/ 292 h 362"/>
                <a:gd name="T66" fmla="*/ 112 w 179"/>
                <a:gd name="T67" fmla="*/ 295 h 362"/>
                <a:gd name="T68" fmla="*/ 129 w 179"/>
                <a:gd name="T69" fmla="*/ 292 h 362"/>
                <a:gd name="T70" fmla="*/ 155 w 179"/>
                <a:gd name="T71" fmla="*/ 271 h 362"/>
                <a:gd name="T72" fmla="*/ 165 w 179"/>
                <a:gd name="T73" fmla="*/ 290 h 362"/>
                <a:gd name="T74" fmla="*/ 172 w 179"/>
                <a:gd name="T75" fmla="*/ 319 h 362"/>
                <a:gd name="T76" fmla="*/ 167 w 179"/>
                <a:gd name="T77" fmla="*/ 335 h 362"/>
                <a:gd name="T78" fmla="*/ 160 w 179"/>
                <a:gd name="T79" fmla="*/ 345 h 362"/>
                <a:gd name="T80" fmla="*/ 143 w 179"/>
                <a:gd name="T81" fmla="*/ 355 h 362"/>
                <a:gd name="T82" fmla="*/ 119 w 179"/>
                <a:gd name="T83" fmla="*/ 355 h 362"/>
                <a:gd name="T84" fmla="*/ 96 w 179"/>
                <a:gd name="T85" fmla="*/ 347 h 362"/>
                <a:gd name="T86" fmla="*/ 86 w 179"/>
                <a:gd name="T87" fmla="*/ 331 h 362"/>
                <a:gd name="T88" fmla="*/ 84 w 179"/>
                <a:gd name="T89" fmla="*/ 328 h 362"/>
                <a:gd name="T90" fmla="*/ 79 w 179"/>
                <a:gd name="T91" fmla="*/ 331 h 362"/>
                <a:gd name="T92" fmla="*/ 79 w 179"/>
                <a:gd name="T93" fmla="*/ 333 h 362"/>
                <a:gd name="T94" fmla="*/ 91 w 179"/>
                <a:gd name="T95" fmla="*/ 352 h 362"/>
                <a:gd name="T96" fmla="*/ 112 w 179"/>
                <a:gd name="T97" fmla="*/ 362 h 362"/>
                <a:gd name="T98" fmla="*/ 139 w 179"/>
                <a:gd name="T99" fmla="*/ 362 h 362"/>
                <a:gd name="T100" fmla="*/ 160 w 179"/>
                <a:gd name="T101" fmla="*/ 355 h 362"/>
                <a:gd name="T102" fmla="*/ 172 w 179"/>
                <a:gd name="T103" fmla="*/ 345 h 362"/>
                <a:gd name="T104" fmla="*/ 179 w 179"/>
                <a:gd name="T105" fmla="*/ 326 h 362"/>
                <a:gd name="T106" fmla="*/ 177 w 179"/>
                <a:gd name="T107" fmla="*/ 302 h 362"/>
                <a:gd name="T108" fmla="*/ 160 w 179"/>
                <a:gd name="T109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62">
                  <a:moveTo>
                    <a:pt x="160" y="266"/>
                  </a:moveTo>
                  <a:lnTo>
                    <a:pt x="160" y="266"/>
                  </a:lnTo>
                  <a:lnTo>
                    <a:pt x="167" y="254"/>
                  </a:lnTo>
                  <a:lnTo>
                    <a:pt x="172" y="242"/>
                  </a:lnTo>
                  <a:lnTo>
                    <a:pt x="175" y="228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3" y="177"/>
                  </a:lnTo>
                  <a:lnTo>
                    <a:pt x="153" y="165"/>
                  </a:lnTo>
                  <a:lnTo>
                    <a:pt x="143" y="156"/>
                  </a:lnTo>
                  <a:lnTo>
                    <a:pt x="134" y="151"/>
                  </a:lnTo>
                  <a:lnTo>
                    <a:pt x="127" y="151"/>
                  </a:lnTo>
                  <a:lnTo>
                    <a:pt x="122" y="151"/>
                  </a:lnTo>
                  <a:lnTo>
                    <a:pt x="115" y="153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00" y="16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3" y="93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1" y="53"/>
                  </a:lnTo>
                  <a:lnTo>
                    <a:pt x="86" y="43"/>
                  </a:lnTo>
                  <a:lnTo>
                    <a:pt x="79" y="31"/>
                  </a:lnTo>
                  <a:lnTo>
                    <a:pt x="72" y="21"/>
                  </a:lnTo>
                  <a:lnTo>
                    <a:pt x="62" y="14"/>
                  </a:lnTo>
                  <a:lnTo>
                    <a:pt x="52" y="7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" y="45"/>
                  </a:lnTo>
                  <a:lnTo>
                    <a:pt x="12" y="60"/>
                  </a:lnTo>
                  <a:lnTo>
                    <a:pt x="28" y="88"/>
                  </a:lnTo>
                  <a:lnTo>
                    <a:pt x="45" y="115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67" y="139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50" y="184"/>
                  </a:lnTo>
                  <a:lnTo>
                    <a:pt x="45" y="204"/>
                  </a:lnTo>
                  <a:lnTo>
                    <a:pt x="45" y="223"/>
                  </a:lnTo>
                  <a:lnTo>
                    <a:pt x="48" y="239"/>
                  </a:lnTo>
                  <a:lnTo>
                    <a:pt x="52" y="256"/>
                  </a:lnTo>
                  <a:lnTo>
                    <a:pt x="62" y="271"/>
                  </a:lnTo>
                  <a:lnTo>
                    <a:pt x="76" y="283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103" y="295"/>
                  </a:lnTo>
                  <a:lnTo>
                    <a:pt x="112" y="295"/>
                  </a:lnTo>
                  <a:lnTo>
                    <a:pt x="122" y="295"/>
                  </a:lnTo>
                  <a:lnTo>
                    <a:pt x="129" y="292"/>
                  </a:lnTo>
                  <a:lnTo>
                    <a:pt x="143" y="283"/>
                  </a:lnTo>
                  <a:lnTo>
                    <a:pt x="155" y="271"/>
                  </a:lnTo>
                  <a:lnTo>
                    <a:pt x="155" y="271"/>
                  </a:lnTo>
                  <a:lnTo>
                    <a:pt x="165" y="290"/>
                  </a:lnTo>
                  <a:lnTo>
                    <a:pt x="170" y="309"/>
                  </a:lnTo>
                  <a:lnTo>
                    <a:pt x="172" y="319"/>
                  </a:lnTo>
                  <a:lnTo>
                    <a:pt x="170" y="328"/>
                  </a:lnTo>
                  <a:lnTo>
                    <a:pt x="167" y="335"/>
                  </a:lnTo>
                  <a:lnTo>
                    <a:pt x="160" y="345"/>
                  </a:lnTo>
                  <a:lnTo>
                    <a:pt x="160" y="345"/>
                  </a:lnTo>
                  <a:lnTo>
                    <a:pt x="153" y="350"/>
                  </a:lnTo>
                  <a:lnTo>
                    <a:pt x="143" y="355"/>
                  </a:lnTo>
                  <a:lnTo>
                    <a:pt x="131" y="357"/>
                  </a:lnTo>
                  <a:lnTo>
                    <a:pt x="119" y="355"/>
                  </a:lnTo>
                  <a:lnTo>
                    <a:pt x="108" y="352"/>
                  </a:lnTo>
                  <a:lnTo>
                    <a:pt x="96" y="347"/>
                  </a:lnTo>
                  <a:lnTo>
                    <a:pt x="88" y="340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4" y="328"/>
                  </a:lnTo>
                  <a:lnTo>
                    <a:pt x="81" y="328"/>
                  </a:lnTo>
                  <a:lnTo>
                    <a:pt x="79" y="331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84" y="343"/>
                  </a:lnTo>
                  <a:lnTo>
                    <a:pt x="91" y="352"/>
                  </a:lnTo>
                  <a:lnTo>
                    <a:pt x="100" y="359"/>
                  </a:lnTo>
                  <a:lnTo>
                    <a:pt x="112" y="362"/>
                  </a:lnTo>
                  <a:lnTo>
                    <a:pt x="127" y="362"/>
                  </a:lnTo>
                  <a:lnTo>
                    <a:pt x="139" y="362"/>
                  </a:lnTo>
                  <a:lnTo>
                    <a:pt x="151" y="359"/>
                  </a:lnTo>
                  <a:lnTo>
                    <a:pt x="160" y="355"/>
                  </a:lnTo>
                  <a:lnTo>
                    <a:pt x="160" y="355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79" y="326"/>
                  </a:lnTo>
                  <a:lnTo>
                    <a:pt x="179" y="314"/>
                  </a:lnTo>
                  <a:lnTo>
                    <a:pt x="177" y="302"/>
                  </a:lnTo>
                  <a:lnTo>
                    <a:pt x="172" y="290"/>
                  </a:lnTo>
                  <a:lnTo>
                    <a:pt x="160" y="266"/>
                  </a:lnTo>
                </a:path>
              </a:pathLst>
            </a:custGeom>
            <a:noFill/>
            <a:ln w="9525">
              <a:solidFill>
                <a:srgbClr val="CD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 rot="2117521">
              <a:off x="401" y="3947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DCC98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 rot="2117521">
              <a:off x="401" y="3947"/>
              <a:ext cx="53" cy="62"/>
            </a:xfrm>
            <a:custGeom>
              <a:avLst/>
              <a:gdLst>
                <a:gd name="T0" fmla="*/ 29 w 29"/>
                <a:gd name="T1" fmla="*/ 24 h 31"/>
                <a:gd name="T2" fmla="*/ 29 w 29"/>
                <a:gd name="T3" fmla="*/ 24 h 31"/>
                <a:gd name="T4" fmla="*/ 24 w 29"/>
                <a:gd name="T5" fmla="*/ 14 h 31"/>
                <a:gd name="T6" fmla="*/ 20 w 29"/>
                <a:gd name="T7" fmla="*/ 5 h 31"/>
                <a:gd name="T8" fmla="*/ 20 w 29"/>
                <a:gd name="T9" fmla="*/ 5 h 31"/>
                <a:gd name="T10" fmla="*/ 12 w 29"/>
                <a:gd name="T11" fmla="*/ 0 h 31"/>
                <a:gd name="T12" fmla="*/ 8 w 29"/>
                <a:gd name="T13" fmla="*/ 0 h 31"/>
                <a:gd name="T14" fmla="*/ 3 w 29"/>
                <a:gd name="T15" fmla="*/ 0 h 31"/>
                <a:gd name="T16" fmla="*/ 3 w 29"/>
                <a:gd name="T17" fmla="*/ 0 h 31"/>
                <a:gd name="T18" fmla="*/ 3 w 29"/>
                <a:gd name="T19" fmla="*/ 0 h 31"/>
                <a:gd name="T20" fmla="*/ 3 w 29"/>
                <a:gd name="T21" fmla="*/ 0 h 31"/>
                <a:gd name="T22" fmla="*/ 3 w 29"/>
                <a:gd name="T23" fmla="*/ 0 h 31"/>
                <a:gd name="T24" fmla="*/ 3 w 29"/>
                <a:gd name="T25" fmla="*/ 0 h 31"/>
                <a:gd name="T26" fmla="*/ 0 w 29"/>
                <a:gd name="T27" fmla="*/ 2 h 31"/>
                <a:gd name="T28" fmla="*/ 0 w 29"/>
                <a:gd name="T29" fmla="*/ 2 h 31"/>
                <a:gd name="T30" fmla="*/ 0 w 29"/>
                <a:gd name="T31" fmla="*/ 2 h 31"/>
                <a:gd name="T32" fmla="*/ 0 w 29"/>
                <a:gd name="T33" fmla="*/ 2 h 31"/>
                <a:gd name="T34" fmla="*/ 0 w 29"/>
                <a:gd name="T35" fmla="*/ 5 h 31"/>
                <a:gd name="T36" fmla="*/ 0 w 29"/>
                <a:gd name="T37" fmla="*/ 5 h 31"/>
                <a:gd name="T38" fmla="*/ 0 w 29"/>
                <a:gd name="T39" fmla="*/ 5 h 31"/>
                <a:gd name="T40" fmla="*/ 3 w 29"/>
                <a:gd name="T41" fmla="*/ 7 h 31"/>
                <a:gd name="T42" fmla="*/ 8 w 29"/>
                <a:gd name="T43" fmla="*/ 9 h 31"/>
                <a:gd name="T44" fmla="*/ 8 w 29"/>
                <a:gd name="T45" fmla="*/ 9 h 31"/>
                <a:gd name="T46" fmla="*/ 10 w 29"/>
                <a:gd name="T47" fmla="*/ 12 h 31"/>
                <a:gd name="T48" fmla="*/ 10 w 29"/>
                <a:gd name="T49" fmla="*/ 14 h 31"/>
                <a:gd name="T50" fmla="*/ 10 w 29"/>
                <a:gd name="T51" fmla="*/ 14 h 31"/>
                <a:gd name="T52" fmla="*/ 15 w 29"/>
                <a:gd name="T53" fmla="*/ 24 h 31"/>
                <a:gd name="T54" fmla="*/ 22 w 29"/>
                <a:gd name="T55" fmla="*/ 29 h 31"/>
                <a:gd name="T56" fmla="*/ 22 w 29"/>
                <a:gd name="T57" fmla="*/ 29 h 31"/>
                <a:gd name="T58" fmla="*/ 27 w 29"/>
                <a:gd name="T59" fmla="*/ 31 h 31"/>
                <a:gd name="T60" fmla="*/ 27 w 29"/>
                <a:gd name="T61" fmla="*/ 29 h 31"/>
                <a:gd name="T62" fmla="*/ 29 w 29"/>
                <a:gd name="T63" fmla="*/ 26 h 31"/>
                <a:gd name="T64" fmla="*/ 29 w 29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1">
                  <a:moveTo>
                    <a:pt x="29" y="24"/>
                  </a:moveTo>
                  <a:lnTo>
                    <a:pt x="29" y="24"/>
                  </a:lnTo>
                  <a:lnTo>
                    <a:pt x="24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5" y="2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6"/>
                  </a:lnTo>
                  <a:lnTo>
                    <a:pt x="29" y="24"/>
                  </a:lnTo>
                </a:path>
              </a:pathLst>
            </a:custGeom>
            <a:solidFill>
              <a:srgbClr val="CDCC98"/>
            </a:solidFill>
            <a:ln w="9525">
              <a:solidFill>
                <a:srgbClr val="CDCC98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03350"/>
            <a:ext cx="7772400" cy="5257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Подсилване на имунната система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Намаляване на токсичността 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Нормализиране на възпалителните процеси 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Оптимизиране на обмяната на веществата 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Балансиране на регулиращата система 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C49400"/>
                </a:solidFill>
                <a:latin typeface="Arial Narrow" panose="020B0606020202030204" pitchFamily="34" charset="0"/>
              </a:rPr>
              <a:t>Бързо възстановяване 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926F00"/>
                </a:solidFill>
                <a:latin typeface="Arial Narrow" panose="020B0606020202030204" pitchFamily="34" charset="0"/>
              </a:rPr>
              <a:t>Живот в хармония с жизнената ни сила</a:t>
            </a:r>
            <a:endParaRPr lang="en-GB" altLang="bg-BG" sz="2800" b="1" dirty="0">
              <a:solidFill>
                <a:srgbClr val="926F00"/>
              </a:solidFill>
              <a:latin typeface="Arial Narrow" panose="020B060602020203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bg-BG" altLang="bg-BG" sz="5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СЕДЕМТЕ пътя</a:t>
            </a:r>
            <a:endParaRPr lang="bg-BG" altLang="bg-BG" sz="5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5963" y="2997200"/>
            <a:ext cx="7705725" cy="35274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72762E"/>
                </a:solidFill>
                <a:latin typeface="Arial Narrow" panose="020B0606020202030204" pitchFamily="34" charset="0"/>
              </a:rPr>
              <a:t>Храната е гориво за човешкото тяло. Тя доставя и необходимите вещества за поддържане на правилното функциониране на вътрешната инфраструктура.</a:t>
            </a:r>
          </a:p>
          <a:p>
            <a:pPr>
              <a:spcBef>
                <a:spcPct val="40000"/>
              </a:spcBef>
            </a:pPr>
            <a:r>
              <a:rPr lang="bg-BG" altLang="bg-BG" sz="2800" b="1" dirty="0">
                <a:solidFill>
                  <a:srgbClr val="72762E"/>
                </a:solidFill>
                <a:latin typeface="Arial Narrow" panose="020B0606020202030204" pitchFamily="34" charset="0"/>
              </a:rPr>
              <a:t>Има определени хранителни вещества с особена важност за дадени части от тялото и храни, които ги съдържат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Правилният път към здравето </a:t>
            </a:r>
            <a:r>
              <a:rPr lang="bg-BG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е</a:t>
            </a:r>
            <a:br>
              <a:rPr lang="bg-BG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bg-BG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чрез правилно хранене</a:t>
            </a:r>
            <a:endParaRPr lang="en-GB" altLang="bg-BG" sz="36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2563" y="1641475"/>
            <a:ext cx="8748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bg-BG" altLang="bg-BG" sz="3200" b="1">
                <a:solidFill>
                  <a:srgbClr val="C49400"/>
                </a:solidFill>
                <a:latin typeface="Arial Narrow" panose="020B0606020202030204" pitchFamily="34" charset="0"/>
              </a:rPr>
              <a:t>Без редовен прием на храна, телата ни ще престанат да функционират</a:t>
            </a:r>
            <a:endParaRPr lang="en-US" altLang="bg-BG" sz="3200" b="1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-12222" y="1024356"/>
            <a:ext cx="9181622" cy="57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98" y="1344960"/>
            <a:ext cx="4752528" cy="1008112"/>
          </a:xfrm>
        </p:spPr>
        <p:txBody>
          <a:bodyPr/>
          <a:lstStyle/>
          <a:p>
            <a:pPr marL="177800" indent="-177800">
              <a:spcBef>
                <a:spcPts val="0"/>
              </a:spcBef>
            </a:pP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Попълват липси в организма</a:t>
            </a:r>
          </a:p>
          <a:p>
            <a:pPr marL="177800" indent="-177800">
              <a:spcBef>
                <a:spcPts val="0"/>
              </a:spcBef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</a:rPr>
              <a:t>Осигуряват енергия на </a:t>
            </a:r>
            <a:r>
              <a:rPr lang="bg-BG" altLang="bg-BG" sz="2600" b="1" dirty="0" smtClean="0">
                <a:solidFill>
                  <a:srgbClr val="C49400"/>
                </a:solidFill>
                <a:latin typeface="Arial Narrow" panose="020B0606020202030204" pitchFamily="34" charset="0"/>
              </a:rPr>
              <a:t>тялото</a:t>
            </a:r>
            <a:endParaRPr lang="bg-BG" altLang="bg-BG" sz="2600" b="1" dirty="0">
              <a:solidFill>
                <a:srgbClr val="C49400"/>
              </a:solidFill>
              <a:latin typeface="Arial Narrow" panose="020B0606020202030204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solidFill>
            <a:srgbClr val="727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88" y="6686550"/>
            <a:ext cx="9144000" cy="198438"/>
          </a:xfrm>
          <a:prstGeom prst="rect">
            <a:avLst/>
          </a:prstGeom>
          <a:solidFill>
            <a:srgbClr val="CDC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bg-BG" altLang="bg-BG" sz="36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Хранителните добавки имат няколко основни </a:t>
            </a:r>
            <a:r>
              <a:rPr lang="bg-BG" altLang="bg-BG" sz="36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предназначения</a:t>
            </a:r>
            <a:endParaRPr lang="en-GB" altLang="bg-BG" sz="36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7402" y="1344960"/>
            <a:ext cx="46451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altLang="bg-BG" sz="2600" b="1" dirty="0">
                <a:solidFill>
                  <a:srgbClr val="C49400"/>
                </a:solidFill>
                <a:latin typeface="Arial Narrow" panose="020B0606020202030204" pitchFamily="34" charset="0"/>
                <a:cs typeface="+mn-cs"/>
              </a:rPr>
              <a:t>Улавят свободните радикали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altLang="bg-BG" sz="2600" b="1" dirty="0">
                <a:solidFill>
                  <a:srgbClr val="926F00"/>
                </a:solidFill>
                <a:latin typeface="Arial Narrow" panose="020B0606020202030204" pitchFamily="34" charset="0"/>
              </a:rPr>
              <a:t>Неутрализират токсините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743</Words>
  <Application>Microsoft Office PowerPoint</Application>
  <PresentationFormat>On-screen Show (4:3)</PresentationFormat>
  <Paragraphs>178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Garamond</vt:lpstr>
      <vt:lpstr>Times New Roman</vt:lpstr>
      <vt:lpstr>Arial Narrow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СЕДЕМТЕ пътя</vt:lpstr>
      <vt:lpstr>Правилният път към здравето е чрез правилно хранене</vt:lpstr>
      <vt:lpstr>Хранителните добавки имат няколко основни предназначения</vt:lpstr>
      <vt:lpstr>ДОБРАТА НОВИНА</vt:lpstr>
      <vt:lpstr>Върху всеки един от  СЕДЕМТЕ ПЪТЯ,  които водят до  ХАРМОНИЧНО ЗДРАВЕ,  влияят множеството съставки, които откриваме в продуктите на ФОРЕВЪР. Те си взаимодействат синергично за изграждане на  ХАРМОНИЯ НА ЗДРАВЕТО. </vt:lpstr>
      <vt:lpstr>Три са основните фактори, водещи до болести, свързани с възрастта</vt:lpstr>
      <vt:lpstr>Подсилване на имунната система</vt:lpstr>
      <vt:lpstr>Подсилване на имунната система</vt:lpstr>
      <vt:lpstr>Оптимизиране  обмяната на веществата</vt:lpstr>
      <vt:lpstr>Оптимизиране  обмяната на веществата</vt:lpstr>
      <vt:lpstr>Намаляване на токсичността</vt:lpstr>
      <vt:lpstr>Намаляване на токсичността</vt:lpstr>
      <vt:lpstr>Нормализиране  на възпалителните процеси</vt:lpstr>
      <vt:lpstr>Балансиране на регулиращата система</vt:lpstr>
      <vt:lpstr>Бързо възстановяване</vt:lpstr>
      <vt:lpstr>Да живееш в хармония  с жизнената си сила</vt:lpstr>
      <vt:lpstr>НЕКА ДА ЗАПАЗИМ  ЗВУЧЕНЕТО НА ХАРМОНИЯТА НА ЗДРАВЕТО с ФОРЕВЪР  ЛИВИНГ  ПРОДЪКТС </vt:lpstr>
      <vt:lpstr>PowerPoint Presentation</vt:lpstr>
    </vt:vector>
  </TitlesOfParts>
  <Company>FLPB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 Staev</dc:creator>
  <cp:lastModifiedBy>Kalin Marev</cp:lastModifiedBy>
  <cp:revision>37</cp:revision>
  <dcterms:created xsi:type="dcterms:W3CDTF">2007-12-17T10:50:36Z</dcterms:created>
  <dcterms:modified xsi:type="dcterms:W3CDTF">2015-04-06T13:00:11Z</dcterms:modified>
</cp:coreProperties>
</file>