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314" r:id="rId2"/>
    <p:sldId id="257" r:id="rId3"/>
    <p:sldId id="262" r:id="rId4"/>
    <p:sldId id="297" r:id="rId5"/>
    <p:sldId id="296" r:id="rId6"/>
    <p:sldId id="298" r:id="rId7"/>
    <p:sldId id="312" r:id="rId8"/>
    <p:sldId id="307" r:id="rId9"/>
    <p:sldId id="309" r:id="rId10"/>
    <p:sldId id="317" r:id="rId11"/>
    <p:sldId id="305" r:id="rId12"/>
    <p:sldId id="299" r:id="rId13"/>
    <p:sldId id="300" r:id="rId14"/>
    <p:sldId id="301" r:id="rId15"/>
    <p:sldId id="302" r:id="rId16"/>
    <p:sldId id="313" r:id="rId17"/>
    <p:sldId id="306" r:id="rId18"/>
    <p:sldId id="319" r:id="rId19"/>
    <p:sldId id="311" r:id="rId20"/>
    <p:sldId id="279" r:id="rId21"/>
    <p:sldId id="318" r:id="rId22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4067" userDrawn="1">
          <p15:clr>
            <a:srgbClr val="A4A3A4"/>
          </p15:clr>
        </p15:guide>
        <p15:guide id="4" orient="horz" pos="1207" userDrawn="1">
          <p15:clr>
            <a:srgbClr val="A4A3A4"/>
          </p15:clr>
        </p15:guide>
        <p15:guide id="5" orient="horz" pos="4069" userDrawn="1">
          <p15:clr>
            <a:srgbClr val="A4A3A4"/>
          </p15:clr>
        </p15:guide>
        <p15:guide id="6" orient="horz" pos="709" userDrawn="1">
          <p15:clr>
            <a:srgbClr val="A4A3A4"/>
          </p15:clr>
        </p15:guide>
        <p15:guide id="7" pos="7423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B979"/>
    <a:srgbClr val="CA5100"/>
    <a:srgbClr val="E0E0E0"/>
    <a:srgbClr val="478ABC"/>
    <a:srgbClr val="0F66AB"/>
    <a:srgbClr val="DD8816"/>
    <a:srgbClr val="7E0B17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4595" autoAdjust="0"/>
  </p:normalViewPr>
  <p:slideViewPr>
    <p:cSldViewPr showGuides="1">
      <p:cViewPr>
        <p:scale>
          <a:sx n="75" d="100"/>
          <a:sy n="75" d="100"/>
        </p:scale>
        <p:origin x="-174" y="558"/>
      </p:cViewPr>
      <p:guideLst>
        <p:guide orient="horz" pos="3566"/>
        <p:guide pos="257"/>
        <p:guide pos="4067"/>
        <p:guide orient="horz" pos="1207"/>
        <p:guide orient="horz" pos="4069"/>
        <p:guide orient="horz" pos="709"/>
        <p:guide pos="7423"/>
        <p:guide orient="horz" pos="4320"/>
        <p:guide orient="horz"/>
        <p:guide/>
        <p:guide pos="76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53" d="100"/>
          <a:sy n="153" d="100"/>
        </p:scale>
        <p:origin x="-293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 dirty="0">
              <a:latin typeface="Roboto" panose="02000000000000000000" pitchFamily="2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 dirty="0">
              <a:latin typeface="Roboto" panose="02000000000000000000" pitchFamily="2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 dirty="0">
              <a:latin typeface="Roboto" panose="02000000000000000000" pitchFamily="2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23AB71CE-8C01-42C5-835F-45FFE6609A88}" type="slidenum">
              <a:rPr lang="de-DE" altLang="bg-BG">
                <a:latin typeface="Roboto" panose="02000000000000000000" pitchFamily="2" charset="0"/>
              </a:rPr>
              <a:pPr/>
              <a:t>‹#›</a:t>
            </a:fld>
            <a:endParaRPr lang="de-DE" altLang="bg-BG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96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Roboto" panose="02000000000000000000" pitchFamily="2" charset="0"/>
              </a:defRPr>
            </a:lvl1pPr>
          </a:lstStyle>
          <a:p>
            <a:endParaRPr lang="de-DE" altLang="bg-BG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endParaRPr lang="de-DE" altLang="bg-BG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bg-BG" dirty="0" smtClean="0"/>
              <a:t>Click to edit Master text styles</a:t>
            </a:r>
          </a:p>
          <a:p>
            <a:pPr lvl="1"/>
            <a:r>
              <a:rPr lang="de-DE" altLang="bg-BG" dirty="0" smtClean="0"/>
              <a:t>Second level</a:t>
            </a:r>
          </a:p>
          <a:p>
            <a:pPr lvl="2"/>
            <a:r>
              <a:rPr lang="de-DE" altLang="bg-BG" dirty="0" smtClean="0"/>
              <a:t>Third level</a:t>
            </a:r>
          </a:p>
          <a:p>
            <a:pPr lvl="3"/>
            <a:r>
              <a:rPr lang="de-DE" altLang="bg-BG" dirty="0" smtClean="0"/>
              <a:t>Fourth level</a:t>
            </a:r>
          </a:p>
          <a:p>
            <a:pPr lvl="4"/>
            <a:r>
              <a:rPr lang="de-DE" altLang="bg-BG" dirty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Roboto" panose="02000000000000000000" pitchFamily="2" charset="0"/>
              </a:defRPr>
            </a:lvl1pPr>
          </a:lstStyle>
          <a:p>
            <a:endParaRPr lang="de-DE" altLang="bg-BG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13396046-A452-414B-87D9-86511916C9E7}" type="slidenum">
              <a:rPr lang="de-DE" altLang="bg-BG" smtClean="0"/>
              <a:pPr/>
              <a:t>‹#›</a:t>
            </a:fld>
            <a:endParaRPr lang="de-DE" altLang="bg-BG" dirty="0"/>
          </a:p>
        </p:txBody>
      </p:sp>
    </p:spTree>
    <p:extLst>
      <p:ext uri="{BB962C8B-B14F-4D97-AF65-F5344CB8AC3E}">
        <p14:creationId xmlns:p14="http://schemas.microsoft.com/office/powerpoint/2010/main" val="396910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FB785-E988-41B9-9EA3-AC2F10DCADD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500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8CE74-E490-4C93-8BE4-47E1C217EB87}" type="slidenum">
              <a:rPr lang="de-DE" altLang="bg-BG"/>
              <a:pPr/>
              <a:t>2</a:t>
            </a:fld>
            <a:endParaRPr lang="de-DE" altLang="bg-BG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bg-BG" dirty="0"/>
          </a:p>
        </p:txBody>
      </p:sp>
    </p:spTree>
    <p:extLst>
      <p:ext uri="{BB962C8B-B14F-4D97-AF65-F5344CB8AC3E}">
        <p14:creationId xmlns:p14="http://schemas.microsoft.com/office/powerpoint/2010/main" val="156759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024D5-536F-4579-8CC8-CB89D6202DAC}" type="slidenum">
              <a:rPr lang="de-DE" altLang="bg-BG"/>
              <a:pPr/>
              <a:t>7</a:t>
            </a:fld>
            <a:endParaRPr lang="de-DE" altLang="bg-BG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9815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A28EE-9DCC-4EF3-83E5-48AB0ED82D93}" type="slidenum">
              <a:rPr lang="de-DE" altLang="bg-BG"/>
              <a:pPr/>
              <a:t>16</a:t>
            </a:fld>
            <a:endParaRPr lang="de-DE" altLang="bg-BG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7721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A28EE-9DCC-4EF3-83E5-48AB0ED82D93}" type="slidenum">
              <a:rPr lang="de-DE" altLang="bg-BG"/>
              <a:pPr/>
              <a:t>18</a:t>
            </a:fld>
            <a:endParaRPr lang="de-DE" altLang="bg-BG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3859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End slide – end slide should always match title slide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FB785-E988-41B9-9EA3-AC2F10DCADD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119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5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2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5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4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2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1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1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(null)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(null)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55E03D1-E5BB-554B-A4C8-90D8EA61F1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AF12ADD-D37B-904B-B898-F2B76B0B98E8}"/>
              </a:ext>
            </a:extLst>
          </p:cNvPr>
          <p:cNvSpPr/>
          <p:nvPr/>
        </p:nvSpPr>
        <p:spPr>
          <a:xfrm>
            <a:off x="-5021" y="5310003"/>
            <a:ext cx="4876885" cy="124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textruta 11"/>
          <p:cNvSpPr txBox="1"/>
          <p:nvPr/>
        </p:nvSpPr>
        <p:spPr>
          <a:xfrm>
            <a:off x="469568" y="5700696"/>
            <a:ext cx="4186271" cy="60054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80000"/>
              </a:lnSpc>
            </a:pPr>
            <a:r>
              <a:rPr lang="bg-BG" sz="4100" b="1" dirty="0" smtClean="0"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АЛОЕ НАПИТКИ</a:t>
            </a:r>
            <a:endParaRPr lang="bg-BG" sz="4100" b="1" dirty="0">
              <a:latin typeface="Roboto" panose="02000000000000000000" pitchFamily="2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565CF4-2CFA-BD4C-9853-89D8767D8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8" t="36626" r="23077" b="38723"/>
          <a:stretch/>
        </p:blipFill>
        <p:spPr>
          <a:xfrm>
            <a:off x="269630" y="194393"/>
            <a:ext cx="7314745" cy="442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D49D3A-BE5A-7046-A12D-55F3C7F31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306332" y="413187"/>
            <a:ext cx="5400600" cy="153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Много добри причини </a:t>
            </a:r>
            <a:r>
              <a:rPr lang="bg-BG" altLang="bg-BG" sz="4400" b="1" cap="small" dirty="0" smtClean="0">
                <a:latin typeface="Roboto" panose="02000000000000000000" pitchFamily="2" charset="0"/>
              </a:rPr>
              <a:t>да </a:t>
            </a:r>
            <a:r>
              <a:rPr lang="bg-BG" altLang="bg-BG" sz="4400" b="1" cap="small" dirty="0">
                <a:latin typeface="Roboto" panose="02000000000000000000" pitchFamily="2" charset="0"/>
              </a:rPr>
              <a:t>пием алое вера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6332" y="2202478"/>
            <a:ext cx="4853564" cy="356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Стабилизира се енергийният баланс на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тялото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Стимулира и подпомага обмяната на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веществата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Гелът от алое вера активира и прочистващите </a:t>
            </a:r>
            <a:b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процеси в организма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Балансира функцията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 имунната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система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0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/>
          <a:stretch/>
        </p:blipFill>
        <p:spPr>
          <a:xfrm>
            <a:off x="0" y="-16520"/>
            <a:ext cx="8616280" cy="68782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5997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6405184" y="1833852"/>
            <a:ext cx="5235432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напитките си от чисто алое вера ФОРЕВЪР</a:t>
            </a:r>
            <a:r>
              <a:rPr lang="de-DE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ви предлага богата гама от жизненоважни </a:t>
            </a:r>
            <a:r>
              <a:rPr lang="bg-BG" altLang="bg-BG" sz="26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нутриенти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плюс други полезни съставки от специално подбрани плодове</a:t>
            </a:r>
            <a:r>
              <a:rPr lang="de-DE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Възползвайте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се от най-добрия източник за оптимален ежедневен прием на хранителни съставки.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383312" y="667642"/>
            <a:ext cx="5458757" cy="10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Започвайте всеки </a:t>
            </a:r>
            <a:r>
              <a:rPr lang="bg-BG" altLang="bg-BG" sz="4400" b="1" cap="small" dirty="0" smtClean="0">
                <a:latin typeface="Roboto" panose="02000000000000000000" pitchFamily="2" charset="0"/>
              </a:rPr>
              <a:t>ден с </a:t>
            </a:r>
            <a:r>
              <a:rPr lang="bg-BG" altLang="bg-BG" sz="4400" b="1" cap="small" dirty="0">
                <a:latin typeface="Roboto" panose="02000000000000000000" pitchFamily="2" charset="0"/>
              </a:rPr>
              <a:t>повече сила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t="7268" r="33225" b="18938"/>
          <a:stretch/>
        </p:blipFill>
        <p:spPr>
          <a:xfrm>
            <a:off x="4633192" y="1"/>
            <a:ext cx="755880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301452" y="459812"/>
            <a:ext cx="48676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Гел от алое вера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06331" y="1173449"/>
            <a:ext cx="5789667" cy="539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99.7% чист гел от вътрешността на листата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консерванти, захар и глутен</a:t>
            </a:r>
            <a:endParaRPr lang="ru-RU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Притежава естествени прочистващи свойства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Помага на храносмилателната система да усвоява полезните вещества от приеманата храна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Подкрепя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имунната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Допринася за усвояването на нутриенти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Съдейства за поддържане на естествените енергийни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нива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Значително по-високо съдържание на ацеманан от изискванията на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МНСА</a:t>
            </a:r>
            <a:endParaRPr lang="ru-RU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t="7331" r="386" b="18231"/>
          <a:stretch/>
        </p:blipFill>
        <p:spPr>
          <a:xfrm>
            <a:off x="0" y="-1"/>
            <a:ext cx="10465174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5997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6388224" y="548680"/>
            <a:ext cx="45833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4400" b="1" cap="small" dirty="0" smtClean="0">
                <a:latin typeface="Roboto" panose="02000000000000000000" pitchFamily="2" charset="0"/>
              </a:rPr>
              <a:t>Алое бери нектар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355565" y="1355852"/>
            <a:ext cx="5428447" cy="478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90,7% чист гел от вътрешността на листата 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консерванти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Богат на витамин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Подпомага храносмилането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Подкрепя имунната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Червените боровинки допринасят за здравето на пикочната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Съдейства за поддържане на естествените енергийни нива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глутен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Формула със 100% сокове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7068" r="34082" b="19555"/>
          <a:stretch/>
        </p:blipFill>
        <p:spPr>
          <a:xfrm>
            <a:off x="4769568" y="0"/>
            <a:ext cx="742243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32874" y="692696"/>
            <a:ext cx="4932938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bg-BG" altLang="bg-BG" sz="4400" b="1" cap="small" dirty="0" smtClean="0">
                <a:latin typeface="Roboto" panose="02000000000000000000" pitchFamily="2" charset="0"/>
              </a:rPr>
              <a:t>Алое и </a:t>
            </a:r>
            <a:r>
              <a:rPr lang="bg-BG" altLang="bg-BG" sz="4400" b="1" cap="small" dirty="0">
                <a:latin typeface="Roboto" panose="02000000000000000000" pitchFamily="2" charset="0"/>
              </a:rPr>
              <a:t>праскови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06332" y="1370366"/>
            <a:ext cx="5213604" cy="478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84,5% чист гел от вътрешността на листата 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консерванти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Богат на витамин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Подпомага храносмилането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Подкрепя имунната система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Узрели на слънце праскови за допълнителен аромат и питателност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Съдейства за поддържане на естествените енергийни нива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Не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съдържа глутен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Формула със 100% сокове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8857" y="28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6376269" y="1359524"/>
            <a:ext cx="5445844" cy="413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Напитка от чист гел от алое за добра подвижност, обогатена с трите основни средства за грижи за ставите – хондроитин сулфат, глюкозамин сулфат и метил </a:t>
            </a:r>
            <a:r>
              <a:rPr lang="bg-BG" altLang="bg-BG" sz="27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сулфонил</a:t>
            </a: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altLang="bg-BG" sz="27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метан</a:t>
            </a:r>
            <a:endParaRPr lang="de-DE" altLang="bg-BG" sz="27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Те подкрепят опорно-двигателния апарат и ви помагат да бъдете подвижни и </a:t>
            </a:r>
            <a:r>
              <a:rPr lang="bg-BG" altLang="bg-BG" sz="27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жизнени</a:t>
            </a:r>
            <a:endParaRPr lang="de-DE" altLang="bg-BG" sz="27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Ценена от спортисти и хора с активен начин на </a:t>
            </a:r>
            <a:r>
              <a:rPr lang="bg-BG" altLang="bg-BG" sz="27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живот</a:t>
            </a:r>
            <a:endParaRPr lang="bg-BG" altLang="bg-BG" sz="27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6361080" y="692696"/>
            <a:ext cx="5061624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Форевър фрийдъм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r="18440"/>
          <a:stretch/>
        </p:blipFill>
        <p:spPr>
          <a:xfrm>
            <a:off x="3991429" y="28"/>
            <a:ext cx="820057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188" y="28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307881" y="2060353"/>
            <a:ext cx="5137151" cy="37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Компаниите от семейството на ФОРЕВЪР</a:t>
            </a:r>
            <a:r>
              <a:rPr lang="de-DE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са най-големият производител и разпространител на продукти от алое вера в света. </a:t>
            </a:r>
          </a:p>
          <a:p>
            <a:pPr marL="174625" indent="-174625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Изделията са с много високо качество, подчертават изключителните свойства на алоето</a:t>
            </a:r>
            <a:r>
              <a:rPr lang="en-US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altLang="bg-BG" sz="2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се комбинират в цялостна програма за здраве и красота. </a:t>
            </a:r>
            <a:endParaRPr lang="de-DE" altLang="bg-BG" sz="27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5181" y="695413"/>
            <a:ext cx="5007052" cy="11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Алое вера </a:t>
            </a:r>
            <a:br>
              <a:rPr lang="bg-BG" altLang="bg-BG" sz="4400" b="1" cap="small" dirty="0">
                <a:latin typeface="Roboto" panose="02000000000000000000" pitchFamily="2" charset="0"/>
              </a:rPr>
            </a:br>
            <a:r>
              <a:rPr lang="bg-BG" altLang="bg-BG" sz="4400" b="1" cap="small" dirty="0">
                <a:latin typeface="Roboto" panose="02000000000000000000" pitchFamily="2" charset="0"/>
              </a:rPr>
              <a:t>от</a:t>
            </a:r>
            <a:r>
              <a:rPr lang="de-DE" altLang="bg-BG" sz="4400" b="1" cap="small" dirty="0">
                <a:latin typeface="Roboto" panose="02000000000000000000" pitchFamily="2" charset="0"/>
              </a:rPr>
              <a:t> </a:t>
            </a:r>
            <a:r>
              <a:rPr lang="bg-BG" altLang="bg-BG" sz="4400" b="1" cap="small" dirty="0">
                <a:latin typeface="Roboto" panose="02000000000000000000" pitchFamily="2" charset="0"/>
              </a:rPr>
              <a:t>ФОРЕВЪР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18576"/>
          <a:stretch/>
        </p:blipFill>
        <p:spPr>
          <a:xfrm>
            <a:off x="0" y="0"/>
            <a:ext cx="624001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1651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6396464" y="1802562"/>
            <a:ext cx="5399304" cy="44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Целият производствен процес е напълно затворен: </a:t>
            </a:r>
          </a:p>
          <a:p>
            <a:pPr marL="174625" indent="-1746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сами отглеждаме алоето в собствени плантации</a:t>
            </a:r>
          </a:p>
          <a:p>
            <a:pPr marL="174625" indent="-1746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листата се берат и белят на ръка</a:t>
            </a:r>
          </a:p>
          <a:p>
            <a:pPr marL="174625" indent="-1746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продуктите влагаме само чистия гел от вътрешността им</a:t>
            </a:r>
          </a:p>
          <a:p>
            <a:pPr marL="174625" indent="-1746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произвеждаме продуктите в собствени предприятия</a:t>
            </a:r>
            <a:endParaRPr lang="bg-BG" altLang="bg-BG" sz="2600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контролираме качеството</a:t>
            </a:r>
            <a:b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 всяка стъпка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01693" y="579367"/>
            <a:ext cx="5007052" cy="11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Алое вера </a:t>
            </a:r>
            <a:br>
              <a:rPr lang="bg-BG" altLang="bg-BG" sz="4400" b="1" cap="small" dirty="0">
                <a:latin typeface="Roboto" panose="02000000000000000000" pitchFamily="2" charset="0"/>
              </a:rPr>
            </a:br>
            <a:r>
              <a:rPr lang="bg-BG" altLang="bg-BG" sz="4400" b="1" cap="small" dirty="0">
                <a:latin typeface="Roboto" panose="02000000000000000000" pitchFamily="2" charset="0"/>
              </a:rPr>
              <a:t>от</a:t>
            </a:r>
            <a:r>
              <a:rPr lang="de-DE" altLang="bg-BG" sz="4400" b="1" cap="small" dirty="0">
                <a:latin typeface="Roboto" panose="02000000000000000000" pitchFamily="2" charset="0"/>
              </a:rPr>
              <a:t> </a:t>
            </a:r>
            <a:r>
              <a:rPr lang="bg-BG" altLang="bg-BG" sz="4400" b="1" cap="small" dirty="0">
                <a:latin typeface="Roboto" panose="02000000000000000000" pitchFamily="2" charset="0"/>
              </a:rPr>
              <a:t>ФОРЕВЪР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14" y="0"/>
            <a:ext cx="1028478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720" y="28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5181" y="404664"/>
            <a:ext cx="5007052" cy="11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Алое вера </a:t>
            </a:r>
            <a:br>
              <a:rPr lang="bg-BG" altLang="bg-BG" sz="4400" b="1" cap="small" dirty="0">
                <a:latin typeface="Roboto" panose="02000000000000000000" pitchFamily="2" charset="0"/>
              </a:rPr>
            </a:br>
            <a:r>
              <a:rPr lang="bg-BG" altLang="bg-BG" sz="4400" b="1" cap="small" dirty="0">
                <a:latin typeface="Roboto" panose="02000000000000000000" pitchFamily="2" charset="0"/>
              </a:rPr>
              <a:t>от</a:t>
            </a:r>
            <a:r>
              <a:rPr lang="de-DE" altLang="bg-BG" sz="4400" b="1" cap="small" dirty="0">
                <a:latin typeface="Roboto" panose="02000000000000000000" pitchFamily="2" charset="0"/>
              </a:rPr>
              <a:t> </a:t>
            </a:r>
            <a:r>
              <a:rPr lang="bg-BG" altLang="bg-BG" sz="4400" b="1" cap="small" dirty="0">
                <a:latin typeface="Roboto" panose="02000000000000000000" pitchFamily="2" charset="0"/>
              </a:rPr>
              <a:t>ФОРЕВЪР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7882" y="1537380"/>
            <a:ext cx="527067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Три от алое напитките вече се произвеждат по високотехнологичен </a:t>
            </a:r>
            <a:r>
              <a:rPr lang="bg-BG" altLang="bg-BG" sz="25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асептичен процес</a:t>
            </a:r>
            <a:r>
              <a:rPr lang="bg-BG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което ни позволява да ви ги предложим </a:t>
            </a:r>
            <a:r>
              <a:rPr lang="bg-BG" altLang="bg-BG" sz="25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без никакви консерванти </a:t>
            </a:r>
            <a:r>
              <a:rPr lang="bg-BG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с още </a:t>
            </a:r>
            <a:r>
              <a:rPr lang="bg-BG" altLang="bg-BG" sz="25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повече </a:t>
            </a:r>
            <a:r>
              <a:rPr lang="bg-BG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от нашия ефикасен и чист </a:t>
            </a:r>
            <a:r>
              <a:rPr lang="bg-BG" altLang="bg-BG" sz="25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гел от алое вера</a:t>
            </a:r>
            <a:r>
              <a:rPr lang="bg-BG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bg-BG" sz="25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Резултатът от новия производствен процес е </a:t>
            </a:r>
            <a:r>
              <a:rPr lang="ru-RU" altLang="bg-BG" sz="25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значително по-високо </a:t>
            </a:r>
            <a:r>
              <a:rPr lang="ru-RU" altLang="bg-BG" sz="25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запазване на витамините </a:t>
            </a:r>
            <a:r>
              <a:rPr lang="ru-RU" altLang="bg-BG" sz="25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гела от вътрешността на алоевите листа</a:t>
            </a:r>
            <a:r>
              <a:rPr lang="ru-RU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Тетра </a:t>
            </a:r>
            <a:r>
              <a:rPr lang="ru-RU" altLang="bg-BG" sz="25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Пак </a:t>
            </a:r>
            <a:r>
              <a:rPr lang="ru-RU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опаковките са изработени </a:t>
            </a:r>
            <a:r>
              <a:rPr lang="ru-RU" altLang="bg-BG" sz="25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от </a:t>
            </a:r>
            <a:r>
              <a:rPr lang="ru-RU" altLang="bg-BG" sz="25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100% рециклируеми </a:t>
            </a:r>
            <a:r>
              <a:rPr lang="ru-RU" altLang="bg-BG" sz="25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материали.</a:t>
            </a:r>
            <a:endParaRPr lang="de-DE" altLang="bg-BG" sz="25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17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5E03D1-E5BB-554B-A4C8-90D8EA61F1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4079776" y="2000079"/>
            <a:ext cx="770423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Нашите продукти от алое вера са първите, изпълнили строгите изисквания на Международния научен съвет за алое. Те носят одобрителния му печат като потвърждение от независим източник за тяхната чистота и качество. Сред останалите сертификати, които притежават, са </a:t>
            </a:r>
            <a:r>
              <a:rPr lang="bg-BG" altLang="bg-BG" sz="2800" dirty="0" err="1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Кашер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Халал.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Никой от продуктите на ФОРЕВЪР не се изпитва върху животни.</a:t>
            </a:r>
            <a:endParaRPr lang="de-DE" altLang="bg-BG" sz="2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162825" name="Picture 9" descr="Certification-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49" y="2005586"/>
            <a:ext cx="1600143" cy="159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079775" y="1282812"/>
            <a:ext cx="6726121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Алое вера </a:t>
            </a:r>
            <a:r>
              <a:rPr lang="bg-BG" altLang="bg-BG" sz="4400" b="1" cap="small" dirty="0" smtClean="0">
                <a:latin typeface="Roboto" panose="02000000000000000000" pitchFamily="2" charset="0"/>
              </a:rPr>
              <a:t>от</a:t>
            </a:r>
            <a:r>
              <a:rPr lang="de-DE" altLang="bg-BG" sz="4400" b="1" cap="small" dirty="0" smtClean="0">
                <a:latin typeface="Roboto" panose="02000000000000000000" pitchFamily="2" charset="0"/>
              </a:rPr>
              <a:t> </a:t>
            </a:r>
            <a:r>
              <a:rPr lang="bg-BG" altLang="bg-BG" sz="4400" b="1" cap="small" dirty="0">
                <a:latin typeface="Roboto" panose="02000000000000000000" pitchFamily="2" charset="0"/>
              </a:rPr>
              <a:t>ФОРЕВЪР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6" y="2011868"/>
            <a:ext cx="1781800" cy="1587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5"/>
          <a:stretch/>
        </p:blipFill>
        <p:spPr>
          <a:xfrm>
            <a:off x="535967" y="3869797"/>
            <a:ext cx="1680979" cy="1325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39" y="4047294"/>
            <a:ext cx="1461094" cy="10636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02" y="5445224"/>
            <a:ext cx="1619333" cy="10255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4" b="5299"/>
          <a:stretch/>
        </p:blipFill>
        <p:spPr>
          <a:xfrm>
            <a:off x="-4932" y="-1"/>
            <a:ext cx="12196932" cy="6867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026"/>
          <p:cNvSpPr txBox="1">
            <a:spLocks noChangeArrowheads="1"/>
          </p:cNvSpPr>
          <p:nvPr/>
        </p:nvSpPr>
        <p:spPr bwMode="auto">
          <a:xfrm>
            <a:off x="1860104" y="1339258"/>
            <a:ext cx="8398321" cy="316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bg-BG" altLang="bg-BG" sz="6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За вашето добро здраве</a:t>
            </a:r>
            <a:r>
              <a:rPr lang="de-DE" altLang="bg-BG" sz="6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!</a:t>
            </a:r>
          </a:p>
          <a:p>
            <a:pPr algn="ctr">
              <a:lnSpc>
                <a:spcPct val="90000"/>
              </a:lnSpc>
            </a:pPr>
            <a:r>
              <a:rPr lang="bg-BG" altLang="bg-BG" sz="5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Пожелаваме ви активен </a:t>
            </a:r>
            <a: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и </a:t>
            </a:r>
            <a:r>
              <a:rPr lang="bg-BG" altLang="bg-BG" sz="5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качествен живот </a:t>
            </a:r>
            <a: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с </a:t>
            </a:r>
            <a:r>
              <a:rPr lang="bg-BG" altLang="bg-BG" sz="5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продуктите </a:t>
            </a:r>
            <a:r>
              <a:rPr lang="bg-BG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на</a:t>
            </a:r>
            <a:r>
              <a:rPr lang="de-DE" altLang="bg-BG" sz="5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bg-BG" altLang="bg-BG" sz="5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ФОРЕВЪР</a:t>
            </a:r>
            <a:r>
              <a:rPr lang="de-DE" altLang="bg-BG" sz="5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CCF649-9EDC-4D46-BA1F-6C83CCE838C8}"/>
              </a:ext>
            </a:extLst>
          </p:cNvPr>
          <p:cNvSpPr/>
          <p:nvPr/>
        </p:nvSpPr>
        <p:spPr>
          <a:xfrm>
            <a:off x="1941384" y="4664185"/>
            <a:ext cx="8309233" cy="60959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67">
              <a:solidFill>
                <a:srgbClr val="FFC7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033654-7648-9848-BA39-BE8D475AE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88" y="5740365"/>
            <a:ext cx="1299021" cy="8065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5E03D1-E5BB-554B-A4C8-90D8EA61F1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AF12ADD-D37B-904B-B898-F2B76B0B98E8}"/>
              </a:ext>
            </a:extLst>
          </p:cNvPr>
          <p:cNvSpPr/>
          <p:nvPr/>
        </p:nvSpPr>
        <p:spPr>
          <a:xfrm>
            <a:off x="-5630" y="5310003"/>
            <a:ext cx="4517454" cy="124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textruta 11"/>
          <p:cNvSpPr txBox="1"/>
          <p:nvPr/>
        </p:nvSpPr>
        <p:spPr>
          <a:xfrm>
            <a:off x="444168" y="5708699"/>
            <a:ext cx="7461331" cy="6176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80000"/>
              </a:lnSpc>
            </a:pPr>
            <a:r>
              <a:rPr lang="bg-BG" sz="4267" b="1" dirty="0" smtClean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Благодарим Ви</a:t>
            </a:r>
            <a:r>
              <a:rPr lang="en-US" sz="4267" b="1" dirty="0" smtClean="0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!</a:t>
            </a:r>
            <a:endParaRPr lang="sv-SE" sz="3733" b="1" dirty="0">
              <a:latin typeface="Arial Narrow" panose="020B0604020202020204" pitchFamily="34" charset="0"/>
              <a:ea typeface="Helvetica Neue Condensed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565CF4-2CFA-BD4C-9853-89D8767D8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8" t="36626" r="23077" b="38723"/>
          <a:stretch/>
        </p:blipFill>
        <p:spPr>
          <a:xfrm>
            <a:off x="269630" y="194393"/>
            <a:ext cx="7314745" cy="4426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033654-7648-9848-BA39-BE8D475AE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88" y="5740365"/>
            <a:ext cx="1299021" cy="8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" y="0"/>
            <a:ext cx="10272464" cy="6847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5997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398546" y="2444879"/>
            <a:ext cx="4954038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bg-BG" altLang="bg-BG" sz="2800" dirty="0">
                <a:latin typeface="Roboto" panose="02000000000000000000" pitchFamily="2" charset="0"/>
                <a:ea typeface="Roboto" panose="02000000000000000000" pitchFamily="2" charset="0"/>
              </a:rPr>
              <a:t>„Човек е това, </a:t>
            </a:r>
            <a:r>
              <a:rPr lang="en-US" altLang="bg-BG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altLang="bg-BG" sz="2800" dirty="0" smtClean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bg-BG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с </a:t>
            </a:r>
            <a:r>
              <a:rPr lang="bg-BG" altLang="bg-BG" sz="2800" dirty="0">
                <a:latin typeface="Roboto" panose="02000000000000000000" pitchFamily="2" charset="0"/>
                <a:ea typeface="Roboto" panose="02000000000000000000" pitchFamily="2" charset="0"/>
              </a:rPr>
              <a:t>което се храни.“ </a:t>
            </a:r>
            <a:r>
              <a:rPr lang="en-US" altLang="bg-BG" sz="2800" b="1" dirty="0">
                <a:latin typeface="Roboto Thin" pitchFamily="2" charset="0"/>
                <a:ea typeface="Roboto Thin" pitchFamily="2" charset="0"/>
              </a:rPr>
              <a:t/>
            </a:r>
            <a:br>
              <a:rPr lang="en-US" altLang="bg-BG" sz="2800" b="1" dirty="0">
                <a:latin typeface="Roboto Thin" pitchFamily="2" charset="0"/>
                <a:ea typeface="Roboto Thin" pitchFamily="2" charset="0"/>
              </a:rPr>
            </a:br>
            <a:r>
              <a:rPr lang="bg-BG" altLang="bg-BG" sz="3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Тази житейска мъдрост ни показва, че който се храни пълноценно и балансирано, се радва на по-добро здраве и повече </a:t>
            </a:r>
            <a:r>
              <a:rPr lang="bg-BG" altLang="bg-BG" sz="32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жизненост.</a:t>
            </a:r>
            <a:endParaRPr lang="de-DE" altLang="bg-BG" sz="3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389123" y="529399"/>
            <a:ext cx="5683541" cy="172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Колко </a:t>
            </a:r>
            <a:r>
              <a:rPr lang="en-US" altLang="bg-BG" sz="4400" b="1" cap="small" dirty="0" smtClean="0">
                <a:latin typeface="Roboto" panose="02000000000000000000" pitchFamily="2" charset="0"/>
              </a:rPr>
              <a:t/>
            </a:r>
            <a:br>
              <a:rPr lang="en-US" altLang="bg-BG" sz="4400" b="1" cap="small" dirty="0" smtClean="0">
                <a:latin typeface="Roboto" panose="02000000000000000000" pitchFamily="2" charset="0"/>
              </a:rPr>
            </a:br>
            <a:r>
              <a:rPr lang="bg-BG" altLang="bg-BG" sz="4400" b="1" cap="small" dirty="0" smtClean="0">
                <a:latin typeface="Roboto" panose="02000000000000000000" pitchFamily="2" charset="0"/>
              </a:rPr>
              <a:t>здравословно</a:t>
            </a:r>
            <a:r>
              <a:rPr lang="en-US" altLang="bg-BG" sz="4400" b="1" cap="small" dirty="0" smtClean="0">
                <a:latin typeface="Roboto" panose="02000000000000000000" pitchFamily="2" charset="0"/>
              </a:rPr>
              <a:t/>
            </a:r>
            <a:br>
              <a:rPr lang="en-US" altLang="bg-BG" sz="4400" b="1" cap="small" dirty="0" smtClean="0">
                <a:latin typeface="Roboto" panose="02000000000000000000" pitchFamily="2" charset="0"/>
              </a:rPr>
            </a:br>
            <a:r>
              <a:rPr lang="bg-BG" altLang="bg-BG" sz="4400" b="1" cap="small" dirty="0" smtClean="0">
                <a:latin typeface="Roboto" panose="02000000000000000000" pitchFamily="2" charset="0"/>
              </a:rPr>
              <a:t>се </a:t>
            </a:r>
            <a:r>
              <a:rPr lang="bg-BG" altLang="bg-BG" sz="4400" b="1" cap="small" dirty="0">
                <a:latin typeface="Roboto" panose="02000000000000000000" pitchFamily="2" charset="0"/>
              </a:rPr>
              <a:t>храните</a:t>
            </a:r>
            <a:r>
              <a:rPr lang="de-DE" altLang="bg-BG" sz="4400" b="1" cap="small" dirty="0">
                <a:latin typeface="Roboto" panose="02000000000000000000" pitchFamily="2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6766"/>
          <a:stretch/>
        </p:blipFill>
        <p:spPr>
          <a:xfrm>
            <a:off x="0" y="-1"/>
            <a:ext cx="1217739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313926" y="2100165"/>
            <a:ext cx="5494041" cy="404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За да помагате на тялото си в неговите уникални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функции,</a:t>
            </a:r>
            <a:b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трябва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всеки ден да го снабдявате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незаменими хранителни съставки</a:t>
            </a:r>
            <a:r>
              <a:rPr lang="de-DE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Към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тях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спадат:</a:t>
            </a:r>
            <a:r>
              <a:rPr lang="en-US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en-US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8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витамини</a:t>
            </a:r>
            <a:r>
              <a:rPr lang="bg-BG" altLang="bg-BG" sz="28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минерали, аминокиселини, </a:t>
            </a:r>
            <a:r>
              <a:rPr lang="bg-BG" altLang="bg-BG" sz="28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мастни </a:t>
            </a:r>
            <a:r>
              <a:rPr lang="bg-BG" altLang="bg-BG" sz="28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киселини, микроелементи, </a:t>
            </a:r>
            <a:r>
              <a:rPr lang="bg-BG" altLang="bg-BG" sz="28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ензими </a:t>
            </a:r>
            <a:r>
              <a:rPr lang="bg-BG" altLang="bg-BG" sz="28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</a:t>
            </a:r>
            <a:r>
              <a:rPr lang="bg-BG" altLang="bg-BG" sz="2800" b="1" dirty="0" err="1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др</a:t>
            </a:r>
            <a:r>
              <a:rPr lang="de-DE" altLang="bg-BG" sz="28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  <a:endParaRPr lang="de-DE" altLang="bg-BG" sz="2800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Всеки един от тези нутриенти играе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съществена роля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организма</a:t>
            </a:r>
            <a:r>
              <a:rPr lang="de-DE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86319" y="404664"/>
            <a:ext cx="4153497" cy="172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bg-BG" altLang="bg-BG" sz="4400" b="1" cap="small" dirty="0" smtClean="0">
                <a:latin typeface="Roboto" panose="02000000000000000000" pitchFamily="2" charset="0"/>
              </a:rPr>
              <a:t>Колко</a:t>
            </a:r>
            <a:r>
              <a:rPr lang="en-US" altLang="bg-BG" sz="4400" b="1" cap="small" dirty="0" smtClean="0">
                <a:latin typeface="Roboto" panose="02000000000000000000" pitchFamily="2" charset="0"/>
              </a:rPr>
              <a:t/>
            </a:r>
            <a:br>
              <a:rPr lang="en-US" altLang="bg-BG" sz="4400" b="1" cap="small" dirty="0" smtClean="0">
                <a:latin typeface="Roboto" panose="02000000000000000000" pitchFamily="2" charset="0"/>
              </a:rPr>
            </a:br>
            <a:r>
              <a:rPr lang="bg-BG" altLang="bg-BG" sz="4400" b="1" cap="small" dirty="0" smtClean="0">
                <a:latin typeface="Roboto" panose="02000000000000000000" pitchFamily="2" charset="0"/>
              </a:rPr>
              <a:t>здравословно</a:t>
            </a:r>
            <a:r>
              <a:rPr lang="en-US" altLang="bg-BG" sz="4400" b="1" cap="small" dirty="0" smtClean="0">
                <a:latin typeface="Roboto" panose="02000000000000000000" pitchFamily="2" charset="0"/>
              </a:rPr>
              <a:t/>
            </a:r>
            <a:br>
              <a:rPr lang="en-US" altLang="bg-BG" sz="4400" b="1" cap="small" dirty="0" smtClean="0">
                <a:latin typeface="Roboto" panose="02000000000000000000" pitchFamily="2" charset="0"/>
              </a:rPr>
            </a:br>
            <a:r>
              <a:rPr lang="bg-BG" altLang="bg-BG" sz="4400" b="1" cap="small" dirty="0" smtClean="0">
                <a:latin typeface="Roboto" panose="02000000000000000000" pitchFamily="2" charset="0"/>
              </a:rPr>
              <a:t>се </a:t>
            </a:r>
            <a:r>
              <a:rPr lang="bg-BG" altLang="bg-BG" sz="4400" b="1" cap="small" dirty="0">
                <a:latin typeface="Roboto" panose="02000000000000000000" pitchFamily="2" charset="0"/>
              </a:rPr>
              <a:t>храните</a:t>
            </a:r>
            <a:r>
              <a:rPr lang="de-DE" altLang="bg-BG" sz="4400" b="1" cap="small" dirty="0">
                <a:latin typeface="Roboto" panose="02000000000000000000" pitchFamily="2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/>
          <a:stretch/>
        </p:blipFill>
        <p:spPr>
          <a:xfrm>
            <a:off x="0" y="0"/>
            <a:ext cx="703210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5997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6415316" y="1297788"/>
            <a:ext cx="5397220" cy="482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За съжаление в днешното време на стрес и големи натоварвания е много трудно да снабдим организма си с необходимите хранителни вещества само с помощта на храната</a:t>
            </a:r>
            <a:r>
              <a:rPr lang="de-DE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Физическият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умственият стрес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тютюнопушенето,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алкохолът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кафето, както и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отслабналата 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имунна </a:t>
            </a:r>
            <a:r>
              <a:rPr lang="bg-BG" altLang="bg-BG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система</a:t>
            </a: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изтощават </a:t>
            </a:r>
            <a:b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организма ни и изчерпват </a:t>
            </a:r>
            <a:b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всичките му резерви</a:t>
            </a:r>
            <a:r>
              <a:rPr lang="de-DE" altLang="bg-BG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6410110" y="497019"/>
            <a:ext cx="39402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Фактите днес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4C078E-BFEB-D343-93C3-D4DE3DF1E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93" y="0"/>
            <a:ext cx="1028185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306390" y="2247621"/>
            <a:ext cx="5357562" cy="420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„Царицата на лечебните растения“ – алое вера подпомага и се грижи за тялото ни повече от всяко друго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растение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Познато е с полезните си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здравето свойства от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хилядолетия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Цени се като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символ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непреходност</a:t>
            </a:r>
            <a:r>
              <a:rPr lang="en-US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красота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Алое вера е една от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най-популярните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съставки 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хранителни добавки </a:t>
            </a:r>
            <a:b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козметични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продукти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04406" y="741965"/>
            <a:ext cx="5575570" cy="153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Правилният </a:t>
            </a:r>
            <a:r>
              <a:rPr lang="bg-BG" altLang="bg-BG" sz="4400" b="1" cap="small" dirty="0" smtClean="0">
                <a:latin typeface="Roboto" panose="02000000000000000000" pitchFamily="2" charset="0"/>
              </a:rPr>
              <a:t>избор</a:t>
            </a:r>
            <a:r>
              <a:rPr lang="en-US" altLang="bg-BG" sz="4400" b="1" cap="small" dirty="0" smtClean="0">
                <a:latin typeface="Roboto" panose="02000000000000000000" pitchFamily="2" charset="0"/>
              </a:rPr>
              <a:t/>
            </a:r>
            <a:br>
              <a:rPr lang="en-US" altLang="bg-BG" sz="4400" b="1" cap="small" dirty="0" smtClean="0">
                <a:latin typeface="Roboto" panose="02000000000000000000" pitchFamily="2" charset="0"/>
              </a:rPr>
            </a:br>
            <a:r>
              <a:rPr lang="bg-BG" altLang="bg-BG" sz="4400" b="1" cap="small" dirty="0" smtClean="0">
                <a:latin typeface="Roboto" panose="02000000000000000000" pitchFamily="2" charset="0"/>
              </a:rPr>
              <a:t>за здравословен</a:t>
            </a:r>
            <a:r>
              <a:rPr lang="en-US" altLang="bg-BG" sz="4400" b="1" cap="small" dirty="0" smtClean="0">
                <a:latin typeface="Roboto" panose="02000000000000000000" pitchFamily="2" charset="0"/>
              </a:rPr>
              <a:t/>
            </a:r>
            <a:br>
              <a:rPr lang="en-US" altLang="bg-BG" sz="4400" b="1" cap="small" dirty="0" smtClean="0">
                <a:latin typeface="Roboto" panose="02000000000000000000" pitchFamily="2" charset="0"/>
              </a:rPr>
            </a:br>
            <a:r>
              <a:rPr lang="bg-BG" altLang="bg-BG" sz="4400" b="1" cap="small" dirty="0" smtClean="0">
                <a:latin typeface="Roboto" panose="02000000000000000000" pitchFamily="2" charset="0"/>
              </a:rPr>
              <a:t>живот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187177-6F09-9F4A-AA60-8780AAD1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t="11189" r="22207" b="1296"/>
          <a:stretch/>
        </p:blipFill>
        <p:spPr>
          <a:xfrm>
            <a:off x="0" y="0"/>
            <a:ext cx="636814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5997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6355004" y="695614"/>
            <a:ext cx="4248472" cy="65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bg-BG" altLang="bg-BG" sz="4800" b="1" cap="small" dirty="0">
                <a:latin typeface="Roboto" panose="02000000000000000000" pitchFamily="2" charset="0"/>
              </a:rPr>
              <a:t>Алое </a:t>
            </a:r>
            <a:r>
              <a:rPr lang="bg-BG" altLang="bg-BG" sz="4800" b="1" cap="small" dirty="0" smtClean="0">
                <a:latin typeface="Roboto" panose="02000000000000000000" pitchFamily="2" charset="0"/>
              </a:rPr>
              <a:t>вера</a:t>
            </a:r>
            <a:endParaRPr lang="de-DE" altLang="bg-BG" sz="4800" b="1" cap="small" dirty="0">
              <a:latin typeface="Roboto" panose="02000000000000000000" pitchFamily="2" charset="0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355004" y="1340768"/>
            <a:ext cx="5399981" cy="500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1938" indent="-26193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Предлага богат коктейл от хранителни вещества с положително въздействие върху човешкия организъм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61938" indent="-26193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Нутриентите взаимно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подпомагат действието си – ефект, известен като </a:t>
            </a: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синергия</a:t>
            </a:r>
          </a:p>
          <a:p>
            <a:pPr marL="261938" indent="-26193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Алоето има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адаптогенни </a:t>
            </a: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свойства – подсилва общата </a:t>
            </a:r>
            <a:r>
              <a:rPr lang="ru-RU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устойчивост на организма към вредни влияния като инфекции и </a:t>
            </a: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стрес</a:t>
            </a:r>
          </a:p>
          <a:p>
            <a:pPr marL="261938" indent="-26193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Притежава и естествено </a:t>
            </a:r>
            <a:b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изчистващо действие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1"/>
          <a:stretch/>
        </p:blipFill>
        <p:spPr>
          <a:xfrm>
            <a:off x="3778354" y="0"/>
            <a:ext cx="8413646" cy="68565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306332" y="413187"/>
            <a:ext cx="5400600" cy="153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Много добри причини </a:t>
            </a:r>
            <a:r>
              <a:rPr lang="bg-BG" altLang="bg-BG" sz="4400" b="1" cap="small" dirty="0" smtClean="0">
                <a:latin typeface="Roboto" panose="02000000000000000000" pitchFamily="2" charset="0"/>
              </a:rPr>
              <a:t>да </a:t>
            </a:r>
            <a:r>
              <a:rPr lang="bg-BG" altLang="bg-BG" sz="4400" b="1" cap="small" dirty="0">
                <a:latin typeface="Roboto" panose="02000000000000000000" pitchFamily="2" charset="0"/>
              </a:rPr>
              <a:t>пием алое вера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306952" y="1967336"/>
            <a:ext cx="5573024" cy="420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Гелът от алое вера на ФОРЕВЪР снабдява организма с най-ценните хранителни съставки и активни елементи, съдържащи се в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растението</a:t>
            </a:r>
            <a:endParaRPr lang="bg-BG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алое вера откриваме повечето важни за организма мастни киселини и 21 незаменими аминокиселини,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които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организмът ни не </a:t>
            </a:r>
            <a:r>
              <a:rPr lang="bg-BG" altLang="bg-BG" sz="2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произвежда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сам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Алое вера съдържа ценното съединение </a:t>
            </a:r>
            <a:r>
              <a:rPr lang="bg-BG" altLang="bg-BG" sz="26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ацеманан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както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 салицилова киселина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74" y="5829152"/>
            <a:ext cx="1202276" cy="747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36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6095997" y="0"/>
            <a:ext cx="6096001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C7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F3557D-B66B-624C-8A67-367D99C4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97" y="5829152"/>
            <a:ext cx="1204455" cy="747816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384032" y="741965"/>
            <a:ext cx="5400600" cy="153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bg-BG" altLang="bg-BG" sz="4400" b="1" cap="small" dirty="0">
                <a:latin typeface="Roboto" panose="02000000000000000000" pitchFamily="2" charset="0"/>
              </a:rPr>
              <a:t>Много добри причини </a:t>
            </a:r>
            <a:r>
              <a:rPr lang="bg-BG" altLang="bg-BG" sz="4400" b="1" cap="small" dirty="0" smtClean="0">
                <a:latin typeface="Roboto" panose="02000000000000000000" pitchFamily="2" charset="0"/>
              </a:rPr>
              <a:t>да </a:t>
            </a:r>
            <a:r>
              <a:rPr lang="bg-BG" altLang="bg-BG" sz="4400" b="1" cap="small" dirty="0">
                <a:latin typeface="Roboto" panose="02000000000000000000" pitchFamily="2" charset="0"/>
              </a:rPr>
              <a:t>пием алое вера</a:t>
            </a:r>
            <a:endParaRPr lang="de-DE" altLang="bg-BG" sz="4400" b="1" cap="small" dirty="0">
              <a:latin typeface="Roboto" panose="02000000000000000000" pitchFamily="2" charset="0"/>
            </a:endParaRPr>
          </a:p>
        </p:txBody>
      </p:sp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6371772" y="2485869"/>
            <a:ext cx="5383832" cy="316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Алое вера снабдява тялото с ценни витамини като </a:t>
            </a:r>
            <a:r>
              <a:rPr lang="de-DE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A, B1, B2, B6, B12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</a:t>
            </a:r>
            <a:r>
              <a:rPr lang="de-DE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C, D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и</a:t>
            </a:r>
            <a:r>
              <a:rPr lang="de-DE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E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както и микроелементи, ензими и много вторични хранителни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вещества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Освен това организмът получава и важни минерали като: калций, желязо, натрий, хром, магнезий, манган, мед, селен и </a:t>
            </a:r>
            <a:r>
              <a:rPr lang="bg-BG" altLang="bg-BG" sz="2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цинк</a:t>
            </a:r>
            <a:endParaRPr lang="de-DE" altLang="bg-BG" sz="2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p_vorl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797</Words>
  <Application>Microsoft Office PowerPoint</Application>
  <PresentationFormat>Widescreen</PresentationFormat>
  <Paragraphs>93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Helvetica Neue Condensed</vt:lpstr>
      <vt:lpstr>Roboto</vt:lpstr>
      <vt:lpstr>Roboto Condensed</vt:lpstr>
      <vt:lpstr>Roboto Condensed Light</vt:lpstr>
      <vt:lpstr>Roboto Thin</vt:lpstr>
      <vt:lpstr>Wingdings</vt:lpstr>
      <vt:lpstr>flp_vorlage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sons media gmbh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 workslide</dc:title>
  <dc:subject/>
  <dc:creator>tobi stricker</dc:creator>
  <cp:keywords/>
  <dc:description/>
  <cp:lastModifiedBy>Denitsa Prodanova</cp:lastModifiedBy>
  <cp:revision>235</cp:revision>
  <dcterms:created xsi:type="dcterms:W3CDTF">2004-11-02T13:58:39Z</dcterms:created>
  <dcterms:modified xsi:type="dcterms:W3CDTF">2018-11-27T14:27:25Z</dcterms:modified>
  <cp:category/>
</cp:coreProperties>
</file>