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1"/>
  </p:notesMasterIdLst>
  <p:handoutMasterIdLst>
    <p:handoutMasterId r:id="rId22"/>
  </p:handoutMasterIdLst>
  <p:sldIdLst>
    <p:sldId id="257" r:id="rId2"/>
    <p:sldId id="280" r:id="rId3"/>
    <p:sldId id="292" r:id="rId4"/>
    <p:sldId id="283" r:id="rId5"/>
    <p:sldId id="284" r:id="rId6"/>
    <p:sldId id="286" r:id="rId7"/>
    <p:sldId id="285" r:id="rId8"/>
    <p:sldId id="282" r:id="rId9"/>
    <p:sldId id="281" r:id="rId10"/>
    <p:sldId id="287" r:id="rId11"/>
    <p:sldId id="297" r:id="rId12"/>
    <p:sldId id="296" r:id="rId13"/>
    <p:sldId id="288" r:id="rId14"/>
    <p:sldId id="294" r:id="rId15"/>
    <p:sldId id="295" r:id="rId16"/>
    <p:sldId id="290" r:id="rId17"/>
    <p:sldId id="291" r:id="rId18"/>
    <p:sldId id="293" r:id="rId19"/>
    <p:sldId id="279" r:id="rId20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480" userDrawn="1">
          <p15:clr>
            <a:srgbClr val="A4A3A4"/>
          </p15:clr>
        </p15:guide>
        <p15:guide id="4" pos="385" userDrawn="1">
          <p15:clr>
            <a:srgbClr val="A4A3A4"/>
          </p15:clr>
        </p15:guide>
        <p15:guide id="5" pos="53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8B979"/>
    <a:srgbClr val="CA5100"/>
    <a:srgbClr val="E0E0E0"/>
    <a:srgbClr val="478ABC"/>
    <a:srgbClr val="0F66AB"/>
    <a:srgbClr val="DD8816"/>
    <a:srgbClr val="7E0B17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95" autoAdjust="0"/>
  </p:normalViewPr>
  <p:slideViewPr>
    <p:cSldViewPr showGuides="1">
      <p:cViewPr>
        <p:scale>
          <a:sx n="75" d="100"/>
          <a:sy n="75" d="100"/>
        </p:scale>
        <p:origin x="1306" y="178"/>
      </p:cViewPr>
      <p:guideLst>
        <p:guide orient="horz" pos="709"/>
        <p:guide pos="2880"/>
        <p:guide orient="horz" pos="1480"/>
        <p:guide pos="385"/>
        <p:guide pos="53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53" d="100"/>
          <a:sy n="153" d="100"/>
        </p:scale>
        <p:origin x="-293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de-DE" altLang="bg-BG" dirty="0">
              <a:latin typeface="Roboto" panose="02000000000000000000" pitchFamily="2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endParaRPr lang="de-DE" altLang="bg-BG" dirty="0">
              <a:latin typeface="Roboto" panose="02000000000000000000" pitchFamily="2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de-DE" altLang="bg-BG" dirty="0">
              <a:latin typeface="Roboto" panose="02000000000000000000" pitchFamily="2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fld id="{51914959-6CDC-4C46-843A-CA31C6F40886}" type="slidenum">
              <a:rPr lang="de-DE" altLang="bg-BG">
                <a:latin typeface="Roboto" panose="02000000000000000000" pitchFamily="2" charset="0"/>
              </a:rPr>
              <a:pPr/>
              <a:t>‹#›</a:t>
            </a:fld>
            <a:endParaRPr lang="de-DE" altLang="bg-BG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9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Roboto" panose="02000000000000000000" pitchFamily="2" charset="0"/>
              </a:defRPr>
            </a:lvl1pPr>
          </a:lstStyle>
          <a:p>
            <a:endParaRPr lang="de-DE" altLang="bg-BG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endParaRPr lang="de-DE" altLang="bg-BG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bg-BG" dirty="0" smtClean="0"/>
              <a:t>Click to edit Master text styles</a:t>
            </a:r>
          </a:p>
          <a:p>
            <a:pPr lvl="1"/>
            <a:r>
              <a:rPr lang="de-DE" altLang="bg-BG" dirty="0" smtClean="0"/>
              <a:t>Second level</a:t>
            </a:r>
          </a:p>
          <a:p>
            <a:pPr lvl="2"/>
            <a:r>
              <a:rPr lang="de-DE" altLang="bg-BG" dirty="0" smtClean="0"/>
              <a:t>Third level</a:t>
            </a:r>
          </a:p>
          <a:p>
            <a:pPr lvl="3"/>
            <a:r>
              <a:rPr lang="de-DE" altLang="bg-BG" dirty="0" smtClean="0"/>
              <a:t>Fourth level</a:t>
            </a:r>
          </a:p>
          <a:p>
            <a:pPr lvl="4"/>
            <a:r>
              <a:rPr lang="de-DE" altLang="bg-BG" dirty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Roboto" panose="02000000000000000000" pitchFamily="2" charset="0"/>
              </a:defRPr>
            </a:lvl1pPr>
          </a:lstStyle>
          <a:p>
            <a:endParaRPr lang="de-DE" altLang="bg-BG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fld id="{8B0C33C9-D8DA-452C-8965-5F9A8116A5EB}" type="slidenum">
              <a:rPr lang="de-DE" altLang="bg-BG" smtClean="0"/>
              <a:pPr/>
              <a:t>‹#›</a:t>
            </a:fld>
            <a:endParaRPr lang="de-DE" altLang="bg-BG" dirty="0"/>
          </a:p>
        </p:txBody>
      </p:sp>
    </p:spTree>
    <p:extLst>
      <p:ext uri="{BB962C8B-B14F-4D97-AF65-F5344CB8AC3E}">
        <p14:creationId xmlns:p14="http://schemas.microsoft.com/office/powerpoint/2010/main" val="2432333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4AEB25-B99E-4036-9048-8DDEDEF12BA6}" type="slidenum">
              <a:rPr lang="de-DE" altLang="bg-BG"/>
              <a:pPr/>
              <a:t>1</a:t>
            </a:fld>
            <a:endParaRPr lang="de-DE" altLang="bg-BG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bg-BG" dirty="0"/>
          </a:p>
        </p:txBody>
      </p:sp>
    </p:spTree>
    <p:extLst>
      <p:ext uri="{BB962C8B-B14F-4D97-AF65-F5344CB8AC3E}">
        <p14:creationId xmlns:p14="http://schemas.microsoft.com/office/powerpoint/2010/main" val="1951060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Roboto" panose="020000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bg-BG" dirty="0"/>
          </a:p>
        </p:txBody>
      </p:sp>
      <p:pic>
        <p:nvPicPr>
          <p:cNvPr id="5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92088"/>
            <a:ext cx="12271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201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6827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4139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  <p:pic>
        <p:nvPicPr>
          <p:cNvPr id="5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92088"/>
            <a:ext cx="12271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0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Roboto" panose="020000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Roboto" panose="02000000000000000000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5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92088"/>
            <a:ext cx="12271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  <p:pic>
        <p:nvPicPr>
          <p:cNvPr id="6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92088"/>
            <a:ext cx="12271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62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  <p:pic>
        <p:nvPicPr>
          <p:cNvPr id="8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92088"/>
            <a:ext cx="12271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50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pic>
        <p:nvPicPr>
          <p:cNvPr id="4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92088"/>
            <a:ext cx="12271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46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92088"/>
            <a:ext cx="12271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53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Roboto" panose="020000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Roboto" panose="02000000000000000000" pitchFamily="2" charset="0"/>
              </a:defRPr>
            </a:lvl1pPr>
            <a:lvl2pPr>
              <a:defRPr sz="2800">
                <a:latin typeface="Roboto" panose="02000000000000000000" pitchFamily="2" charset="0"/>
              </a:defRPr>
            </a:lvl2pPr>
            <a:lvl3pPr>
              <a:defRPr sz="2400">
                <a:latin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59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Roboto" panose="020000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Roboto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8127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92088"/>
            <a:ext cx="12271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Rectangle 21"/>
          <p:cNvSpPr>
            <a:spLocks noChangeArrowheads="1"/>
          </p:cNvSpPr>
          <p:nvPr/>
        </p:nvSpPr>
        <p:spPr bwMode="auto">
          <a:xfrm>
            <a:off x="179388" y="48466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bg-BG" sz="900" dirty="0">
              <a:latin typeface="Roboto" panose="02000000000000000000" pitchFamily="2" charset="0"/>
            </a:endParaRPr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837209" y="476672"/>
            <a:ext cx="7487816" cy="18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bg-BG" altLang="bg-BG" sz="5100" b="1" dirty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ФОРЕВЪР </a:t>
            </a:r>
            <a:r>
              <a:rPr lang="bg-BG" altLang="bg-BG" sz="60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ДВИЖЕНИЕ</a:t>
            </a:r>
            <a:endParaRPr lang="de-DE" altLang="bg-BG" sz="6000" b="1" dirty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4"/>
          <a:stretch/>
        </p:blipFill>
        <p:spPr>
          <a:xfrm>
            <a:off x="-108520" y="2294333"/>
            <a:ext cx="3096344" cy="4563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75" y="3800850"/>
            <a:ext cx="1483887" cy="3112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69" y="3519862"/>
            <a:ext cx="1566849" cy="3343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73" y="2348880"/>
            <a:ext cx="1580535" cy="43168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573088" y="2276872"/>
            <a:ext cx="536706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идеална напитка за поддържане </a:t>
            </a:r>
            <a:br>
              <a:rPr lang="bg-BG" altLang="bg-BG" sz="2000" dirty="0">
                <a:latin typeface="Roboto" panose="02000000000000000000" pitchFamily="2" charset="0"/>
              </a:rPr>
            </a:br>
            <a:r>
              <a:rPr lang="bg-BG" altLang="bg-BG" sz="2000" dirty="0">
                <a:latin typeface="Roboto" panose="02000000000000000000" pitchFamily="2" charset="0"/>
              </a:rPr>
              <a:t>на подвижността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 smtClean="0">
                <a:latin typeface="Roboto" panose="02000000000000000000" pitchFamily="2" charset="0"/>
              </a:rPr>
              <a:t>отлична </a:t>
            </a:r>
            <a:r>
              <a:rPr lang="bg-BG" altLang="bg-BG" sz="2000" dirty="0">
                <a:latin typeface="Roboto" panose="02000000000000000000" pitchFamily="2" charset="0"/>
              </a:rPr>
              <a:t>за спортисти</a:t>
            </a:r>
            <a:r>
              <a:rPr lang="de-DE" altLang="bg-BG" sz="2000" dirty="0">
                <a:latin typeface="Roboto" panose="02000000000000000000" pitchFamily="2" charset="0"/>
              </a:rPr>
              <a:t> </a:t>
            </a: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 smtClean="0">
                <a:latin typeface="Roboto" panose="02000000000000000000" pitchFamily="2" charset="0"/>
              </a:rPr>
              <a:t>и </a:t>
            </a:r>
            <a:r>
              <a:rPr lang="bg-BG" altLang="bg-BG" sz="2000" dirty="0">
                <a:latin typeface="Roboto" panose="02000000000000000000" pitchFamily="2" charset="0"/>
              </a:rPr>
              <a:t>за всички, които желаят да се движат </a:t>
            </a:r>
            <a:r>
              <a:rPr lang="bg-BG" altLang="bg-BG" sz="2000" dirty="0" smtClean="0">
                <a:latin typeface="Roboto" panose="02000000000000000000" pitchFamily="2" charset="0"/>
              </a:rPr>
              <a:t>активно и </a:t>
            </a:r>
            <a:r>
              <a:rPr lang="bg-BG" altLang="bg-BG" sz="2000" dirty="0">
                <a:latin typeface="Roboto" panose="02000000000000000000" pitchFamily="2" charset="0"/>
              </a:rPr>
              <a:t>по-свободно</a:t>
            </a:r>
            <a:endParaRPr lang="de-DE" altLang="bg-BG" sz="2000" dirty="0">
              <a:latin typeface="Roboto" panose="02000000000000000000" pitchFamily="2" charset="0"/>
            </a:endParaRPr>
          </a:p>
        </p:txBody>
      </p:sp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573088" y="980728"/>
            <a:ext cx="7543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Движение 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/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</a:b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с </a:t>
            </a: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ФОРЕВЪР ФРИЙДЪМ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44446"/>
            <a:ext cx="3240359" cy="50306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3"/>
          <a:stretch/>
        </p:blipFill>
        <p:spPr>
          <a:xfrm>
            <a:off x="2562502" y="4366657"/>
            <a:ext cx="3221596" cy="2014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r="31101"/>
          <a:stretch/>
        </p:blipFill>
        <p:spPr>
          <a:xfrm>
            <a:off x="618376" y="4366657"/>
            <a:ext cx="1833652" cy="2016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3635896" y="1698250"/>
            <a:ext cx="4848600" cy="46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525D62"/>
              </a:buClr>
              <a:buSzPct val="50000"/>
            </a:pPr>
            <a:r>
              <a:rPr lang="ru-RU" altLang="bg-BG" sz="2000" dirty="0" smtClean="0">
                <a:latin typeface="Roboto" panose="02000000000000000000" pitchFamily="2" charset="0"/>
              </a:rPr>
              <a:t>Патентована </a:t>
            </a:r>
            <a:r>
              <a:rPr lang="ru-RU" altLang="bg-BG" sz="2000" dirty="0">
                <a:latin typeface="Roboto" panose="02000000000000000000" pitchFamily="2" charset="0"/>
              </a:rPr>
              <a:t>комбинация от две ефикасни съставки, които няма да откриете заедно никъде по </a:t>
            </a:r>
            <a:r>
              <a:rPr lang="ru-RU" altLang="bg-BG" sz="2000" dirty="0" smtClean="0">
                <a:latin typeface="Roboto" panose="02000000000000000000" pitchFamily="2" charset="0"/>
              </a:rPr>
              <a:t>света:</a:t>
            </a:r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ru-RU" altLang="bg-BG" sz="2000" dirty="0" smtClean="0">
                <a:latin typeface="Roboto" panose="02000000000000000000" pitchFamily="2" charset="0"/>
              </a:rPr>
              <a:t>ципа </a:t>
            </a:r>
            <a:r>
              <a:rPr lang="ru-RU" altLang="bg-BG" sz="2000" dirty="0">
                <a:latin typeface="Roboto" panose="02000000000000000000" pitchFamily="2" charset="0"/>
              </a:rPr>
              <a:t>от яйчни черупки, наречена </a:t>
            </a:r>
            <a:r>
              <a:rPr lang="ru-RU" altLang="bg-BG" sz="2000" dirty="0">
                <a:latin typeface="Roboto" panose="02000000000000000000" pitchFamily="2" charset="0"/>
              </a:rPr>
              <a:t>NEM</a:t>
            </a:r>
            <a:r>
              <a:rPr lang="ru-RU" altLang="bg-BG" sz="2000" baseline="30000" dirty="0" smtClean="0">
                <a:latin typeface="Roboto" panose="02000000000000000000" pitchFamily="2" charset="0"/>
              </a:rPr>
              <a:t>®</a:t>
            </a:r>
            <a:r>
              <a:rPr lang="ru-RU" altLang="bg-BG" sz="2000" dirty="0" smtClean="0">
                <a:latin typeface="Roboto" panose="02000000000000000000" pitchFamily="2" charset="0"/>
              </a:rPr>
              <a:t> – източник </a:t>
            </a:r>
            <a:r>
              <a:rPr lang="ru-RU" altLang="bg-BG" sz="2000" dirty="0">
                <a:latin typeface="Roboto" panose="02000000000000000000" pitchFamily="2" charset="0"/>
              </a:rPr>
              <a:t>на </a:t>
            </a:r>
            <a:r>
              <a:rPr lang="ru-RU" sz="2000" dirty="0">
                <a:latin typeface="Roboto" panose="02000000000000000000" pitchFamily="2" charset="0"/>
              </a:rPr>
              <a:t>хондроитин</a:t>
            </a:r>
            <a:r>
              <a:rPr lang="ru-RU" sz="2000" dirty="0">
                <a:latin typeface="Roboto" panose="02000000000000000000" pitchFamily="2" charset="0"/>
              </a:rPr>
              <a:t>, хиалуронова киселина, глюкозаминогликани и колаген</a:t>
            </a:r>
            <a:endParaRPr lang="ru-RU" altLang="bg-BG" sz="2000" dirty="0">
              <a:latin typeface="Roboto" panose="02000000000000000000" pitchFamily="2" charset="0"/>
            </a:endParaRPr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ru-RU" altLang="bg-BG" sz="2000" dirty="0">
                <a:latin typeface="Roboto" panose="02000000000000000000" pitchFamily="2" charset="0"/>
              </a:rPr>
              <a:t>куркумин </a:t>
            </a:r>
            <a:r>
              <a:rPr lang="ru-RU" altLang="bg-BG" sz="2000" dirty="0">
                <a:latin typeface="Roboto" panose="02000000000000000000" pitchFamily="2" charset="0"/>
              </a:rPr>
              <a:t>в много специална форма, която </a:t>
            </a:r>
            <a:r>
              <a:rPr lang="ru-RU" altLang="bg-BG" sz="2000" dirty="0" smtClean="0">
                <a:latin typeface="Roboto" panose="02000000000000000000" pitchFamily="2" charset="0"/>
              </a:rPr>
              <a:t>повишава </a:t>
            </a:r>
            <a:r>
              <a:rPr lang="ru-RU" altLang="bg-BG" sz="2000" dirty="0">
                <a:latin typeface="Roboto" panose="02000000000000000000" pitchFamily="2" charset="0"/>
              </a:rPr>
              <a:t>бионаличността </a:t>
            </a:r>
            <a:r>
              <a:rPr lang="ru-RU" altLang="bg-BG" sz="2000" dirty="0" smtClean="0">
                <a:latin typeface="Roboto" panose="02000000000000000000" pitchFamily="2" charset="0"/>
              </a:rPr>
              <a:t>ѝ с 200%</a:t>
            </a:r>
            <a:endParaRPr lang="ru-RU" altLang="bg-BG" sz="2000" dirty="0">
              <a:latin typeface="Roboto" panose="02000000000000000000" pitchFamily="2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25D62"/>
              </a:buClr>
              <a:buSzPct val="50000"/>
            </a:pPr>
            <a:r>
              <a:rPr lang="ru-RU" sz="2000" dirty="0" smtClean="0"/>
              <a:t>Най-доброто </a:t>
            </a:r>
            <a:r>
              <a:rPr lang="ru-RU" sz="2000" dirty="0"/>
              <a:t>от науката и </a:t>
            </a:r>
            <a:r>
              <a:rPr lang="ru-RU" sz="2000" dirty="0" smtClean="0"/>
              <a:t>природата с потвърден </a:t>
            </a:r>
            <a:r>
              <a:rPr lang="ru-RU" sz="2000" dirty="0"/>
              <a:t>ефект след едва 7-10 дни. </a:t>
            </a:r>
            <a:r>
              <a:rPr lang="ru-RU" sz="2000" dirty="0" smtClean="0"/>
              <a:t>Клинично близо </a:t>
            </a:r>
            <a:r>
              <a:rPr lang="ru-RU" sz="2000" dirty="0"/>
              <a:t>пет пъти </a:t>
            </a:r>
            <a:r>
              <a:rPr lang="ru-RU" sz="2000" dirty="0" smtClean="0"/>
              <a:t>по-ефикасна </a:t>
            </a:r>
            <a:r>
              <a:rPr lang="ru-RU" sz="2000" dirty="0"/>
              <a:t>от глюкозамина и хондроитина!</a:t>
            </a:r>
            <a:endParaRPr lang="ru-RU" altLang="bg-BG" sz="2000" dirty="0">
              <a:latin typeface="Roboto" panose="02000000000000000000" pitchFamily="2" charset="0"/>
            </a:endParaRP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3605287" y="992303"/>
            <a:ext cx="37219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ФОРЕВЪР </a:t>
            </a:r>
            <a:r>
              <a:rPr lang="bg-BG" altLang="bg-BG" sz="3600" b="1" cap="small" dirty="0" err="1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МУВ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14" y="1616666"/>
            <a:ext cx="2463492" cy="5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05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3635896" y="1698250"/>
            <a:ext cx="48486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69875" indent="-269875">
              <a:spcBef>
                <a:spcPts val="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ru-RU" altLang="bg-BG" sz="2000" dirty="0">
                <a:latin typeface="Roboto" panose="02000000000000000000" pitchFamily="2" charset="0"/>
              </a:rPr>
              <a:t>Подкрепя подвижността на ставите</a:t>
            </a:r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ru-RU" altLang="bg-BG" sz="2000" dirty="0">
                <a:latin typeface="Roboto" panose="02000000000000000000" pitchFamily="2" charset="0"/>
              </a:rPr>
              <a:t>Допринася за </a:t>
            </a:r>
            <a:r>
              <a:rPr lang="ru-RU" altLang="bg-BG" sz="2000" dirty="0">
                <a:latin typeface="Roboto" panose="02000000000000000000" pitchFamily="2" charset="0"/>
              </a:rPr>
              <a:t>нормална амплитуда </a:t>
            </a:r>
            <a:r>
              <a:rPr lang="ru-RU" altLang="bg-BG" sz="2000" dirty="0">
                <a:latin typeface="Roboto" panose="02000000000000000000" pitchFamily="2" charset="0"/>
              </a:rPr>
              <a:t>на движение</a:t>
            </a:r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ru-RU" altLang="bg-BG" sz="2000" dirty="0">
                <a:latin typeface="Roboto" panose="02000000000000000000" pitchFamily="2" charset="0"/>
              </a:rPr>
              <a:t>Подкрепя здравето на хрущяла</a:t>
            </a:r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ru-RU" altLang="bg-BG" sz="2000" dirty="0">
                <a:latin typeface="Roboto" panose="02000000000000000000" pitchFamily="2" charset="0"/>
              </a:rPr>
              <a:t>Подпомага </a:t>
            </a:r>
            <a:r>
              <a:rPr lang="ru-RU" altLang="bg-BG" sz="2000" dirty="0">
                <a:latin typeface="Roboto" panose="02000000000000000000" pitchFamily="2" charset="0"/>
              </a:rPr>
              <a:t>правилния възпалителен </a:t>
            </a:r>
            <a:r>
              <a:rPr lang="ru-RU" altLang="bg-BG" sz="2000" dirty="0">
                <a:latin typeface="Roboto" panose="02000000000000000000" pitchFamily="2" charset="0"/>
              </a:rPr>
              <a:t>отговор</a:t>
            </a:r>
          </a:p>
          <a:p>
            <a:pPr marL="269875" indent="-269875">
              <a:spcBef>
                <a:spcPts val="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ru-RU" altLang="bg-BG" sz="2000" dirty="0">
                <a:latin typeface="Roboto" panose="02000000000000000000" pitchFamily="2" charset="0"/>
              </a:rPr>
              <a:t>Намалява </a:t>
            </a:r>
            <a:r>
              <a:rPr lang="ru-RU" altLang="bg-BG" sz="2000" dirty="0">
                <a:latin typeface="Roboto" panose="02000000000000000000" pitchFamily="2" charset="0"/>
              </a:rPr>
              <a:t>дискомфорта и </a:t>
            </a:r>
            <a:r>
              <a:rPr lang="ru-RU" altLang="bg-BG" sz="2000" dirty="0">
                <a:latin typeface="Roboto" panose="02000000000000000000" pitchFamily="2" charset="0"/>
              </a:rPr>
              <a:t>сковаността в ставите</a:t>
            </a: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3605287" y="992303"/>
            <a:ext cx="37219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ФОРЕВЪР </a:t>
            </a:r>
            <a:r>
              <a:rPr lang="bg-BG" altLang="bg-BG" sz="3600" b="1" cap="small" dirty="0" err="1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МУВ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14" y="1616666"/>
            <a:ext cx="2463492" cy="5257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0" b="16575"/>
          <a:stretch/>
        </p:blipFill>
        <p:spPr>
          <a:xfrm>
            <a:off x="3708800" y="4725144"/>
            <a:ext cx="4775696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317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611560" y="2471405"/>
            <a:ext cx="511256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478ABC"/>
              </a:buClr>
              <a:buFont typeface="Wingdings" panose="05000000000000000000" pitchFamily="2" charset="2"/>
              <a:buNone/>
            </a:pPr>
            <a:r>
              <a:rPr lang="bg-BG" altLang="bg-BG" sz="2000" dirty="0" smtClean="0">
                <a:latin typeface="Roboto" panose="02000000000000000000" pitchFamily="2" charset="0"/>
              </a:rPr>
              <a:t>Уникална форма на </a:t>
            </a:r>
            <a:r>
              <a:rPr lang="bg-BG" altLang="bg-BG" sz="2000" dirty="0" err="1" smtClean="0">
                <a:latin typeface="Roboto" panose="02000000000000000000" pitchFamily="2" charset="0"/>
              </a:rPr>
              <a:t>хиалуронова</a:t>
            </a:r>
            <a:r>
              <a:rPr lang="bg-BG" altLang="bg-BG" sz="2000" dirty="0" smtClean="0">
                <a:latin typeface="Roboto" panose="02000000000000000000" pitchFamily="2" charset="0"/>
              </a:rPr>
              <a:t> киселина с ниско молекулярно тегло</a:t>
            </a:r>
            <a:r>
              <a:rPr lang="de-DE" altLang="bg-BG" sz="2000" dirty="0" smtClean="0">
                <a:latin typeface="Roboto" panose="02000000000000000000" pitchFamily="2" charset="0"/>
              </a:rPr>
              <a:t>.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478ABC"/>
              </a:buClr>
              <a:buFont typeface="Wingdings" panose="05000000000000000000" pitchFamily="2" charset="2"/>
              <a:buNone/>
            </a:pPr>
            <a:r>
              <a:rPr lang="bg-BG" altLang="bg-BG" sz="2000" dirty="0" smtClean="0">
                <a:latin typeface="Roboto" panose="02000000000000000000" pitchFamily="2" charset="0"/>
              </a:rPr>
              <a:t>Комбинация с масло от джинджифил и </a:t>
            </a:r>
            <a:r>
              <a:rPr lang="bg-BG" altLang="bg-BG" sz="2000" dirty="0" err="1" smtClean="0">
                <a:latin typeface="Roboto" panose="02000000000000000000" pitchFamily="2" charset="0"/>
              </a:rPr>
              <a:t>куркума</a:t>
            </a:r>
            <a:r>
              <a:rPr lang="bg-BG" altLang="bg-BG" sz="2000" dirty="0" smtClean="0">
                <a:latin typeface="Roboto" panose="02000000000000000000" pitchFamily="2" charset="0"/>
              </a:rPr>
              <a:t> за оптимален ефект.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478ABC"/>
              </a:buClr>
            </a:pPr>
            <a:r>
              <a:rPr lang="bg-BG" altLang="bg-BG" sz="2000" dirty="0" smtClean="0">
                <a:latin typeface="Roboto" panose="02000000000000000000" pitchFamily="2" charset="0"/>
              </a:rPr>
              <a:t>Хранителните съставки от гел-капсулите се разпределят с помощта на обмяната на веществата в цялото тяло. Така попадат там, където са необходими</a:t>
            </a:r>
            <a:r>
              <a:rPr lang="de-DE" altLang="bg-BG" sz="2000" dirty="0" smtClean="0">
                <a:latin typeface="Roboto" panose="02000000000000000000" pitchFamily="2" charset="0"/>
              </a:rPr>
              <a:t>.</a:t>
            </a: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561975" y="989236"/>
            <a:ext cx="7543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ФОРЕВЪР 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/>
            </a:r>
            <a:b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</a:b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АКТИВНА </a:t>
            </a: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ХК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09" y="2197540"/>
            <a:ext cx="2217300" cy="46513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562932" y="2144315"/>
            <a:ext cx="5279504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269875" indent="-2698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Форевър активна ХК</a:t>
            </a:r>
            <a:r>
              <a:rPr lang="de-DE" altLang="bg-BG" sz="2000" dirty="0">
                <a:latin typeface="Roboto" panose="02000000000000000000" pitchFamily="2" charset="0"/>
              </a:rPr>
              <a:t> </a:t>
            </a:r>
            <a:r>
              <a:rPr lang="bg-BG" altLang="bg-BG" sz="2000" dirty="0">
                <a:latin typeface="Roboto" panose="02000000000000000000" pitchFamily="2" charset="0"/>
              </a:rPr>
              <a:t>предпазва ставите и спомага за подобряване на функциите им</a:t>
            </a:r>
            <a:r>
              <a:rPr lang="de-DE" altLang="bg-BG" sz="2000" dirty="0" smtClean="0">
                <a:latin typeface="Roboto" panose="02000000000000000000" pitchFamily="2" charset="0"/>
              </a:rPr>
              <a:t>.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269875" indent="-2698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 err="1">
                <a:latin typeface="Roboto" panose="02000000000000000000" pitchFamily="2" charset="0"/>
              </a:rPr>
              <a:t>Хиалуроновата</a:t>
            </a:r>
            <a:r>
              <a:rPr lang="bg-BG" altLang="bg-BG" sz="2000" dirty="0">
                <a:latin typeface="Roboto" panose="02000000000000000000" pitchFamily="2" charset="0"/>
              </a:rPr>
              <a:t> киселина допринася за поддържане на ставите еластични и движещи се без триене</a:t>
            </a:r>
            <a:r>
              <a:rPr lang="de-DE" altLang="bg-BG" sz="2000" dirty="0">
                <a:latin typeface="Roboto" panose="02000000000000000000" pitchFamily="2" charset="0"/>
              </a:rPr>
              <a:t>.</a:t>
            </a:r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579438" y="989236"/>
            <a:ext cx="79248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4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Добре </a:t>
            </a:r>
            <a:r>
              <a:rPr lang="bg-BG" altLang="bg-BG" sz="34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смазан механизъм </a:t>
            </a:r>
            <a:br>
              <a:rPr lang="bg-BG" altLang="bg-BG" sz="34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</a:br>
            <a:r>
              <a:rPr lang="bg-BG" altLang="bg-BG" sz="34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с ФОРЕВЪР АКТИВНА ХК</a:t>
            </a:r>
            <a:endParaRPr lang="de-DE" altLang="bg-BG" sz="34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09" y="2197540"/>
            <a:ext cx="2217300" cy="46513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8"/>
          <a:stretch/>
        </p:blipFill>
        <p:spPr>
          <a:xfrm flipH="1">
            <a:off x="621867" y="4653136"/>
            <a:ext cx="5220567" cy="20617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1026"/>
          <p:cNvSpPr txBox="1">
            <a:spLocks noChangeArrowheads="1"/>
          </p:cNvSpPr>
          <p:nvPr/>
        </p:nvSpPr>
        <p:spPr bwMode="auto">
          <a:xfrm>
            <a:off x="539552" y="2194684"/>
            <a:ext cx="5300266" cy="420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6270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1900" dirty="0" smtClean="0">
                <a:latin typeface="Roboto" panose="02000000000000000000" pitchFamily="2" charset="0"/>
              </a:rPr>
              <a:t>Благодарение на свойството си да се свързва с големи количества вода, </a:t>
            </a:r>
            <a:r>
              <a:rPr lang="bg-BG" altLang="bg-BG" sz="1900" dirty="0" err="1" smtClean="0">
                <a:latin typeface="Roboto" panose="02000000000000000000" pitchFamily="2" charset="0"/>
              </a:rPr>
              <a:t>хиалуроновата</a:t>
            </a:r>
            <a:r>
              <a:rPr lang="bg-BG" altLang="bg-BG" sz="1900" dirty="0" smtClean="0">
                <a:latin typeface="Roboto" panose="02000000000000000000" pitchFamily="2" charset="0"/>
              </a:rPr>
              <a:t> киселина има силно положително въздействие и върху съединителната тъкан</a:t>
            </a:r>
            <a:r>
              <a:rPr lang="de-DE" altLang="bg-BG" sz="1900" dirty="0" smtClean="0">
                <a:latin typeface="Roboto" panose="02000000000000000000" pitchFamily="2" charset="0"/>
              </a:rPr>
              <a:t>.</a:t>
            </a: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1900" dirty="0" smtClean="0">
                <a:latin typeface="Roboto" panose="02000000000000000000" pitchFamily="2" charset="0"/>
              </a:rPr>
              <a:t>Така и кожата се </a:t>
            </a:r>
            <a:br>
              <a:rPr lang="bg-BG" altLang="bg-BG" sz="1900" dirty="0" smtClean="0">
                <a:latin typeface="Roboto" panose="02000000000000000000" pitchFamily="2" charset="0"/>
              </a:rPr>
            </a:br>
            <a:r>
              <a:rPr lang="bg-BG" altLang="bg-BG" sz="1900" dirty="0" smtClean="0">
                <a:latin typeface="Roboto" panose="02000000000000000000" pitchFamily="2" charset="0"/>
              </a:rPr>
              <a:t>овлажнява, </a:t>
            </a:r>
            <a:br>
              <a:rPr lang="bg-BG" altLang="bg-BG" sz="1900" dirty="0" smtClean="0">
                <a:latin typeface="Roboto" panose="02000000000000000000" pitchFamily="2" charset="0"/>
              </a:rPr>
            </a:br>
            <a:r>
              <a:rPr lang="bg-BG" altLang="bg-BG" sz="1900" dirty="0" smtClean="0">
                <a:latin typeface="Roboto" panose="02000000000000000000" pitchFamily="2" charset="0"/>
              </a:rPr>
              <a:t>а бръчките се </a:t>
            </a:r>
            <a:br>
              <a:rPr lang="bg-BG" altLang="bg-BG" sz="1900" dirty="0" smtClean="0">
                <a:latin typeface="Roboto" panose="02000000000000000000" pitchFamily="2" charset="0"/>
              </a:rPr>
            </a:br>
            <a:r>
              <a:rPr lang="bg-BG" altLang="bg-BG" sz="1900" dirty="0" smtClean="0">
                <a:latin typeface="Roboto" panose="02000000000000000000" pitchFamily="2" charset="0"/>
              </a:rPr>
              <a:t>изглаждат</a:t>
            </a:r>
            <a:r>
              <a:rPr lang="de-DE" altLang="bg-BG" sz="1900" dirty="0" smtClean="0">
                <a:latin typeface="Roboto" panose="02000000000000000000" pitchFamily="2" charset="0"/>
              </a:rPr>
              <a:t>.</a:t>
            </a: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1900" dirty="0" smtClean="0">
                <a:latin typeface="Roboto" panose="02000000000000000000" pitchFamily="2" charset="0"/>
              </a:rPr>
              <a:t>Идеално средство </a:t>
            </a:r>
            <a:br>
              <a:rPr lang="bg-BG" altLang="bg-BG" sz="1900" dirty="0" smtClean="0">
                <a:latin typeface="Roboto" panose="02000000000000000000" pitchFamily="2" charset="0"/>
              </a:rPr>
            </a:br>
            <a:r>
              <a:rPr lang="bg-BG" altLang="bg-BG" sz="1900" dirty="0" smtClean="0">
                <a:latin typeface="Roboto" panose="02000000000000000000" pitchFamily="2" charset="0"/>
              </a:rPr>
              <a:t>против стареене, </a:t>
            </a:r>
            <a:br>
              <a:rPr lang="bg-BG" altLang="bg-BG" sz="1900" dirty="0" smtClean="0">
                <a:latin typeface="Roboto" panose="02000000000000000000" pitchFamily="2" charset="0"/>
              </a:rPr>
            </a:br>
            <a:r>
              <a:rPr lang="bg-BG" altLang="bg-BG" sz="1900" dirty="0" smtClean="0">
                <a:latin typeface="Roboto" panose="02000000000000000000" pitchFamily="2" charset="0"/>
              </a:rPr>
              <a:t>за подвижност </a:t>
            </a:r>
            <a:br>
              <a:rPr lang="bg-BG" altLang="bg-BG" sz="1900" dirty="0" smtClean="0">
                <a:latin typeface="Roboto" panose="02000000000000000000" pitchFamily="2" charset="0"/>
              </a:rPr>
            </a:br>
            <a:r>
              <a:rPr lang="bg-BG" altLang="bg-BG" sz="1900" dirty="0" smtClean="0">
                <a:latin typeface="Roboto" panose="02000000000000000000" pitchFamily="2" charset="0"/>
              </a:rPr>
              <a:t>и красота</a:t>
            </a:r>
            <a:r>
              <a:rPr lang="de-DE" altLang="bg-BG" sz="1900" dirty="0" smtClean="0">
                <a:latin typeface="Roboto" panose="02000000000000000000" pitchFamily="2" charset="0"/>
              </a:rPr>
              <a:t>.</a:t>
            </a:r>
            <a:endParaRPr lang="de-DE" altLang="bg-BG" sz="1900" dirty="0">
              <a:latin typeface="Roboto" panose="02000000000000000000" pitchFamily="2" charset="0"/>
            </a:endParaRPr>
          </a:p>
        </p:txBody>
      </p:sp>
      <p:sp>
        <p:nvSpPr>
          <p:cNvPr id="147459" name="Text Box 1027"/>
          <p:cNvSpPr txBox="1">
            <a:spLocks noChangeArrowheads="1"/>
          </p:cNvSpPr>
          <p:nvPr/>
        </p:nvSpPr>
        <p:spPr bwMode="auto">
          <a:xfrm>
            <a:off x="534988" y="980728"/>
            <a:ext cx="79248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4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Перфектна </a:t>
            </a:r>
            <a:r>
              <a:rPr lang="bg-BG" altLang="bg-BG" sz="34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кожа</a:t>
            </a:r>
            <a:br>
              <a:rPr lang="bg-BG" altLang="bg-BG" sz="34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</a:br>
            <a:r>
              <a:rPr lang="bg-BG" altLang="bg-BG" sz="34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с ФОРЕВЪР </a:t>
            </a:r>
            <a:r>
              <a:rPr lang="bg-BG" altLang="bg-BG" sz="34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АКТИВНА </a:t>
            </a:r>
            <a:r>
              <a:rPr lang="bg-BG" altLang="bg-BG" sz="34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ХК</a:t>
            </a:r>
            <a:endParaRPr lang="de-DE" altLang="bg-BG" sz="34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21" y="3722988"/>
            <a:ext cx="3417639" cy="3135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09" y="2197540"/>
            <a:ext cx="2217300" cy="46513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3635896" y="2235636"/>
            <a:ext cx="501972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478ABC"/>
              </a:buClr>
              <a:buFont typeface="Wingdings" panose="05000000000000000000" pitchFamily="2" charset="2"/>
              <a:buNone/>
            </a:pPr>
            <a:r>
              <a:rPr lang="bg-BG" altLang="bg-BG" sz="2000" dirty="0">
                <a:latin typeface="Roboto" panose="02000000000000000000" pitchFamily="2" charset="0"/>
              </a:rPr>
              <a:t>МСМ</a:t>
            </a:r>
            <a:r>
              <a:rPr lang="de-DE" altLang="bg-BG" sz="2000" dirty="0">
                <a:latin typeface="Roboto" panose="02000000000000000000" pitchFamily="2" charset="0"/>
              </a:rPr>
              <a:t> (</a:t>
            </a:r>
            <a:r>
              <a:rPr lang="bg-BG" altLang="bg-BG" sz="2000" dirty="0">
                <a:latin typeface="Roboto" panose="02000000000000000000" pitchFamily="2" charset="0"/>
              </a:rPr>
              <a:t>метил </a:t>
            </a:r>
            <a:r>
              <a:rPr lang="bg-BG" altLang="bg-BG" sz="2000" dirty="0" err="1">
                <a:latin typeface="Roboto" panose="02000000000000000000" pitchFamily="2" charset="0"/>
              </a:rPr>
              <a:t>сулфонил</a:t>
            </a:r>
            <a:r>
              <a:rPr lang="bg-BG" altLang="bg-BG" sz="2000" dirty="0">
                <a:latin typeface="Roboto" panose="02000000000000000000" pitchFamily="2" charset="0"/>
              </a:rPr>
              <a:t> метан</a:t>
            </a:r>
            <a:r>
              <a:rPr lang="de-DE" altLang="bg-BG" sz="2000" dirty="0">
                <a:latin typeface="Roboto" panose="02000000000000000000" pitchFamily="2" charset="0"/>
              </a:rPr>
              <a:t>) </a:t>
            </a:r>
            <a:r>
              <a:rPr lang="bg-BG" altLang="bg-BG" sz="2000" dirty="0">
                <a:latin typeface="Roboto" panose="02000000000000000000" pitchFamily="2" charset="0"/>
              </a:rPr>
              <a:t>е органично </a:t>
            </a:r>
            <a:r>
              <a:rPr lang="bg-BG" altLang="bg-BG" sz="2000" dirty="0" err="1" smtClean="0">
                <a:latin typeface="Roboto" panose="02000000000000000000" pitchFamily="2" charset="0"/>
              </a:rPr>
              <a:t>серно</a:t>
            </a:r>
            <a:r>
              <a:rPr lang="bg-BG" altLang="bg-BG" sz="2000" dirty="0" smtClean="0">
                <a:latin typeface="Roboto" panose="02000000000000000000" pitchFamily="2" charset="0"/>
              </a:rPr>
              <a:t> съединение и е един </a:t>
            </a:r>
            <a:r>
              <a:rPr lang="bg-BG" altLang="bg-BG" sz="2000" dirty="0">
                <a:latin typeface="Roboto" panose="02000000000000000000" pitchFamily="2" charset="0"/>
              </a:rPr>
              <a:t>от най-важните </a:t>
            </a:r>
            <a:r>
              <a:rPr lang="bg-BG" altLang="bg-BG" sz="2000" dirty="0" err="1" smtClean="0">
                <a:latin typeface="Roboto" panose="02000000000000000000" pitchFamily="2" charset="0"/>
              </a:rPr>
              <a:t>нутриенти</a:t>
            </a:r>
            <a:r>
              <a:rPr lang="bg-BG" altLang="bg-BG" sz="2000" dirty="0" smtClean="0">
                <a:latin typeface="Roboto" panose="02000000000000000000" pitchFamily="2" charset="0"/>
              </a:rPr>
              <a:t> в нашето </a:t>
            </a:r>
            <a:r>
              <a:rPr lang="bg-BG" altLang="bg-BG" sz="2000" dirty="0">
                <a:latin typeface="Roboto" panose="02000000000000000000" pitchFamily="2" charset="0"/>
              </a:rPr>
              <a:t>тяло</a:t>
            </a:r>
            <a:r>
              <a:rPr lang="de-DE" altLang="bg-BG" sz="2000" dirty="0" smtClean="0">
                <a:latin typeface="Roboto" panose="02000000000000000000" pitchFamily="2" charset="0"/>
              </a:rPr>
              <a:t>.</a:t>
            </a:r>
            <a:endParaRPr lang="bg-BG" altLang="bg-BG" sz="2000" dirty="0" smtClean="0">
              <a:latin typeface="Roboto" panose="020000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478ABC"/>
              </a:buClr>
              <a:buFont typeface="Wingdings" panose="05000000000000000000" pitchFamily="2" charset="2"/>
              <a:buNone/>
            </a:pPr>
            <a:r>
              <a:rPr lang="bg-BG" altLang="bg-BG" sz="2000" dirty="0" smtClean="0">
                <a:latin typeface="Roboto" panose="02000000000000000000" pitchFamily="2" charset="0"/>
              </a:rPr>
              <a:t>Важна съставна част на белтъчините и ензимите, както и на различни незаменими за нашия организъм В витамини като </a:t>
            </a:r>
            <a:r>
              <a:rPr lang="bg-BG" altLang="bg-BG" sz="2000" dirty="0" err="1" smtClean="0">
                <a:latin typeface="Roboto" panose="02000000000000000000" pitchFamily="2" charset="0"/>
              </a:rPr>
              <a:t>биотин</a:t>
            </a:r>
            <a:r>
              <a:rPr lang="bg-BG" altLang="bg-BG" sz="2000" dirty="0" smtClean="0">
                <a:latin typeface="Roboto" panose="02000000000000000000" pitchFamily="2" charset="0"/>
              </a:rPr>
              <a:t> и </a:t>
            </a:r>
            <a:r>
              <a:rPr lang="bg-BG" altLang="bg-BG" sz="2000" dirty="0" err="1" smtClean="0">
                <a:latin typeface="Roboto" panose="02000000000000000000" pitchFamily="2" charset="0"/>
              </a:rPr>
              <a:t>тиамин</a:t>
            </a:r>
            <a:r>
              <a:rPr lang="de-DE" altLang="bg-BG" sz="2000" dirty="0" smtClean="0">
                <a:latin typeface="Roboto" panose="02000000000000000000" pitchFamily="2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478ABC"/>
              </a:buClr>
              <a:buFont typeface="Wingdings" panose="05000000000000000000" pitchFamily="2" charset="2"/>
              <a:buNone/>
            </a:pPr>
            <a:r>
              <a:rPr lang="bg-BG" altLang="bg-BG" sz="2000" dirty="0" smtClean="0">
                <a:latin typeface="Roboto" panose="02000000000000000000" pitchFamily="2" charset="0"/>
              </a:rPr>
              <a:t>Може да подобри функциите на сухожилията, съединителната тъкан и мускулите</a:t>
            </a:r>
            <a:r>
              <a:rPr lang="de-DE" altLang="bg-BG" sz="2000" dirty="0" smtClean="0">
                <a:latin typeface="Roboto" panose="02000000000000000000" pitchFamily="2" charset="0"/>
              </a:rPr>
              <a:t>.</a:t>
            </a: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3639071" y="982663"/>
            <a:ext cx="480052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4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АЛОЕ </a:t>
            </a:r>
            <a:r>
              <a:rPr lang="bg-BG" altLang="bg-BG" sz="34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/>
            </a:r>
            <a:br>
              <a:rPr lang="bg-BG" altLang="bg-BG" sz="34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</a:br>
            <a:r>
              <a:rPr lang="bg-BG" altLang="bg-BG" sz="34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МСМ </a:t>
            </a:r>
            <a:r>
              <a:rPr lang="bg-BG" altLang="bg-BG" sz="34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ГЕЛ</a:t>
            </a:r>
            <a:endParaRPr lang="de-DE" altLang="bg-BG" sz="34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5538"/>
            <a:ext cx="2056139" cy="56158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3357116" y="2245434"/>
            <a:ext cx="5439072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1900" dirty="0">
                <a:latin typeface="Roboto" panose="02000000000000000000" pitchFamily="2" charset="0"/>
              </a:rPr>
              <a:t>Уникална комбинация от алое вера гел и ценната съставка МСМ </a:t>
            </a:r>
            <a:r>
              <a:rPr lang="bg-BG" altLang="bg-BG" sz="1900" dirty="0" smtClean="0">
                <a:latin typeface="Roboto" panose="02000000000000000000" pitchFamily="2" charset="0"/>
              </a:rPr>
              <a:t>плюс екстракти </a:t>
            </a:r>
            <a:r>
              <a:rPr lang="bg-BG" altLang="bg-BG" sz="1900" dirty="0">
                <a:latin typeface="Roboto" panose="02000000000000000000" pitchFamily="2" charset="0"/>
              </a:rPr>
              <a:t>от мечо грозде, розмарин, бяла върба и масло от листата на чаено дърво</a:t>
            </a:r>
            <a:r>
              <a:rPr lang="de-DE" altLang="bg-BG" sz="1900" dirty="0">
                <a:latin typeface="Roboto" panose="02000000000000000000" pitchFamily="2" charset="0"/>
              </a:rPr>
              <a:t>.</a:t>
            </a: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1900" dirty="0">
                <a:latin typeface="Roboto" panose="02000000000000000000" pitchFamily="2" charset="0"/>
              </a:rPr>
              <a:t>Особено ценен за успокояваща грижа след </a:t>
            </a:r>
            <a:r>
              <a:rPr lang="bg-BG" altLang="bg-BG" sz="1900" dirty="0" smtClean="0">
                <a:latin typeface="Roboto" panose="02000000000000000000" pitchFamily="2" charset="0"/>
              </a:rPr>
              <a:t>спорт или </a:t>
            </a:r>
            <a:r>
              <a:rPr lang="bg-BG" altLang="bg-BG" sz="1900" dirty="0">
                <a:latin typeface="Roboto" panose="02000000000000000000" pitchFamily="2" charset="0"/>
              </a:rPr>
              <a:t>при други натоварвания</a:t>
            </a:r>
            <a:r>
              <a:rPr lang="de-DE" altLang="bg-BG" sz="1900" dirty="0">
                <a:latin typeface="Roboto" panose="02000000000000000000" pitchFamily="2" charset="0"/>
              </a:rPr>
              <a:t>.</a:t>
            </a: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3347864" y="989236"/>
            <a:ext cx="399891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4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Облекчение </a:t>
            </a:r>
            <a:r>
              <a:rPr lang="bg-BG" altLang="bg-BG" sz="34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/>
            </a:r>
            <a:br>
              <a:rPr lang="bg-BG" altLang="bg-BG" sz="34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</a:br>
            <a:r>
              <a:rPr lang="bg-BG" altLang="bg-BG" sz="34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от </a:t>
            </a:r>
            <a:r>
              <a:rPr lang="bg-BG" altLang="bg-BG" sz="34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Алое МСМ гел</a:t>
            </a:r>
            <a:endParaRPr lang="de-DE" altLang="bg-BG" sz="34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5538"/>
            <a:ext cx="2056139" cy="56158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62" y="4392488"/>
            <a:ext cx="3035829" cy="22768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5" b="7618"/>
          <a:stretch/>
        </p:blipFill>
        <p:spPr>
          <a:xfrm>
            <a:off x="3440410" y="4392488"/>
            <a:ext cx="1995686" cy="22768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568325" y="2249864"/>
            <a:ext cx="4363715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Върнете си и съхранете удоволствието </a:t>
            </a:r>
            <a:r>
              <a:rPr lang="bg-BG" altLang="bg-BG" sz="2000" dirty="0" smtClean="0">
                <a:latin typeface="Roboto" panose="02000000000000000000" pitchFamily="2" charset="0"/>
              </a:rPr>
              <a:t>от </a:t>
            </a:r>
            <a:r>
              <a:rPr lang="bg-BG" altLang="bg-BG" sz="2000" dirty="0">
                <a:latin typeface="Roboto" panose="02000000000000000000" pitchFamily="2" charset="0"/>
              </a:rPr>
              <a:t>движението и физическата активност</a:t>
            </a:r>
            <a:r>
              <a:rPr lang="de-DE" altLang="bg-BG" sz="2000" dirty="0" smtClean="0">
                <a:latin typeface="Roboto" panose="02000000000000000000" pitchFamily="2" charset="0"/>
              </a:rPr>
              <a:t>.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Подарете си ежедневна грижа с </a:t>
            </a:r>
            <a:r>
              <a:rPr lang="bg-BG" altLang="bg-BG" sz="2000" dirty="0" smtClean="0">
                <a:latin typeface="Roboto" panose="02000000000000000000" pitchFamily="2" charset="0"/>
              </a:rPr>
              <a:t>уникалните продукти</a:t>
            </a:r>
            <a:r>
              <a:rPr lang="bg-BG" altLang="bg-BG" sz="2000" dirty="0" smtClean="0">
                <a:latin typeface="Roboto" panose="02000000000000000000" pitchFamily="2" charset="0"/>
              </a:rPr>
              <a:t/>
            </a:r>
            <a:br>
              <a:rPr lang="bg-BG" altLang="bg-BG" sz="2000" dirty="0" smtClean="0">
                <a:latin typeface="Roboto" panose="02000000000000000000" pitchFamily="2" charset="0"/>
              </a:rPr>
            </a:br>
            <a:r>
              <a:rPr lang="bg-BG" altLang="bg-BG" sz="2000" dirty="0" smtClean="0">
                <a:latin typeface="Roboto" panose="02000000000000000000" pitchFamily="2" charset="0"/>
              </a:rPr>
              <a:t>на </a:t>
            </a:r>
            <a:r>
              <a:rPr lang="bg-BG" altLang="bg-BG" sz="2000" dirty="0">
                <a:latin typeface="Roboto" panose="02000000000000000000" pitchFamily="2" charset="0"/>
              </a:rPr>
              <a:t>Форевър</a:t>
            </a:r>
            <a:r>
              <a:rPr lang="de-DE" altLang="bg-BG" sz="2000" dirty="0" smtClean="0">
                <a:latin typeface="Roboto" panose="02000000000000000000" pitchFamily="2" charset="0"/>
              </a:rPr>
              <a:t>: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533400" indent="-266700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Форевър </a:t>
            </a:r>
            <a:r>
              <a:rPr lang="bg-BG" altLang="bg-BG" sz="2000" dirty="0" err="1" smtClean="0">
                <a:latin typeface="Roboto" panose="02000000000000000000" pitchFamily="2" charset="0"/>
              </a:rPr>
              <a:t>фрийдъм</a:t>
            </a:r>
            <a:endParaRPr lang="bg-BG" altLang="bg-BG" sz="2000" dirty="0" smtClean="0">
              <a:latin typeface="Roboto" panose="02000000000000000000" pitchFamily="2" charset="0"/>
            </a:endParaRPr>
          </a:p>
          <a:p>
            <a:pPr marL="533400" indent="-266700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 smtClean="0">
                <a:latin typeface="Roboto" panose="02000000000000000000" pitchFamily="2" charset="0"/>
              </a:rPr>
              <a:t>Форевър </a:t>
            </a:r>
            <a:r>
              <a:rPr lang="bg-BG" altLang="bg-BG" sz="2000" dirty="0" err="1" smtClean="0">
                <a:latin typeface="Roboto" panose="02000000000000000000" pitchFamily="2" charset="0"/>
              </a:rPr>
              <a:t>мув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533400" indent="-266700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Форевър активна ХК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533400" indent="-266700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Алое МСМ гел</a:t>
            </a:r>
            <a:endParaRPr lang="de-DE" altLang="bg-BG" sz="2000" dirty="0">
              <a:latin typeface="Roboto" panose="02000000000000000000" pitchFamily="2" charset="0"/>
            </a:endParaRPr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592138" y="980728"/>
            <a:ext cx="79248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4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Движението </a:t>
            </a:r>
            <a:r>
              <a:rPr lang="bg-BG" altLang="bg-BG" sz="34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/>
            </a:r>
            <a:br>
              <a:rPr lang="bg-BG" altLang="bg-BG" sz="34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</a:br>
            <a:r>
              <a:rPr lang="bg-BG" altLang="bg-BG" sz="34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е </a:t>
            </a:r>
            <a:r>
              <a:rPr lang="bg-BG" altLang="bg-BG" sz="34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качество на живот</a:t>
            </a:r>
            <a:endParaRPr lang="de-DE" altLang="bg-BG" sz="34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02" y="2276872"/>
            <a:ext cx="1562179" cy="4266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09" y="2379495"/>
            <a:ext cx="2896206" cy="4496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607" y="3670119"/>
            <a:ext cx="1567052" cy="3287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35" y="3789040"/>
            <a:ext cx="1501573" cy="32043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685800" y="2768600"/>
            <a:ext cx="7848600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bg-BG" altLang="bg-BG" sz="2800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Пожелаваме ви здраве </a:t>
            </a:r>
            <a:br>
              <a:rPr lang="bg-BG" altLang="bg-BG" sz="2800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</a:br>
            <a:r>
              <a:rPr lang="bg-BG" altLang="bg-BG" sz="2800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и активен живот </a:t>
            </a:r>
            <a:br>
              <a:rPr lang="bg-BG" altLang="bg-BG" sz="2800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</a:br>
            <a:r>
              <a:rPr lang="bg-BG" altLang="bg-BG" sz="2800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с ФОРЕВЪР!</a:t>
            </a:r>
            <a:endParaRPr lang="de-DE" altLang="bg-BG" sz="2200" dirty="0">
              <a:solidFill>
                <a:schemeClr val="bg1">
                  <a:lumMod val="50000"/>
                </a:schemeClr>
              </a:solidFill>
              <a:latin typeface="ZurichBT-Roman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530815" y="2142283"/>
            <a:ext cx="79248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100" dirty="0" smtClean="0">
                <a:latin typeface="Roboto" panose="02000000000000000000" pitchFamily="2" charset="0"/>
              </a:rPr>
              <a:t>Активни </a:t>
            </a:r>
            <a:r>
              <a:rPr lang="bg-BG" altLang="bg-BG" sz="2100" dirty="0">
                <a:latin typeface="Roboto" panose="02000000000000000000" pitchFamily="2" charset="0"/>
              </a:rPr>
              <a:t>ли сте</a:t>
            </a:r>
            <a:r>
              <a:rPr lang="de-DE" altLang="bg-BG" sz="2100" dirty="0">
                <a:latin typeface="Roboto" panose="02000000000000000000" pitchFamily="2" charset="0"/>
              </a:rPr>
              <a:t>?</a:t>
            </a: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100" dirty="0" smtClean="0">
                <a:latin typeface="Roboto" panose="02000000000000000000" pitchFamily="2" charset="0"/>
              </a:rPr>
              <a:t>Спортувате </a:t>
            </a:r>
            <a:r>
              <a:rPr lang="bg-BG" altLang="bg-BG" sz="2100" dirty="0">
                <a:latin typeface="Roboto" panose="02000000000000000000" pitchFamily="2" charset="0"/>
              </a:rPr>
              <a:t>ли</a:t>
            </a:r>
            <a:r>
              <a:rPr lang="de-DE" altLang="bg-BG" sz="2100" dirty="0">
                <a:latin typeface="Roboto" panose="02000000000000000000" pitchFamily="2" charset="0"/>
              </a:rPr>
              <a:t>?</a:t>
            </a: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100" dirty="0" smtClean="0">
                <a:latin typeface="Roboto" panose="02000000000000000000" pitchFamily="2" charset="0"/>
              </a:rPr>
              <a:t>Доставя </a:t>
            </a:r>
            <a:r>
              <a:rPr lang="bg-BG" altLang="bg-BG" sz="2100" dirty="0">
                <a:latin typeface="Roboto" panose="02000000000000000000" pitchFamily="2" charset="0"/>
              </a:rPr>
              <a:t>ли ви удоволствие да се движите</a:t>
            </a:r>
            <a:r>
              <a:rPr lang="de-DE" altLang="bg-BG" sz="2100" dirty="0">
                <a:latin typeface="Roboto" panose="02000000000000000000" pitchFamily="2" charset="0"/>
              </a:rPr>
              <a:t>? </a:t>
            </a: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100" dirty="0" smtClean="0">
                <a:latin typeface="Roboto" panose="02000000000000000000" pitchFamily="2" charset="0"/>
              </a:rPr>
              <a:t>Искате </a:t>
            </a:r>
            <a:r>
              <a:rPr lang="bg-BG" altLang="bg-BG" sz="2100" dirty="0">
                <a:latin typeface="Roboto" panose="02000000000000000000" pitchFamily="2" charset="0"/>
              </a:rPr>
              <a:t>ли и в напреднала възраст да продължавате </a:t>
            </a:r>
            <a:r>
              <a:rPr lang="bg-BG" altLang="bg-BG" sz="2100" dirty="0" smtClean="0">
                <a:latin typeface="Roboto" panose="02000000000000000000" pitchFamily="2" charset="0"/>
              </a:rPr>
              <a:t/>
            </a:r>
            <a:br>
              <a:rPr lang="bg-BG" altLang="bg-BG" sz="2100" dirty="0" smtClean="0">
                <a:latin typeface="Roboto" panose="02000000000000000000" pitchFamily="2" charset="0"/>
              </a:rPr>
            </a:br>
            <a:r>
              <a:rPr lang="bg-BG" altLang="bg-BG" sz="2100" dirty="0" smtClean="0">
                <a:latin typeface="Roboto" panose="02000000000000000000" pitchFamily="2" charset="0"/>
              </a:rPr>
              <a:t>да </a:t>
            </a:r>
            <a:r>
              <a:rPr lang="bg-BG" altLang="bg-BG" sz="2100" dirty="0">
                <a:latin typeface="Roboto" panose="02000000000000000000" pitchFamily="2" charset="0"/>
              </a:rPr>
              <a:t>бъдете активни и подвижни</a:t>
            </a:r>
            <a:r>
              <a:rPr lang="de-DE" altLang="bg-BG" sz="2100" dirty="0">
                <a:latin typeface="Roboto" panose="02000000000000000000" pitchFamily="2" charset="0"/>
              </a:rPr>
              <a:t>?</a:t>
            </a: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500553" y="980728"/>
            <a:ext cx="46723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Повече удоволствие от движението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131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7"/>
          <a:stretch/>
        </p:blipFill>
        <p:spPr bwMode="auto">
          <a:xfrm>
            <a:off x="2411623" y="4485780"/>
            <a:ext cx="2993993" cy="2268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4484798"/>
            <a:ext cx="1625006" cy="2268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457" y="4475212"/>
            <a:ext cx="2922143" cy="226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560760" y="2468711"/>
            <a:ext cx="4011240" cy="375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478ABC"/>
              </a:buClr>
              <a:buFont typeface="Wingdings" panose="05000000000000000000" pitchFamily="2" charset="2"/>
              <a:buNone/>
            </a:pPr>
            <a:r>
              <a:rPr lang="bg-BG" altLang="bg-BG" sz="2000" dirty="0" smtClean="0">
                <a:latin typeface="Roboto" panose="02000000000000000000" pitchFamily="2" charset="0"/>
              </a:rPr>
              <a:t>Над 230 </a:t>
            </a:r>
            <a:r>
              <a:rPr lang="bg-BG" altLang="bg-BG" sz="2000" dirty="0">
                <a:latin typeface="Roboto" panose="02000000000000000000" pitchFamily="2" charset="0"/>
              </a:rPr>
              <a:t>стави превръщат човешкото тяло в </a:t>
            </a:r>
            <a:r>
              <a:rPr lang="bg-BG" altLang="bg-BG" sz="2000" dirty="0" smtClean="0">
                <a:latin typeface="Roboto" panose="02000000000000000000" pitchFamily="2" charset="0"/>
              </a:rPr>
              <a:t>удивителна подвижна машина</a:t>
            </a:r>
            <a:r>
              <a:rPr lang="de-DE" altLang="bg-BG" sz="2000" dirty="0" smtClean="0">
                <a:latin typeface="Roboto" panose="02000000000000000000" pitchFamily="2" charset="0"/>
              </a:rPr>
              <a:t>.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>
              <a:lnSpc>
                <a:spcPct val="115000"/>
              </a:lnSpc>
              <a:buClr>
                <a:srgbClr val="478ABC"/>
              </a:buClr>
              <a:buFont typeface="Wingdings" panose="05000000000000000000" pitchFamily="2" charset="2"/>
              <a:buNone/>
            </a:pPr>
            <a:endParaRPr lang="de-DE" altLang="bg-BG" sz="400" dirty="0">
              <a:latin typeface="Roboto" panose="02000000000000000000" pitchFamily="2" charset="0"/>
            </a:endParaRPr>
          </a:p>
          <a:p>
            <a:pPr>
              <a:lnSpc>
                <a:spcPct val="115000"/>
              </a:lnSpc>
              <a:buClr>
                <a:srgbClr val="478ABC"/>
              </a:buClr>
              <a:buFont typeface="Wingdings" panose="05000000000000000000" pitchFamily="2" charset="2"/>
              <a:buNone/>
            </a:pPr>
            <a:r>
              <a:rPr lang="bg-BG" altLang="bg-BG" sz="2000" dirty="0">
                <a:latin typeface="Roboto" panose="02000000000000000000" pitchFamily="2" charset="0"/>
              </a:rPr>
              <a:t>За да поддържа всички тези </a:t>
            </a:r>
            <a:r>
              <a:rPr lang="bg-BG" altLang="bg-BG" sz="2000" dirty="0" smtClean="0">
                <a:latin typeface="Roboto" panose="02000000000000000000" pitchFamily="2" charset="0"/>
              </a:rPr>
              <a:t>„шарнири“ във </a:t>
            </a:r>
            <a:r>
              <a:rPr lang="bg-BG" altLang="bg-BG" sz="2000" dirty="0">
                <a:latin typeface="Roboto" panose="02000000000000000000" pitchFamily="2" charset="0"/>
              </a:rPr>
              <a:t>форма, тялото ни произвежда жизненоважни за ставите съединения: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>
              <a:lnSpc>
                <a:spcPct val="115000"/>
              </a:lnSpc>
              <a:buClr>
                <a:srgbClr val="478ABC"/>
              </a:buClr>
              <a:buFont typeface="Wingdings" panose="05000000000000000000" pitchFamily="2" charset="2"/>
              <a:buNone/>
            </a:pPr>
            <a:endParaRPr lang="de-DE" altLang="bg-BG" sz="500" dirty="0">
              <a:latin typeface="Roboto" panose="02000000000000000000" pitchFamily="2" charset="0"/>
            </a:endParaRPr>
          </a:p>
          <a:p>
            <a:pPr marL="269875" indent="-269875">
              <a:spcBef>
                <a:spcPts val="0"/>
              </a:spcBef>
              <a:spcAft>
                <a:spcPts val="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глюкозамин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269875" indent="-269875">
              <a:spcBef>
                <a:spcPts val="0"/>
              </a:spcBef>
              <a:spcAft>
                <a:spcPts val="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хондроитин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269875" indent="-269875">
              <a:spcBef>
                <a:spcPts val="0"/>
              </a:spcBef>
              <a:spcAft>
                <a:spcPts val="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 err="1">
                <a:latin typeface="Roboto" panose="02000000000000000000" pitchFamily="2" charset="0"/>
              </a:rPr>
              <a:t>хиалуронова</a:t>
            </a:r>
            <a:r>
              <a:rPr lang="bg-BG" altLang="bg-BG" sz="2000" dirty="0">
                <a:latin typeface="Roboto" panose="02000000000000000000" pitchFamily="2" charset="0"/>
              </a:rPr>
              <a:t> киселина</a:t>
            </a:r>
            <a:endParaRPr lang="de-DE" altLang="bg-BG" sz="2000" dirty="0">
              <a:latin typeface="Roboto" panose="02000000000000000000" pitchFamily="2" charset="0"/>
            </a:endParaRPr>
          </a:p>
        </p:txBody>
      </p:sp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539552" y="980728"/>
            <a:ext cx="54170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Кое ни 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помага</a:t>
            </a:r>
            <a:r>
              <a:rPr lang="cs-CZ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/>
            </a:r>
            <a:br>
              <a:rPr lang="cs-CZ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</a:b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да </a:t>
            </a:r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се движим?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573" r="5555"/>
          <a:stretch/>
        </p:blipFill>
        <p:spPr>
          <a:xfrm>
            <a:off x="4644008" y="1196752"/>
            <a:ext cx="4258167" cy="4958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1026"/>
          <p:cNvSpPr txBox="1">
            <a:spLocks noChangeArrowheads="1"/>
          </p:cNvSpPr>
          <p:nvPr/>
        </p:nvSpPr>
        <p:spPr bwMode="auto">
          <a:xfrm>
            <a:off x="563563" y="2707327"/>
            <a:ext cx="494454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2000" dirty="0">
                <a:latin typeface="Roboto" panose="02000000000000000000" pitchFamily="2" charset="0"/>
              </a:rPr>
              <a:t>Глюкозаминът е </a:t>
            </a:r>
            <a:r>
              <a:rPr lang="bg-BG" altLang="bg-BG" sz="2000" dirty="0" err="1">
                <a:latin typeface="Roboto" panose="02000000000000000000" pitchFamily="2" charset="0"/>
              </a:rPr>
              <a:t>аминозахар</a:t>
            </a:r>
            <a:r>
              <a:rPr lang="bg-BG" altLang="bg-BG" sz="2000" dirty="0">
                <a:latin typeface="Roboto" panose="02000000000000000000" pitchFamily="2" charset="0"/>
              </a:rPr>
              <a:t> и е естествен градивен елемент на човешкото тяло</a:t>
            </a:r>
            <a:r>
              <a:rPr lang="de-DE" altLang="bg-BG" sz="2000" dirty="0">
                <a:latin typeface="Roboto" panose="02000000000000000000" pitchFamily="2" charset="0"/>
              </a:rPr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2000" dirty="0" smtClean="0">
                <a:latin typeface="Roboto" panose="02000000000000000000" pitchFamily="2" charset="0"/>
              </a:rPr>
              <a:t>Той </a:t>
            </a:r>
            <a:r>
              <a:rPr lang="bg-BG" altLang="bg-BG" sz="2000" dirty="0">
                <a:latin typeface="Roboto" panose="02000000000000000000" pitchFamily="2" charset="0"/>
              </a:rPr>
              <a:t>е важна съставка на ставната течност и образува основната  материя на човешкия хрущял.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2000" dirty="0" smtClean="0">
                <a:latin typeface="Roboto" panose="02000000000000000000" pitchFamily="2" charset="0"/>
              </a:rPr>
              <a:t>Може </a:t>
            </a:r>
            <a:r>
              <a:rPr lang="bg-BG" altLang="bg-BG" sz="2000" dirty="0">
                <a:latin typeface="Roboto" panose="02000000000000000000" pitchFamily="2" charset="0"/>
              </a:rPr>
              <a:t>да </a:t>
            </a:r>
            <a:r>
              <a:rPr lang="bg-BG" altLang="bg-BG" sz="2000" dirty="0" smtClean="0">
                <a:latin typeface="Roboto" panose="02000000000000000000" pitchFamily="2" charset="0"/>
              </a:rPr>
              <a:t>се свързва с много </a:t>
            </a:r>
            <a:r>
              <a:rPr lang="bg-BG" altLang="bg-BG" sz="2000" dirty="0">
                <a:latin typeface="Roboto" panose="02000000000000000000" pitchFamily="2" charset="0"/>
              </a:rPr>
              <a:t>течност и </a:t>
            </a:r>
            <a:r>
              <a:rPr lang="bg-BG" altLang="bg-BG" sz="2000" dirty="0" smtClean="0">
                <a:latin typeface="Roboto" panose="02000000000000000000" pitchFamily="2" charset="0"/>
              </a:rPr>
              <a:t>затова е </a:t>
            </a:r>
            <a:r>
              <a:rPr lang="bg-BG" altLang="bg-BG" sz="2000" dirty="0">
                <a:latin typeface="Roboto" panose="02000000000000000000" pitchFamily="2" charset="0"/>
              </a:rPr>
              <a:t>отговорен за вискозитета на ставната течност</a:t>
            </a:r>
            <a:r>
              <a:rPr lang="de-DE" altLang="bg-BG" sz="2000" dirty="0">
                <a:latin typeface="Roboto" panose="02000000000000000000" pitchFamily="2" charset="0"/>
              </a:rPr>
              <a:t>.</a:t>
            </a:r>
          </a:p>
        </p:txBody>
      </p:sp>
      <p:sp>
        <p:nvSpPr>
          <p:cNvPr id="134147" name="Text Box 1027"/>
          <p:cNvSpPr txBox="1">
            <a:spLocks noChangeArrowheads="1"/>
          </p:cNvSpPr>
          <p:nvPr/>
        </p:nvSpPr>
        <p:spPr bwMode="auto">
          <a:xfrm>
            <a:off x="557213" y="2226072"/>
            <a:ext cx="27059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b="1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ГЛЮКОЗАМИН</a:t>
            </a:r>
            <a:endParaRPr lang="de-DE" altLang="bg-BG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36" y="2264172"/>
            <a:ext cx="2706760" cy="36090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980728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Важни за ставите съединения</a:t>
            </a:r>
            <a:endParaRPr lang="bg-BG" sz="3600" cap="smal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4139952" y="2645420"/>
            <a:ext cx="439248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2000" dirty="0" err="1">
                <a:latin typeface="Roboto" panose="02000000000000000000" pitchFamily="2" charset="0"/>
              </a:rPr>
              <a:t>Хондроитинът</a:t>
            </a:r>
            <a:r>
              <a:rPr lang="bg-BG" altLang="bg-BG" sz="2000" dirty="0">
                <a:latin typeface="Roboto" panose="02000000000000000000" pitchFamily="2" charset="0"/>
              </a:rPr>
              <a:t>, както и </a:t>
            </a:r>
            <a:r>
              <a:rPr lang="bg-BG" altLang="bg-BG" sz="2000" dirty="0" err="1">
                <a:latin typeface="Roboto" panose="02000000000000000000" pitchFamily="2" charset="0"/>
              </a:rPr>
              <a:t>глюкозамина</a:t>
            </a:r>
            <a:r>
              <a:rPr lang="bg-BG" altLang="bg-BG" sz="2000" dirty="0">
                <a:latin typeface="Roboto" panose="02000000000000000000" pitchFamily="2" charset="0"/>
              </a:rPr>
              <a:t>, се съдържа във висока концентрация в хрущялите и доставя ценна течност на ставите</a:t>
            </a:r>
            <a:r>
              <a:rPr lang="de-DE" altLang="bg-BG" sz="2000" dirty="0">
                <a:latin typeface="Roboto" panose="02000000000000000000" pitchFamily="2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2000" dirty="0" smtClean="0">
                <a:latin typeface="Roboto" panose="02000000000000000000" pitchFamily="2" charset="0"/>
              </a:rPr>
              <a:t>Помага </a:t>
            </a:r>
            <a:r>
              <a:rPr lang="bg-BG" altLang="bg-BG" sz="2000" dirty="0">
                <a:latin typeface="Roboto" panose="02000000000000000000" pitchFamily="2" charset="0"/>
              </a:rPr>
              <a:t>за доставката на хранителни вещества в хрущялите, както и за отделянето на шлаки</a:t>
            </a:r>
            <a:r>
              <a:rPr lang="de-DE" altLang="bg-BG" sz="2000" dirty="0">
                <a:latin typeface="Roboto" panose="02000000000000000000" pitchFamily="2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2000" dirty="0" smtClean="0">
                <a:latin typeface="Roboto" panose="02000000000000000000" pitchFamily="2" charset="0"/>
              </a:rPr>
              <a:t>Грижи </a:t>
            </a:r>
            <a:r>
              <a:rPr lang="bg-BG" altLang="bg-BG" sz="2000" dirty="0">
                <a:latin typeface="Roboto" panose="02000000000000000000" pitchFamily="2" charset="0"/>
              </a:rPr>
              <a:t>се за възстановяването на нарушената хрущялна тъкан</a:t>
            </a:r>
            <a:r>
              <a:rPr lang="de-DE" altLang="bg-BG" sz="2000" dirty="0">
                <a:latin typeface="Roboto" panose="02000000000000000000" pitchFamily="2" charset="0"/>
              </a:rPr>
              <a:t>.</a:t>
            </a: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4139952" y="2223963"/>
            <a:ext cx="4392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ХОНДРОИТИН</a:t>
            </a:r>
            <a:endParaRPr lang="de-DE" altLang="bg-BG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8" y="2337774"/>
            <a:ext cx="3029454" cy="403927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980728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Важни за ставите съединения</a:t>
            </a:r>
            <a:endParaRPr lang="bg-BG" sz="3600" cap="smal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581025" y="2708920"/>
            <a:ext cx="4567039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2000" dirty="0" err="1" smtClean="0">
                <a:latin typeface="Roboto" panose="02000000000000000000" pitchFamily="2" charset="0"/>
              </a:rPr>
              <a:t>Хиалуроновата</a:t>
            </a:r>
            <a:r>
              <a:rPr lang="bg-BG" altLang="bg-BG" sz="2000" dirty="0" smtClean="0">
                <a:latin typeface="Roboto" panose="02000000000000000000" pitchFamily="2" charset="0"/>
              </a:rPr>
              <a:t> киселина е </a:t>
            </a:r>
            <a:r>
              <a:rPr lang="bg-BG" altLang="bg-BG" sz="2000" dirty="0" smtClean="0">
                <a:latin typeface="Roboto" panose="02000000000000000000" pitchFamily="2" charset="0"/>
              </a:rPr>
              <a:t>така </a:t>
            </a:r>
            <a:r>
              <a:rPr lang="bg-BG" altLang="bg-BG" sz="2000" dirty="0" smtClean="0">
                <a:latin typeface="Roboto" panose="02000000000000000000" pitchFamily="2" charset="0"/>
              </a:rPr>
              <a:t>наречен </a:t>
            </a:r>
            <a:r>
              <a:rPr lang="bg-BG" altLang="bg-BG" sz="2000" dirty="0" err="1" smtClean="0">
                <a:latin typeface="Roboto" panose="02000000000000000000" pitchFamily="2" charset="0"/>
              </a:rPr>
              <a:t>глюкозамингликан</a:t>
            </a:r>
            <a:r>
              <a:rPr lang="bg-BG" altLang="bg-BG" sz="2000" dirty="0" smtClean="0">
                <a:latin typeface="Roboto" panose="02000000000000000000" pitchFamily="2" charset="0"/>
              </a:rPr>
              <a:t> или дълга верига от </a:t>
            </a:r>
            <a:r>
              <a:rPr lang="bg-BG" altLang="bg-BG" sz="2000" dirty="0" err="1" smtClean="0">
                <a:latin typeface="Roboto" panose="02000000000000000000" pitchFamily="2" charset="0"/>
              </a:rPr>
              <a:t>глюкозаминови</a:t>
            </a:r>
            <a:r>
              <a:rPr lang="bg-BG" altLang="bg-BG" sz="2000" dirty="0" smtClean="0">
                <a:latin typeface="Roboto" panose="02000000000000000000" pitchFamily="2" charset="0"/>
              </a:rPr>
              <a:t> градивни елементи.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2000" dirty="0" err="1" smtClean="0">
                <a:latin typeface="Roboto" panose="02000000000000000000" pitchFamily="2" charset="0"/>
              </a:rPr>
              <a:t>Хиалуроновата</a:t>
            </a:r>
            <a:r>
              <a:rPr lang="bg-BG" altLang="bg-BG" sz="2000" dirty="0" smtClean="0">
                <a:latin typeface="Roboto" panose="02000000000000000000" pitchFamily="2" charset="0"/>
              </a:rPr>
              <a:t> киселина, наричана кратко ХК, смазва ставите ни и поддържа еластичността на костния хрущял.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altLang="bg-BG" sz="2000" dirty="0" smtClean="0">
                <a:latin typeface="Roboto" panose="02000000000000000000" pitchFamily="2" charset="0"/>
              </a:rPr>
              <a:t>ХК се грижи </a:t>
            </a:r>
            <a:r>
              <a:rPr lang="bg-BG" altLang="bg-BG" sz="2000" dirty="0" err="1" smtClean="0">
                <a:latin typeface="Roboto" panose="02000000000000000000" pitchFamily="2" charset="0"/>
              </a:rPr>
              <a:t>костноставният</a:t>
            </a:r>
            <a:r>
              <a:rPr lang="bg-BG" altLang="bg-BG" sz="2000" dirty="0" smtClean="0">
                <a:latin typeface="Roboto" panose="02000000000000000000" pitchFamily="2" charset="0"/>
              </a:rPr>
              <a:t> ни апарат да функционира без триене.</a:t>
            </a:r>
            <a:endParaRPr lang="bg-BG" altLang="bg-BG" sz="2000" dirty="0">
              <a:latin typeface="Roboto" panose="02000000000000000000" pitchFamily="2" charset="0"/>
            </a:endParaRP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573088" y="2230264"/>
            <a:ext cx="42869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ХИАЛУРОНОВА КИСЕЛИНА</a:t>
            </a:r>
            <a:endParaRPr lang="de-DE" altLang="bg-BG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89" y="1130300"/>
            <a:ext cx="3936783" cy="5249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980728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altLang="bg-BG" sz="3600" b="1" cap="small" dirty="0" smtClean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Важни за ставите съединения</a:t>
            </a:r>
            <a:endParaRPr lang="bg-BG" sz="3600" cap="smal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582613" y="1628800"/>
            <a:ext cx="8077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bg-BG" altLang="bg-BG" sz="2000" dirty="0">
                <a:latin typeface="Roboto" panose="02000000000000000000" pitchFamily="2" charset="0"/>
              </a:rPr>
              <a:t>С напредване на възрастта производството на </a:t>
            </a:r>
            <a:r>
              <a:rPr lang="bg-BG" altLang="bg-BG" sz="2000" dirty="0" smtClean="0">
                <a:latin typeface="Roboto" panose="02000000000000000000" pitchFamily="2" charset="0"/>
              </a:rPr>
              <a:t>важните </a:t>
            </a:r>
            <a:r>
              <a:rPr lang="bg-BG" altLang="bg-BG" sz="2000" dirty="0">
                <a:latin typeface="Roboto" panose="02000000000000000000" pitchFamily="2" charset="0"/>
              </a:rPr>
              <a:t>за ставите </a:t>
            </a:r>
            <a:r>
              <a:rPr lang="bg-BG" altLang="bg-BG" sz="2000" dirty="0" smtClean="0">
                <a:latin typeface="Roboto" panose="02000000000000000000" pitchFamily="2" charset="0"/>
              </a:rPr>
              <a:t>съединения постепенно </a:t>
            </a:r>
            <a:r>
              <a:rPr lang="bg-BG" altLang="bg-BG" sz="2000" dirty="0">
                <a:latin typeface="Roboto" panose="02000000000000000000" pitchFamily="2" charset="0"/>
              </a:rPr>
              <a:t>намалява</a:t>
            </a:r>
            <a:r>
              <a:rPr lang="de-DE" altLang="bg-BG" sz="2000" dirty="0">
                <a:latin typeface="Roboto" panose="02000000000000000000" pitchFamily="2" charset="0"/>
              </a:rPr>
              <a:t>: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569913" y="982663"/>
            <a:ext cx="754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Явления, съпътстващи стареенето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7" y="2800092"/>
            <a:ext cx="3898841" cy="273630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4749800" y="2563157"/>
            <a:ext cx="3998664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69875" indent="-269875">
              <a:spcBef>
                <a:spcPts val="600"/>
              </a:spcBef>
              <a:spcAft>
                <a:spcPts val="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de-DE" altLang="bg-BG" sz="2000" dirty="0">
                <a:latin typeface="Roboto" panose="02000000000000000000" pitchFamily="2" charset="0"/>
              </a:rPr>
              <a:t>c</a:t>
            </a:r>
            <a:r>
              <a:rPr lang="bg-BG" altLang="bg-BG" sz="2000" dirty="0" err="1">
                <a:latin typeface="Roboto" panose="02000000000000000000" pitchFamily="2" charset="0"/>
              </a:rPr>
              <a:t>тавните</a:t>
            </a:r>
            <a:r>
              <a:rPr lang="bg-BG" altLang="bg-BG" sz="2000" dirty="0">
                <a:latin typeface="Roboto" panose="02000000000000000000" pitchFamily="2" charset="0"/>
              </a:rPr>
              <a:t> хрущяли стават сухи и трошливи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269875" indent="-269875">
              <a:spcBef>
                <a:spcPts val="600"/>
              </a:spcBef>
              <a:spcAft>
                <a:spcPts val="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буферното им действие намалява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269875" indent="-269875">
              <a:spcBef>
                <a:spcPts val="600"/>
              </a:spcBef>
              <a:spcAft>
                <a:spcPts val="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ставите се натоварват все повече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269875" indent="-269875">
              <a:spcBef>
                <a:spcPts val="600"/>
              </a:spcBef>
              <a:spcAft>
                <a:spcPts val="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подвижността намалява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269875" indent="-269875">
              <a:spcBef>
                <a:spcPts val="600"/>
              </a:spcBef>
              <a:spcAft>
                <a:spcPts val="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износването започва да се усеща</a:t>
            </a:r>
            <a:endParaRPr lang="de-DE" altLang="bg-BG" sz="2000" dirty="0">
              <a:latin typeface="Roboto" panose="02000000000000000000" pitchFamily="2" charset="0"/>
            </a:endParaRP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582613" y="5817519"/>
            <a:ext cx="8077200" cy="5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Clr>
                <a:srgbClr val="478ABC"/>
              </a:buClr>
              <a:buFont typeface="Wingdings" panose="05000000000000000000" pitchFamily="2" charset="2"/>
              <a:buNone/>
            </a:pPr>
            <a:r>
              <a:rPr lang="bg-BG" altLang="bg-BG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Запазете подвижността си</a:t>
            </a:r>
            <a:r>
              <a:rPr lang="de-DE" altLang="bg-BG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!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Text Box 1027"/>
          <p:cNvSpPr txBox="1">
            <a:spLocks noChangeArrowheads="1"/>
          </p:cNvSpPr>
          <p:nvPr/>
        </p:nvSpPr>
        <p:spPr bwMode="auto">
          <a:xfrm>
            <a:off x="539750" y="980728"/>
            <a:ext cx="521828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Върнете си радостта </a:t>
            </a:r>
            <a:b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</a:b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от движението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54" y="1321620"/>
            <a:ext cx="2264949" cy="35163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481689"/>
            <a:ext cx="1150011" cy="3140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45" y="2676001"/>
            <a:ext cx="1064119" cy="2232248"/>
          </a:xfrm>
          <a:prstGeom prst="rect">
            <a:avLst/>
          </a:prstGeom>
        </p:spPr>
      </p:pic>
      <p:sp>
        <p:nvSpPr>
          <p:cNvPr id="133122" name="Text Box 1026"/>
          <p:cNvSpPr txBox="1">
            <a:spLocks noChangeArrowheads="1"/>
          </p:cNvSpPr>
          <p:nvPr/>
        </p:nvSpPr>
        <p:spPr bwMode="auto">
          <a:xfrm>
            <a:off x="579439" y="2227042"/>
            <a:ext cx="3427166" cy="398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bg-BG" altLang="bg-BG" sz="2000" dirty="0" smtClean="0">
                <a:latin typeface="Roboto" panose="02000000000000000000" pitchFamily="2" charset="0"/>
              </a:rPr>
              <a:t>Уникалните продукти на</a:t>
            </a:r>
            <a:r>
              <a:rPr lang="de-DE" altLang="bg-BG" sz="2000" dirty="0" smtClean="0">
                <a:latin typeface="Roboto" panose="02000000000000000000" pitchFamily="2" charset="0"/>
              </a:rPr>
              <a:t> </a:t>
            </a:r>
            <a:r>
              <a:rPr lang="bg-BG" altLang="bg-BG" sz="2000" dirty="0" smtClean="0">
                <a:latin typeface="Roboto" panose="02000000000000000000" pitchFamily="2" charset="0"/>
              </a:rPr>
              <a:t>ФОРЕВЪР </a:t>
            </a:r>
            <a:r>
              <a:rPr lang="bg-BG" altLang="bg-BG" sz="2000" dirty="0" smtClean="0">
                <a:latin typeface="Roboto" panose="02000000000000000000" pitchFamily="2" charset="0"/>
              </a:rPr>
              <a:t>могат </a:t>
            </a:r>
            <a:r>
              <a:rPr lang="bg-BG" altLang="bg-BG" sz="2000" dirty="0" smtClean="0">
                <a:latin typeface="Roboto" panose="02000000000000000000" pitchFamily="2" charset="0"/>
              </a:rPr>
              <a:t>да ви </a:t>
            </a:r>
            <a:r>
              <a:rPr lang="bg-BG" altLang="bg-BG" sz="2000" dirty="0" smtClean="0">
                <a:latin typeface="Roboto" panose="02000000000000000000" pitchFamily="2" charset="0"/>
              </a:rPr>
              <a:t>помогнат</a:t>
            </a:r>
            <a:r>
              <a:rPr lang="de-DE" altLang="bg-BG" sz="2000" dirty="0" smtClean="0">
                <a:latin typeface="Roboto" panose="02000000000000000000" pitchFamily="2" charset="0"/>
              </a:rPr>
              <a:t>: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>
              <a:spcBef>
                <a:spcPct val="10000"/>
              </a:spcBef>
            </a:pPr>
            <a:endParaRPr lang="de-DE" altLang="bg-BG" sz="500" dirty="0">
              <a:latin typeface="Roboto" panose="02000000000000000000" pitchFamily="2" charset="0"/>
            </a:endParaRPr>
          </a:p>
          <a:p>
            <a:pPr marL="269875" indent="-269875">
              <a:spcBef>
                <a:spcPts val="600"/>
              </a:spcBef>
              <a:spcAft>
                <a:spcPts val="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Форевър </a:t>
            </a:r>
            <a:r>
              <a:rPr lang="bg-BG" altLang="bg-BG" sz="2000" dirty="0" err="1" smtClean="0">
                <a:latin typeface="Roboto" panose="02000000000000000000" pitchFamily="2" charset="0"/>
              </a:rPr>
              <a:t>фрийдъм</a:t>
            </a:r>
            <a:endParaRPr lang="bg-BG" altLang="bg-BG" sz="2000" dirty="0" smtClean="0">
              <a:latin typeface="Roboto" panose="02000000000000000000" pitchFamily="2" charset="0"/>
            </a:endParaRPr>
          </a:p>
          <a:p>
            <a:pPr marL="269875" indent="-269875">
              <a:spcBef>
                <a:spcPts val="600"/>
              </a:spcBef>
              <a:spcAft>
                <a:spcPts val="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 smtClean="0">
                <a:latin typeface="Roboto" panose="02000000000000000000" pitchFamily="2" charset="0"/>
              </a:rPr>
              <a:t>Форевър </a:t>
            </a:r>
            <a:r>
              <a:rPr lang="bg-BG" altLang="bg-BG" sz="2000" dirty="0" err="1" smtClean="0">
                <a:latin typeface="Roboto" panose="02000000000000000000" pitchFamily="2" charset="0"/>
              </a:rPr>
              <a:t>мув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269875" indent="-269875">
              <a:spcBef>
                <a:spcPts val="600"/>
              </a:spcBef>
              <a:spcAft>
                <a:spcPts val="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Форевър активна ХК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269875" indent="-269875">
              <a:spcBef>
                <a:spcPts val="600"/>
              </a:spcBef>
              <a:spcAft>
                <a:spcPts val="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Алое МСМ гел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>
              <a:spcBef>
                <a:spcPct val="10000"/>
              </a:spcBef>
              <a:buClr>
                <a:srgbClr val="478ABC"/>
              </a:buClr>
              <a:buFont typeface="Wingdings" panose="05000000000000000000" pitchFamily="2" charset="2"/>
              <a:buNone/>
            </a:pPr>
            <a:endParaRPr lang="de-DE" altLang="bg-BG" sz="500" dirty="0">
              <a:latin typeface="Roboto" panose="02000000000000000000" pitchFamily="2" charset="0"/>
            </a:endParaRPr>
          </a:p>
          <a:p>
            <a:pPr>
              <a:spcBef>
                <a:spcPct val="10000"/>
              </a:spcBef>
            </a:pPr>
            <a:r>
              <a:rPr lang="bg-BG" altLang="bg-BG" sz="2000" dirty="0" smtClean="0">
                <a:latin typeface="Roboto" panose="02000000000000000000" pitchFamily="2" charset="0"/>
              </a:rPr>
              <a:t>Четирите продукта </a:t>
            </a:r>
            <a:r>
              <a:rPr lang="bg-BG" altLang="bg-BG" sz="2000" dirty="0">
                <a:latin typeface="Roboto" panose="02000000000000000000" pitchFamily="2" charset="0"/>
              </a:rPr>
              <a:t>на ФОРЕВЪР </a:t>
            </a:r>
            <a:r>
              <a:rPr lang="bg-BG" altLang="bg-BG" sz="2000" dirty="0" smtClean="0">
                <a:latin typeface="Roboto" panose="02000000000000000000" pitchFamily="2" charset="0"/>
              </a:rPr>
              <a:t>се </a:t>
            </a:r>
            <a:r>
              <a:rPr lang="bg-BG" altLang="bg-BG" sz="2000" dirty="0">
                <a:latin typeface="Roboto" panose="02000000000000000000" pitchFamily="2" charset="0"/>
              </a:rPr>
              <a:t>допълват </a:t>
            </a:r>
            <a:r>
              <a:rPr lang="bg-BG" altLang="bg-BG" sz="2000" dirty="0" smtClean="0">
                <a:latin typeface="Roboto" panose="02000000000000000000" pitchFamily="2" charset="0"/>
              </a:rPr>
              <a:t>оптимално </a:t>
            </a:r>
            <a:r>
              <a:rPr lang="bg-BG" altLang="bg-BG" sz="2000" dirty="0" smtClean="0">
                <a:latin typeface="Roboto" panose="02000000000000000000" pitchFamily="2" charset="0"/>
              </a:rPr>
              <a:t>и </a:t>
            </a:r>
            <a:r>
              <a:rPr lang="bg-BG" altLang="bg-BG" sz="2000" dirty="0" smtClean="0">
                <a:latin typeface="Roboto" panose="02000000000000000000" pitchFamily="2" charset="0"/>
              </a:rPr>
              <a:t>ви </a:t>
            </a:r>
            <a:r>
              <a:rPr lang="bg-BG" altLang="bg-BG" sz="2000" dirty="0">
                <a:latin typeface="Roboto" panose="02000000000000000000" pitchFamily="2" charset="0"/>
              </a:rPr>
              <a:t>помагат да </a:t>
            </a:r>
            <a:r>
              <a:rPr lang="bg-BG" altLang="bg-BG" sz="2000" dirty="0" smtClean="0">
                <a:latin typeface="Roboto" panose="02000000000000000000" pitchFamily="2" charset="0"/>
              </a:rPr>
              <a:t>се </a:t>
            </a:r>
            <a:r>
              <a:rPr lang="bg-BG" altLang="bg-BG" sz="2000" dirty="0">
                <a:latin typeface="Roboto" panose="02000000000000000000" pitchFamily="2" charset="0"/>
              </a:rPr>
              <a:t>чувствате </a:t>
            </a:r>
            <a:r>
              <a:rPr lang="bg-BG" altLang="bg-BG" sz="2000" dirty="0" smtClean="0">
                <a:latin typeface="Roboto" panose="02000000000000000000" pitchFamily="2" charset="0"/>
              </a:rPr>
              <a:t>по-добре</a:t>
            </a:r>
            <a:r>
              <a:rPr lang="de-DE" altLang="bg-BG" sz="2000" dirty="0">
                <a:latin typeface="Roboto" panose="02000000000000000000" pitchFamily="2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87969"/>
            <a:ext cx="1108597" cy="23657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6" b="20762"/>
          <a:stretch/>
        </p:blipFill>
        <p:spPr>
          <a:xfrm>
            <a:off x="4139952" y="4622656"/>
            <a:ext cx="5004048" cy="19442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564952" y="2226072"/>
            <a:ext cx="5182344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669900"/>
              </a:buClr>
              <a:buSzPct val="135000"/>
              <a:buFont typeface="Wingdings" panose="05000000000000000000" pitchFamily="2" charset="2"/>
              <a:buNone/>
            </a:pPr>
            <a:r>
              <a:rPr lang="bg-BG" altLang="bg-BG" sz="2000" dirty="0">
                <a:latin typeface="Roboto" panose="02000000000000000000" pitchFamily="2" charset="0"/>
              </a:rPr>
              <a:t>Напитка за желаещите да се движат свободно, направена от </a:t>
            </a:r>
            <a:r>
              <a:rPr lang="bg-BG" altLang="bg-BG" sz="2000" dirty="0" smtClean="0">
                <a:latin typeface="Roboto" panose="02000000000000000000" pitchFamily="2" charset="0"/>
              </a:rPr>
              <a:t>чисто</a:t>
            </a:r>
            <a:br>
              <a:rPr lang="bg-BG" altLang="bg-BG" sz="2000" dirty="0" smtClean="0">
                <a:latin typeface="Roboto" panose="02000000000000000000" pitchFamily="2" charset="0"/>
              </a:rPr>
            </a:br>
            <a:r>
              <a:rPr lang="bg-BG" altLang="bg-BG" sz="2000" dirty="0" smtClean="0">
                <a:latin typeface="Roboto" panose="02000000000000000000" pitchFamily="2" charset="0"/>
              </a:rPr>
              <a:t>АЛОЕ ВЕРА и </a:t>
            </a:r>
            <a:r>
              <a:rPr lang="bg-BG" altLang="bg-BG" sz="2000" dirty="0">
                <a:latin typeface="Roboto" panose="02000000000000000000" pitchFamily="2" charset="0"/>
              </a:rPr>
              <a:t>обогатена с:</a:t>
            </a: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 smtClean="0">
                <a:latin typeface="Roboto" panose="02000000000000000000" pitchFamily="2" charset="0"/>
              </a:rPr>
              <a:t>глюкозамин </a:t>
            </a:r>
            <a:r>
              <a:rPr lang="bg-BG" altLang="bg-BG" sz="2000" dirty="0">
                <a:latin typeface="Roboto" panose="02000000000000000000" pitchFamily="2" charset="0"/>
              </a:rPr>
              <a:t>сулфат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хондроитин сулфат</a:t>
            </a:r>
            <a:endParaRPr lang="de-DE" altLang="bg-BG" sz="2000" dirty="0">
              <a:latin typeface="Roboto" panose="02000000000000000000" pitchFamily="2" charset="0"/>
            </a:endParaRP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525D62"/>
              </a:buClr>
              <a:buSzPct val="50000"/>
              <a:buFont typeface="Wingdings 3" panose="05040102010807070707" pitchFamily="18" charset="2"/>
              <a:buChar char=""/>
            </a:pPr>
            <a:r>
              <a:rPr lang="bg-BG" altLang="bg-BG" sz="2000" dirty="0">
                <a:latin typeface="Roboto" panose="02000000000000000000" pitchFamily="2" charset="0"/>
              </a:rPr>
              <a:t>метил </a:t>
            </a:r>
            <a:r>
              <a:rPr lang="bg-BG" altLang="bg-BG" sz="2000" dirty="0" err="1">
                <a:latin typeface="Roboto" panose="02000000000000000000" pitchFamily="2" charset="0"/>
              </a:rPr>
              <a:t>сулфонил</a:t>
            </a:r>
            <a:r>
              <a:rPr lang="bg-BG" altLang="bg-BG" sz="2000" dirty="0">
                <a:latin typeface="Roboto" panose="02000000000000000000" pitchFamily="2" charset="0"/>
              </a:rPr>
              <a:t> метан </a:t>
            </a:r>
            <a:r>
              <a:rPr lang="de-DE" altLang="bg-BG" sz="2000" dirty="0">
                <a:latin typeface="Roboto" panose="02000000000000000000" pitchFamily="2" charset="0"/>
              </a:rPr>
              <a:t>(</a:t>
            </a:r>
            <a:r>
              <a:rPr lang="bg-BG" altLang="bg-BG" sz="2000" dirty="0">
                <a:latin typeface="Roboto" panose="02000000000000000000" pitchFamily="2" charset="0"/>
              </a:rPr>
              <a:t>МСМ</a:t>
            </a:r>
            <a:r>
              <a:rPr lang="de-DE" altLang="bg-BG" sz="2000" dirty="0">
                <a:latin typeface="Roboto" panose="02000000000000000000" pitchFamily="2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669900"/>
              </a:buClr>
              <a:buSzPct val="135000"/>
              <a:buFont typeface="Wingdings" panose="05000000000000000000" pitchFamily="2" charset="2"/>
              <a:buNone/>
            </a:pPr>
            <a:r>
              <a:rPr lang="bg-BG" altLang="bg-BG" sz="2000" dirty="0" smtClean="0">
                <a:latin typeface="Roboto" panose="02000000000000000000" pitchFamily="2" charset="0"/>
              </a:rPr>
              <a:t>Има портокалов </a:t>
            </a:r>
            <a:r>
              <a:rPr lang="bg-BG" altLang="bg-BG" sz="2000" dirty="0">
                <a:latin typeface="Roboto" panose="02000000000000000000" pitchFamily="2" charset="0"/>
              </a:rPr>
              <a:t>вкус </a:t>
            </a:r>
            <a:r>
              <a:rPr lang="bg-BG" altLang="bg-BG" sz="2000" dirty="0" smtClean="0">
                <a:latin typeface="Roboto" panose="02000000000000000000" pitchFamily="2" charset="0"/>
              </a:rPr>
              <a:t>и съдържа </a:t>
            </a:r>
            <a:br>
              <a:rPr lang="bg-BG" altLang="bg-BG" sz="2000" dirty="0" smtClean="0">
                <a:latin typeface="Roboto" panose="02000000000000000000" pitchFamily="2" charset="0"/>
              </a:rPr>
            </a:br>
            <a:r>
              <a:rPr lang="bg-BG" altLang="bg-BG" sz="2000" dirty="0" smtClean="0">
                <a:latin typeface="Roboto" panose="02000000000000000000" pitchFamily="2" charset="0"/>
              </a:rPr>
              <a:t>и натурални витамини </a:t>
            </a:r>
            <a:r>
              <a:rPr lang="bg-BG" altLang="bg-BG" sz="2000" dirty="0">
                <a:latin typeface="Roboto" panose="02000000000000000000" pitchFamily="2" charset="0"/>
              </a:rPr>
              <a:t>С и Е</a:t>
            </a:r>
            <a:r>
              <a:rPr lang="de-DE" altLang="bg-BG" sz="2000" dirty="0">
                <a:latin typeface="Roboto" panose="02000000000000000000" pitchFamily="2" charset="0"/>
              </a:rPr>
              <a:t>.</a:t>
            </a: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575692" y="989236"/>
            <a:ext cx="40302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3600" b="1" cap="small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ФОРЕВЪР ФРИЙДЪМ</a:t>
            </a:r>
            <a:endParaRPr lang="de-DE" altLang="bg-BG" sz="3600" b="1" cap="small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44446"/>
            <a:ext cx="3240359" cy="50306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lp_vorlage">
  <a:themeElements>
    <a:clrScheme name="flp_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lp_vorlag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flp_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p_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p_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p_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p_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p_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p_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p_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p_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p_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p_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p_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2114</TotalTime>
  <Words>636</Words>
  <Application>Microsoft Office PowerPoint</Application>
  <PresentationFormat>On-screen Show (4:3)</PresentationFormat>
  <Paragraphs>94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Roboto</vt:lpstr>
      <vt:lpstr>Times</vt:lpstr>
      <vt:lpstr>Wingdings</vt:lpstr>
      <vt:lpstr>Wingdings 3</vt:lpstr>
      <vt:lpstr>ZurichBT-Roman</vt:lpstr>
      <vt:lpstr>flp_vorlage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sons media gmbh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sri workslide</dc:title>
  <dc:subject/>
  <dc:creator>tobi stricker</dc:creator>
  <cp:keywords/>
  <dc:description/>
  <cp:lastModifiedBy>Denitsa Prodanova</cp:lastModifiedBy>
  <cp:revision>204</cp:revision>
  <dcterms:created xsi:type="dcterms:W3CDTF">2004-11-02T13:58:39Z</dcterms:created>
  <dcterms:modified xsi:type="dcterms:W3CDTF">2017-08-04T10:29:36Z</dcterms:modified>
  <cp:category/>
</cp:coreProperties>
</file>