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80" r:id="rId21"/>
    <p:sldId id="282" r:id="rId22"/>
    <p:sldId id="284" r:id="rId23"/>
    <p:sldId id="286" r:id="rId24"/>
    <p:sldId id="277" r:id="rId25"/>
    <p:sldId id="27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4" autoAdjust="0"/>
    <p:restoredTop sz="81212" autoAdjust="0"/>
  </p:normalViewPr>
  <p:slideViewPr>
    <p:cSldViewPr showGuides="1">
      <p:cViewPr>
        <p:scale>
          <a:sx n="66" d="100"/>
          <a:sy n="66" d="100"/>
        </p:scale>
        <p:origin x="1166" y="110"/>
      </p:cViewPr>
      <p:guideLst>
        <p:guide orient="horz"/>
        <p:guide/>
        <p:guide orient="horz" pos="37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bg-BG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bg-BG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bg-BG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02DFEF-9302-4A7A-B79D-A97A60AC53C3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656608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3EEF6-EDF5-46A1-B776-807D2A0B5242}" type="slidenum">
              <a:rPr lang="en-US" altLang="bg-BG"/>
              <a:pPr/>
              <a:t>1</a:t>
            </a:fld>
            <a:endParaRPr lang="en-US" altLang="bg-BG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1027573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08942-3E8B-4D3C-B4F5-010A622503D9}" type="slidenum">
              <a:rPr lang="en-US" altLang="bg-BG"/>
              <a:pPr/>
              <a:t>10</a:t>
            </a:fld>
            <a:endParaRPr lang="en-US" altLang="bg-BG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61742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F289C-038A-4A77-A6FC-5C208467B5E5}" type="slidenum">
              <a:rPr lang="en-US" altLang="bg-BG"/>
              <a:pPr/>
              <a:t>11</a:t>
            </a:fld>
            <a:endParaRPr lang="en-US" altLang="bg-BG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68654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DA41A-0E0B-4204-BFDD-02AE3E766A8F}" type="slidenum">
              <a:rPr lang="en-US" altLang="bg-BG"/>
              <a:pPr/>
              <a:t>12</a:t>
            </a:fld>
            <a:endParaRPr lang="en-US" altLang="bg-BG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09498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FE99A8-671F-4822-8D69-1A2F3E3A1860}" type="slidenum">
              <a:rPr lang="en-US" altLang="bg-BG"/>
              <a:pPr/>
              <a:t>13</a:t>
            </a:fld>
            <a:endParaRPr lang="en-US" altLang="bg-BG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75258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A4B0C-D278-499B-950B-D4724D0705C0}" type="slidenum">
              <a:rPr lang="en-US" altLang="bg-BG"/>
              <a:pPr/>
              <a:t>14</a:t>
            </a:fld>
            <a:endParaRPr lang="en-US" altLang="bg-BG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5330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41843-3073-45A8-ACEE-651657D8233D}" type="slidenum">
              <a:rPr lang="en-US" altLang="bg-BG"/>
              <a:pPr/>
              <a:t>15</a:t>
            </a:fld>
            <a:endParaRPr lang="en-US" altLang="bg-BG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96227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D6D6B-208A-48C0-8849-78559D2EC89C}" type="slidenum">
              <a:rPr lang="en-US" altLang="bg-BG"/>
              <a:pPr/>
              <a:t>16</a:t>
            </a:fld>
            <a:endParaRPr lang="en-US" altLang="bg-BG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79199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E6137-1BDF-4352-8004-BDAA807F0935}" type="slidenum">
              <a:rPr lang="en-US" altLang="bg-BG"/>
              <a:pPr/>
              <a:t>17</a:t>
            </a:fld>
            <a:endParaRPr lang="en-US" altLang="bg-BG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389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496DB-B420-45F7-AF89-869475D91380}" type="slidenum">
              <a:rPr lang="en-US" altLang="bg-BG"/>
              <a:pPr/>
              <a:t>18</a:t>
            </a:fld>
            <a:endParaRPr lang="en-US" altLang="bg-BG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Знаем, че алоето е невероятно, но представете си, че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можем да го подкрепим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научен път,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 да стимулираме действието му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Започнахме проучвания и открихме, че ако съчетаем алоето с </a:t>
            </a:r>
            <a:r>
              <a:rPr lang="bg-BG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пептиди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можем да подсилим стволовата клетка на алоето и така да подобрим абсорбцията му.</a:t>
            </a:r>
          </a:p>
          <a:p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Пустинни растения и етерични масла могат да се свързват с липидите на алоето, за да му помагат да се грижи за кожата още по-добре.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Освен това възприехме подход отвътре навън и отвън навътре,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защото дори да се мажеш с крем за 80 лв., ако не внимаваш какво се случва вътре в тялото ти, просто си хвърляш парите на вятъра.</a:t>
            </a:r>
            <a:endParaRPr lang="en-GB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Без аромати</a:t>
            </a:r>
            <a:endParaRPr lang="en-U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Всички формули са сертифицирани от Международния научен съвет за алое</a:t>
            </a:r>
            <a:endParaRPr lang="en-GB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Колекция от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продукта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Елегантни опаковки</a:t>
            </a:r>
          </a:p>
          <a:p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НАЙ-ВАЖНОТО – активните съставки наистина ДЕЙСТВАТ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Осигурява видими резултати. Резултати, които ще искате да споделяте с всички и резултати, които другите ще забелязват</a:t>
            </a:r>
            <a:endParaRPr lang="bg-BG" dirty="0" smtClean="0"/>
          </a:p>
        </p:txBody>
      </p:sp>
    </p:spTree>
    <p:extLst>
      <p:ext uri="{BB962C8B-B14F-4D97-AF65-F5344CB8AC3E}">
        <p14:creationId xmlns:p14="http://schemas.microsoft.com/office/powerpoint/2010/main" val="3012945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аромати. Нежен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почистващ лосион с млечна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консистенция.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Подобрява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хидратацията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кожата.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Отмива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замърсяването и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омазняването. Кожата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остава мека и не се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изсушава.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Бори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 със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свободните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радикали.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Пълен с мощни съставки от естествен произход като екстракт и аминокиселини от ябълки и кокосови мастни киселини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фитична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киселина. Маслото от слънчогледови семки,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линоловата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киселина и витамин Е разграждат мръсотията и наслояванията. Поставя основа за останалите продукти от вашия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антиейджинг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режим.</a:t>
            </a:r>
            <a:endParaRPr lang="en-GB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50EB-AEA3-44BD-BBF4-59662F6F09CA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014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8F69C-6BD3-406E-B83E-8B6EE6486884}" type="slidenum">
              <a:rPr lang="en-US" altLang="bg-BG"/>
              <a:pPr/>
              <a:t>2</a:t>
            </a:fld>
            <a:endParaRPr lang="en-US" altLang="bg-BG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6295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аромати. Атакува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стареенето отвън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навътре.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Най-съвременни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научни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открития.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Стяга,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овлажнява, изглажда и уплътнява кожата.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Намалява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появата на фини линии и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бръчици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Допринася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изравняване на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тена.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Допълва и повишава ефикасността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алоето с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трифлуорацетил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трипептид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-2,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пептид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три аминокиселини, който имитира естествените процеси в кожата. В клинични изследвания значително подобрява еластичността на кожата на потребителите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се бори с вреден протеин, който се увеличава с напредване на възрастта. </a:t>
            </a:r>
            <a:r>
              <a:rPr lang="bg-BG" dirty="0" smtClean="0">
                <a:solidFill>
                  <a:srgbClr val="818285"/>
                </a:solidFill>
                <a:latin typeface="HelveNueThin" pitchFamily="2" charset="0"/>
              </a:rPr>
              <a:t>Натриевият</a:t>
            </a:r>
            <a:r>
              <a:rPr lang="bg-BG" baseline="0" dirty="0" smtClean="0">
                <a:solidFill>
                  <a:srgbClr val="818285"/>
                </a:solidFill>
                <a:latin typeface="HelveNueThin" pitchFamily="2" charset="0"/>
              </a:rPr>
              <a:t> </a:t>
            </a:r>
            <a:r>
              <a:rPr lang="bg-BG" baseline="0" dirty="0" err="1" smtClean="0">
                <a:solidFill>
                  <a:srgbClr val="818285"/>
                </a:solidFill>
                <a:latin typeface="HelveNueThin" pitchFamily="2" charset="0"/>
              </a:rPr>
              <a:t>хиалуронат</a:t>
            </a:r>
            <a:r>
              <a:rPr lang="bg-BG" baseline="0" dirty="0" smtClean="0">
                <a:solidFill>
                  <a:srgbClr val="818285"/>
                </a:solidFill>
                <a:latin typeface="HelveNueThin" pitchFamily="2" charset="0"/>
              </a:rPr>
              <a:t> изпъва и повдига.</a:t>
            </a:r>
            <a:endParaRPr lang="en-US" dirty="0" smtClean="0">
              <a:solidFill>
                <a:srgbClr val="818285"/>
              </a:solidFill>
              <a:latin typeface="HelveNueThi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50EB-AEA3-44BD-BBF4-59662F6F09CA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3821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Първата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ексклузивна козметична хранителна добавка на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Форевър. Атакува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стареенето отвътре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навън. Помага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кожата да съхранява запасите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 от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влага.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Идеален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спътник на стягащия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серум.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глутен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bg-BG" sz="1200" dirty="0" err="1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Серамидите</a:t>
            </a:r>
            <a:r>
              <a:rPr lang="bg-BG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витамин </a:t>
            </a:r>
            <a:r>
              <a:rPr lang="en-US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</a:t>
            </a:r>
            <a:r>
              <a:rPr lang="bg-BG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и </a:t>
            </a:r>
            <a:r>
              <a:rPr lang="bg-BG" sz="1200" dirty="0" err="1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биотинът</a:t>
            </a:r>
            <a:r>
              <a:rPr lang="bg-BG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подпомагат нормалното образуване на колаген. Патентована</a:t>
            </a:r>
            <a:r>
              <a:rPr lang="bg-BG" sz="1200" baseline="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комбинация от концентрат от френски пъпеш, </a:t>
            </a:r>
            <a:r>
              <a:rPr lang="bg-BG" sz="1200" baseline="0" dirty="0" err="1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фитосерамиди</a:t>
            </a:r>
            <a:r>
              <a:rPr lang="bg-BG" sz="1200" baseline="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и морски колаген.</a:t>
            </a:r>
            <a:endParaRPr lang="en-US" sz="1200" dirty="0" smtClean="0">
              <a:solidFill>
                <a:srgbClr val="81828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50EB-AEA3-44BD-BBF4-59662F6F09CA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10693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Копринен крем, който се плъзга нежно и попива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бързо. 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ефикасни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обгрижващи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кожата съставки, които овлажняват и изглаждат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лицето. Форевър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знае, че има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два начина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 се поддържа кожата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хидратирана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1. Доставяне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влага и 2. Защита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естествената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влага. Мощно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антиейджинг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действие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Съчетава най-новите научни открития,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лое,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антиоксидантните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съкровищници на плодовете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асаи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нар, екстракти от червено цвекло и австралийската билка </a:t>
            </a:r>
            <a:r>
              <a:rPr lang="en-US" sz="1200" dirty="0" err="1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Centipeda</a:t>
            </a:r>
            <a:r>
              <a:rPr lang="en-US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200" dirty="0" err="1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Cunnighamii</a:t>
            </a:r>
            <a:r>
              <a:rPr lang="bg-BG" sz="1200" dirty="0" smtClean="0">
                <a:solidFill>
                  <a:srgbClr val="81828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с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пециална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антиейджинг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композиция от етерични масла. Възобновява и подмладява изсушената кожа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50EB-AEA3-44BD-BBF4-59662F6F09CA}" type="slidenum">
              <a:rPr lang="bg-BG" smtClean="0"/>
              <a:t>23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744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496DB-B420-45F7-AF89-869475D91380}" type="slidenum">
              <a:rPr lang="en-US" altLang="bg-BG"/>
              <a:pPr/>
              <a:t>24</a:t>
            </a:fld>
            <a:endParaRPr lang="en-US" altLang="bg-BG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625248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75846-8F73-4ADE-8B4D-838F0CDBBF73}" type="slidenum">
              <a:rPr lang="en-US" altLang="bg-BG"/>
              <a:pPr/>
              <a:t>25</a:t>
            </a:fld>
            <a:endParaRPr lang="en-US" altLang="bg-BG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8892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4D13D-4533-4860-BE84-34176316D8C2}" type="slidenum">
              <a:rPr lang="en-US" altLang="bg-BG"/>
              <a:pPr/>
              <a:t>3</a:t>
            </a:fld>
            <a:endParaRPr lang="en-US" altLang="bg-BG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27858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6FB1E-07D8-4FAF-850A-A24AC82563E7}" type="slidenum">
              <a:rPr lang="en-US" altLang="bg-BG"/>
              <a:pPr/>
              <a:t>4</a:t>
            </a:fld>
            <a:endParaRPr lang="en-US" altLang="bg-BG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bg-BG" altLang="bg-BG"/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542994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7BF23-0011-4CDE-BEE1-CCEEEEA1F4FE}" type="slidenum">
              <a:rPr lang="en-US" altLang="bg-BG"/>
              <a:pPr/>
              <a:t>5</a:t>
            </a:fld>
            <a:endParaRPr lang="en-US" altLang="bg-BG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43150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5BDDB-18F0-46DF-89D5-D53B19BE1215}" type="slidenum">
              <a:rPr lang="en-US" altLang="bg-BG"/>
              <a:pPr/>
              <a:t>6</a:t>
            </a:fld>
            <a:endParaRPr lang="en-US" altLang="bg-BG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3560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E4DB5-C77C-4B6A-AF1E-12A2B1ADFB45}" type="slidenum">
              <a:rPr lang="en-US" altLang="bg-BG"/>
              <a:pPr/>
              <a:t>7</a:t>
            </a:fld>
            <a:endParaRPr lang="en-US" altLang="bg-BG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8964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8ECD3B-430D-4244-983C-A65029032825}" type="slidenum">
              <a:rPr lang="en-US" altLang="bg-BG"/>
              <a:pPr/>
              <a:t>8</a:t>
            </a:fld>
            <a:endParaRPr lang="en-US" altLang="bg-BG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0171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F39A4-8C47-48A8-A5C5-443547B53FC4}" type="slidenum">
              <a:rPr lang="en-US" altLang="bg-BG"/>
              <a:pPr/>
              <a:t>9</a:t>
            </a:fld>
            <a:endParaRPr lang="en-US" altLang="bg-BG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0752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85AA6-C40D-42EF-8A5D-CCF8D831EE69}" type="slidenum">
              <a:rPr lang="en-US" altLang="bg-BG"/>
              <a:pPr/>
              <a:t>‹#›</a:t>
            </a:fld>
            <a:endParaRPr lang="en-US" altLang="bg-BG"/>
          </a:p>
        </p:txBody>
      </p:sp>
      <p:pic>
        <p:nvPicPr>
          <p:cNvPr id="8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9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F6F3F-83DA-4931-BA2A-C5E0F98AED2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8172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C92E5-6229-46C3-8707-05322C49571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58063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F6CEB-D479-4A08-8454-CAD92981B6D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42715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1A221-1BAF-413B-8F2E-2BB323E9C19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5986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6587A-081D-4B38-B18A-3F87512DFD74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98397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EFCE0-8BEB-45F3-A082-B27ED1C98D8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45056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BCDB1-674F-4E08-B86F-EDE971024C6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8862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EF50-9EAF-4665-BC4F-7E2EB2B5F4A6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06182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3E52D-CE89-44FF-982E-BD4A3F21289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5077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5D223-2412-4725-AD60-725CAAA51146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50088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CE8B9F-18D0-4684-9E6C-6CD7F88436B3}" type="slidenum">
              <a:rPr lang="en-US" altLang="bg-BG"/>
              <a:pPr/>
              <a:t>‹#›</a:t>
            </a:fld>
            <a:endParaRPr lang="en-US" altLang="bg-BG"/>
          </a:p>
        </p:txBody>
      </p:sp>
      <p:pic>
        <p:nvPicPr>
          <p:cNvPr id="13" name="Pictur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039" y="2490548"/>
            <a:ext cx="6049169" cy="40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388" y="48466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bg-BG" altLang="bg-BG" sz="9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27088" y="800125"/>
            <a:ext cx="748982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bg-BG" altLang="bg-BG" sz="62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АНТИЕЙДЖИНГ</a:t>
            </a:r>
            <a:endParaRPr lang="de-DE" altLang="bg-BG" sz="62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  <a:p>
            <a:pPr algn="ctr" eaLnBrk="0" hangingPunct="0">
              <a:spcBef>
                <a:spcPts val="0"/>
              </a:spcBef>
            </a:pPr>
            <a:r>
              <a:rPr lang="bg-BG" altLang="bg-BG" sz="4400" cap="small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Завинаги млади</a:t>
            </a:r>
            <a:endParaRPr lang="de-DE" altLang="bg-BG" sz="4400" cap="small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59832" y="1277754"/>
            <a:ext cx="5257081" cy="52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Растеж</a:t>
            </a:r>
            <a:r>
              <a:rPr lang="en-GB" altLang="bg-BG" sz="2000" b="1" dirty="0" smtClean="0">
                <a:latin typeface="Roboto" panose="02000000000000000000" pitchFamily="2" charset="0"/>
                <a:cs typeface="+mn-cs"/>
              </a:rPr>
              <a:t> </a:t>
            </a:r>
            <a:br>
              <a:rPr lang="en-GB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До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20-тата година организмът ни се развива непрекъснато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Профилактика</a:t>
            </a:r>
            <a:r>
              <a:rPr lang="en-GB" altLang="bg-BG" sz="2000" b="1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Още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от 20-тата година е важно да живеем здравословно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Действие</a:t>
            </a:r>
            <a:r>
              <a:rPr lang="en-GB" altLang="bg-BG" sz="2000" b="1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След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40 е важно да превърнем добрите намерения в действия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и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да се откажем от малките пороци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Остаряване</a:t>
            </a:r>
            <a:r>
              <a:rPr lang="en-GB" altLang="bg-BG" sz="2000" b="1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След 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50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запазването на здравето и жизнеността са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приоритет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4170" y="450850"/>
            <a:ext cx="57292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Четирите фази в живота ни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2533" name="Picture 5" descr="200467770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8"/>
          <a:stretch>
            <a:fillRect/>
          </a:stretch>
        </p:blipFill>
        <p:spPr bwMode="auto">
          <a:xfrm>
            <a:off x="827584" y="1196975"/>
            <a:ext cx="2160587" cy="132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200462921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/>
          <a:stretch>
            <a:fillRect/>
          </a:stretch>
        </p:blipFill>
        <p:spPr bwMode="auto">
          <a:xfrm>
            <a:off x="827584" y="2516188"/>
            <a:ext cx="2159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563834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 b="10060"/>
          <a:stretch>
            <a:fillRect/>
          </a:stretch>
        </p:blipFill>
        <p:spPr bwMode="auto">
          <a:xfrm>
            <a:off x="827584" y="3846513"/>
            <a:ext cx="2159000" cy="1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phaahk0000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86363"/>
            <a:ext cx="2159000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26698" y="1917246"/>
            <a:ext cx="6869638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Имунна система</a:t>
            </a:r>
            <a:r>
              <a:rPr lang="en-GB" altLang="bg-BG" b="1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След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40 имунната система бавно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започва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да отслабва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Органи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 годините повечето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вътрешни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органи губят работоспособност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Стави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 напредване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на възрастта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смазката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 ставите се втечнява,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еластичността им намалява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и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изхабяват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Кожа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Колагенът в кожата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постепенно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изчезва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и тя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губи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еластичността си.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възрастта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става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и все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по-суха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26700" y="495922"/>
            <a:ext cx="78073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Четирите основни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признака на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остаряването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4581" name="Picture 5" descr="200288881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75" y="1844824"/>
            <a:ext cx="2687737" cy="37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31693" y="1844824"/>
            <a:ext cx="774427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Свободни радикали</a:t>
            </a:r>
            <a:r>
              <a:rPr lang="en-GB" altLang="bg-BG" b="1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Агресивни нестабилни атоми и молекули,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които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увреждат клетките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ни.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Организмът се справя с образуваните при вътрешните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процеси на обмяна на веществата, но невинаги успява да се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предпази от внесените от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външни фактори като тютюнопушене,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стрес 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екологични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влияния. Когато броят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им в тялото стане прекалено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голям, </a:t>
            </a:r>
            <a:r>
              <a:rPr lang="bg-BG" altLang="bg-BG" dirty="0">
                <a:latin typeface="Roboto" panose="02000000000000000000" pitchFamily="2" charset="0"/>
              </a:rPr>
              <a:t>способността му за </a:t>
            </a:r>
            <a:r>
              <a:rPr lang="bg-BG" altLang="bg-BG" dirty="0" err="1">
                <a:latin typeface="Roboto" panose="02000000000000000000" pitchFamily="2" charset="0"/>
              </a:rPr>
              <a:t>самовъзстановяване</a:t>
            </a:r>
            <a:r>
              <a:rPr lang="bg-BG" altLang="bg-BG" dirty="0">
                <a:latin typeface="Roboto" panose="02000000000000000000" pitchFamily="2" charset="0"/>
              </a:rPr>
              <a:t> </a:t>
            </a:r>
            <a:r>
              <a:rPr lang="bg-BG" altLang="bg-BG" dirty="0" smtClean="0">
                <a:latin typeface="Roboto" panose="02000000000000000000" pitchFamily="2" charset="0"/>
              </a:rPr>
              <a:t>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е застрашена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Гени на </a:t>
            </a: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дълголетието</a:t>
            </a:r>
            <a:br>
              <a:rPr lang="bg-BG" altLang="bg-BG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Определят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до каква степен тялото ни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успява успешно да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се бори със свободните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радикали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Хранене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Балансираното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хранене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осигурява безпроблемна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обмяна на веществата и е ефикасно оръжие срещу свободните радикали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02818" y="486297"/>
            <a:ext cx="57413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Шест фактора, </a:t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влияещи върху стареенето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31521" y="1765260"/>
            <a:ext cx="4632568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Хормони</a:t>
            </a:r>
            <a:br>
              <a:rPr lang="bg-BG" altLang="bg-BG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Управляват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многобройни процеси в тялото.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С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напредване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на възрастта хормоналният баланс на тялото се нарушава 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Движение</a:t>
            </a:r>
            <a:r>
              <a:rPr lang="en-GB" altLang="bg-BG" b="1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Липсата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на движение се отразява неблагоприятно върху обмяната на веществата, забавя се кръвообращението и резултатът е стесняване на кръвоносните съдове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Стрес</a:t>
            </a:r>
            <a:r>
              <a:rPr lang="en-GB" altLang="bg-BG" b="1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err="1" smtClean="0">
                <a:latin typeface="Roboto" panose="02000000000000000000" pitchFamily="2" charset="0"/>
                <a:cs typeface="+mn-cs"/>
              </a:rPr>
              <a:t>Кортизолът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 (хормонът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на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стреса) </a:t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един от катализаторите на преждевременното остаряване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8677" name="Picture 5" descr="200496311-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1988839"/>
            <a:ext cx="3019445" cy="45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2818" y="486297"/>
            <a:ext cx="57413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Шест фактора, </a:t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влияещи върху стареенето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971550" y="1916832"/>
            <a:ext cx="7162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Какво можете да направите, за да останете здрави и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активни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дори и в напреднала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възраст?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30724" name="Picture 4" descr="200163200-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6" y="4532313"/>
            <a:ext cx="2376487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733460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14850"/>
            <a:ext cx="1328738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pha0650000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79" y="4519613"/>
            <a:ext cx="2820988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31520" y="1573617"/>
            <a:ext cx="758539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Плодовете и зеленчуците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подпомагат борбата със свободните радикали 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яжте по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пет порции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дневно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Водата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е еликсир на живота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 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пийте поне </a:t>
            </a:r>
            <a:r>
              <a:rPr lang="en-GB" altLang="bg-BG" dirty="0" smtClean="0">
                <a:latin typeface="Roboto" panose="02000000000000000000" pitchFamily="2" charset="0"/>
                <a:cs typeface="+mn-cs"/>
              </a:rPr>
              <a:t>1,5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-</a:t>
            </a:r>
            <a:r>
              <a:rPr lang="en-GB" altLang="bg-BG" dirty="0" smtClean="0">
                <a:latin typeface="Roboto" panose="02000000000000000000" pitchFamily="2" charset="0"/>
                <a:cs typeface="+mn-cs"/>
              </a:rPr>
              <a:t>2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литра дневно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Мазнини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,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разбира се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 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но само ако са полезни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: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осигурявайте си достатъчно омега-</a:t>
            </a:r>
            <a:r>
              <a:rPr lang="en-GB" altLang="bg-BG" dirty="0" smtClean="0">
                <a:latin typeface="Roboto" panose="02000000000000000000" pitchFamily="2" charset="0"/>
                <a:cs typeface="+mn-cs"/>
              </a:rPr>
              <a:t>3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 мастни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киселини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31520" y="828828"/>
            <a:ext cx="53073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Остарявайте с наслада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31519" y="3212976"/>
            <a:ext cx="5472782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>
                <a:latin typeface="Roboto" panose="02000000000000000000" pitchFamily="2" charset="0"/>
                <a:cs typeface="+mn-cs"/>
              </a:rPr>
              <a:t>Храна за костите</a:t>
            </a:r>
            <a:r>
              <a:rPr lang="en-GB" altLang="bg-BG" b="1" dirty="0">
                <a:latin typeface="Roboto" panose="02000000000000000000" pitchFamily="2" charset="0"/>
                <a:cs typeface="+mn-cs"/>
              </a:rPr>
              <a:t> 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приемайте достатъчно калций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витамин 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D</a:t>
            </a:r>
            <a:endParaRPr lang="bg-BG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b="1" dirty="0" err="1" smtClean="0">
                <a:latin typeface="Roboto" panose="02000000000000000000" pitchFamily="2" charset="0"/>
                <a:cs typeface="+mn-cs"/>
              </a:rPr>
              <a:t>Надноремното</a:t>
            </a:r>
            <a:r>
              <a:rPr lang="bg-BG" altLang="bg-BG" b="1" dirty="0" smtClean="0">
                <a:latin typeface="Roboto" panose="02000000000000000000" pitchFamily="2" charset="0"/>
                <a:cs typeface="+mn-cs"/>
              </a:rPr>
              <a:t> тегло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ви състарява</a:t>
            </a:r>
            <a:r>
              <a:rPr lang="en-GB" altLang="bg-BG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контролирайте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го</a:t>
            </a:r>
            <a:endParaRPr lang="de-DE" altLang="bg-BG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32774" name="Picture 6" descr="200430727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>
            <a:fillRect/>
          </a:stretch>
        </p:blipFill>
        <p:spPr bwMode="auto">
          <a:xfrm>
            <a:off x="834845" y="4835199"/>
            <a:ext cx="3151466" cy="16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200445847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83" y="3713163"/>
            <a:ext cx="1882775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AA0263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" b="10776"/>
          <a:stretch>
            <a:fillRect/>
          </a:stretch>
        </p:blipFill>
        <p:spPr bwMode="auto">
          <a:xfrm>
            <a:off x="4219178" y="4835200"/>
            <a:ext cx="1985123" cy="16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26701" y="1514475"/>
            <a:ext cx="4277347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Мислете позитивно и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си почивайте достатъчно 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така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се отделят </a:t>
            </a:r>
            <a:r>
              <a:rPr lang="bg-BG" altLang="bg-BG" sz="2000" dirty="0" err="1">
                <a:latin typeface="Roboto" panose="02000000000000000000" pitchFamily="2" charset="0"/>
                <a:cs typeface="+mn-cs"/>
              </a:rPr>
              <a:t>ендорфини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  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Редовното движение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на чист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въздух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също стимулира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хормоните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на щастието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Сънят подмладява 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след здрав сън се събуждате отпочинали, защото хормонът на растежа </a:t>
            </a:r>
            <a:r>
              <a:rPr lang="bg-BG" altLang="bg-BG" sz="2000" dirty="0" err="1">
                <a:latin typeface="Roboto" panose="02000000000000000000" pitchFamily="2" charset="0"/>
                <a:cs typeface="+mn-cs"/>
              </a:rPr>
              <a:t>соматропин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 се грижи за превръщането на </a:t>
            </a:r>
            <a:br>
              <a:rPr lang="bg-BG" altLang="bg-BG" sz="2000" dirty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мазнините от клетките в енергия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26701" y="824488"/>
            <a:ext cx="5729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Силата на хормоните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34821" name="Picture 5" descr="200404703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130300"/>
            <a:ext cx="2447925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200469103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054350"/>
            <a:ext cx="273843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63" y="4960937"/>
            <a:ext cx="2736000" cy="17769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087056" y="1611317"/>
            <a:ext cx="446499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Още в древността алое вера е ценено заради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благотворното си действие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върху тялото и духа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Гелът на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Алое </a:t>
            </a:r>
            <a:r>
              <a:rPr lang="bg-BG" altLang="bg-BG" sz="2000" dirty="0" err="1" smtClean="0">
                <a:latin typeface="Roboto" panose="02000000000000000000" pitchFamily="2" charset="0"/>
                <a:cs typeface="+mn-cs"/>
              </a:rPr>
              <a:t>Барбаденсис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Милър съдържа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над 75 полезни съставки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Продуктите</a:t>
            </a:r>
            <a:r>
              <a:rPr lang="en-GB" altLang="bg-BG" sz="2000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на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ФОРЕВЪР, създадени на основата на чист гел от алое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вера,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ни доближават до мечтата за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„вечна младост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“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17076" y="486296"/>
            <a:ext cx="77454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АЛОЕ ВЕРА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ЕСТЕСТВЕН ИЗВОР НА МЛАДОСТ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" y="1628800"/>
            <a:ext cx="3024833" cy="46751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" y="1211992"/>
            <a:ext cx="9143999" cy="564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Антиейджинг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cs-CZ" altLang="bg-BG" sz="2400" b="1" dirty="0" err="1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infinite</a:t>
            </a:r>
            <a:r>
              <a:rPr lang="cs-CZ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cs-CZ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by </a:t>
            </a:r>
            <a:r>
              <a:rPr lang="en-US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Forever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02078" y="3707543"/>
            <a:ext cx="3382290" cy="3382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805" y="1628800"/>
            <a:ext cx="405221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tabLst/>
              <a:defRPr/>
            </a:pPr>
            <a:r>
              <a:rPr lang="bg-BG" sz="2000" dirty="0">
                <a:latin typeface="Roboto" panose="02000000000000000000" pitchFamily="2" charset="0"/>
                <a:cs typeface="+mn-cs"/>
              </a:rPr>
              <a:t>Кадифен кремообразен почистващ продукт, който отмива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замърсяванията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, грима и омазняването,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за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да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почувствате кожата си</a:t>
            </a:r>
            <a:br>
              <a:rPr 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sz="2000" dirty="0" smtClean="0">
                <a:latin typeface="Roboto" panose="02000000000000000000" pitchFamily="2" charset="0"/>
                <a:cs typeface="+mn-cs"/>
              </a:rPr>
              <a:t>мека и чиста</a:t>
            </a:r>
          </a:p>
          <a:p>
            <a:pPr marL="361950" marR="0" lvl="0" indent="-36195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Аминокиселините от ябълки и мастните киселини от кокос нежно почистват</a:t>
            </a:r>
          </a:p>
          <a:p>
            <a:pPr marL="361950" marR="0" lvl="0" indent="-36195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Маслото от слънчогледови семки и витамин E се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грижат за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кожата за копринена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хидратация</a:t>
            </a:r>
            <a:endParaRPr lang="ru-RU" sz="2000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9563"/>
          <a:stretch/>
        </p:blipFill>
        <p:spPr>
          <a:xfrm>
            <a:off x="6725958" y="1412775"/>
            <a:ext cx="2344962" cy="5457339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и</a:t>
            </a:r>
            <a:r>
              <a:rPr lang="bg-BG" altLang="bg-BG" sz="3600" b="1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нфинит</a:t>
            </a:r>
            <a:r>
              <a:rPr lang="bg-BG" altLang="bg-BG" sz="3600" b="1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 от Форевър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err="1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хидратиращ</a:t>
            </a:r>
            <a:r>
              <a:rPr lang="en-US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почистващ </a:t>
            </a:r>
            <a:r>
              <a:rPr lang="bg-BG" altLang="bg-BG" sz="2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лосион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37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26229" y="1916832"/>
            <a:ext cx="4709867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 defTabSz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 defTabSz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err="1" smtClean="0">
                <a:latin typeface="Roboto" panose="02000000000000000000" pitchFamily="2" charset="0"/>
                <a:cs typeface="+mn-cs"/>
              </a:rPr>
              <a:t>Уелнес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en-US" altLang="bg-BG" sz="2000" b="1" dirty="0" smtClean="0">
                <a:latin typeface="Roboto" panose="02000000000000000000" pitchFamily="2" charset="0"/>
                <a:cs typeface="+mn-cs"/>
              </a:rPr>
              <a:t>= </a:t>
            </a: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добро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здраве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Цялостна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философия и правила за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по-добър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живот</a:t>
            </a:r>
          </a:p>
          <a:p>
            <a:pPr marL="361950" indent="-361950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Преди 10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години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Все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още непознат термин </a:t>
            </a:r>
          </a:p>
          <a:p>
            <a:pPr marL="361950" indent="-361950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Днес това е </a:t>
            </a:r>
            <a:r>
              <a:rPr lang="bg-BG" altLang="bg-BG" sz="2000" b="1" dirty="0">
                <a:latin typeface="Roboto" panose="02000000000000000000" pitchFamily="2" charset="0"/>
                <a:cs typeface="+mn-cs"/>
              </a:rPr>
              <a:t>милиарден пазар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и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неразделна част от ежедневието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ни</a:t>
            </a:r>
          </a:p>
          <a:p>
            <a:pPr marL="361950" indent="-361950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Оборотите в този бранш надхвърлят </a:t>
            </a:r>
            <a:r>
              <a:rPr lang="bg-BG" altLang="bg-BG" sz="2000" b="1" dirty="0">
                <a:latin typeface="Roboto" panose="02000000000000000000" pitchFamily="2" charset="0"/>
              </a:rPr>
              <a:t>1 билион </a:t>
            </a:r>
            <a:br>
              <a:rPr lang="bg-BG" altLang="bg-BG" sz="2000" b="1" dirty="0">
                <a:latin typeface="Roboto" panose="02000000000000000000" pitchFamily="2" charset="0"/>
              </a:rPr>
            </a:br>
            <a:r>
              <a:rPr lang="bg-BG" altLang="bg-BG" sz="2000" b="1" dirty="0">
                <a:latin typeface="Roboto" panose="02000000000000000000" pitchFamily="2" charset="0"/>
              </a:rPr>
              <a:t>(1000 милиарда) долара</a:t>
            </a:r>
            <a:r>
              <a:rPr lang="en-GB" altLang="bg-BG" sz="2000" b="1" dirty="0">
                <a:latin typeface="Roboto" panose="02000000000000000000" pitchFamily="2" charset="0"/>
              </a:rPr>
              <a:t> </a:t>
            </a:r>
            <a:endParaRPr lang="en-US" altLang="bg-BG" sz="2000" b="1" dirty="0">
              <a:latin typeface="Roboto" panose="02000000000000000000" pitchFamily="2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26229" y="822325"/>
            <a:ext cx="6553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Уелнес</a:t>
            </a:r>
            <a:r>
              <a:rPr lang="en-US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en-US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ПОТЕНЦИАЛ ЗА БИЗНЕСА ВИ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16831"/>
            <a:ext cx="2982213" cy="44644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51820" y="3573017"/>
            <a:ext cx="4092929" cy="27331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b="44223"/>
          <a:stretch/>
        </p:blipFill>
        <p:spPr>
          <a:xfrm>
            <a:off x="7219595" y="1268759"/>
            <a:ext cx="1403097" cy="4977241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и</a:t>
            </a:r>
            <a:r>
              <a:rPr lang="bg-BG" altLang="bg-BG" sz="3600" b="1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нфинит</a:t>
            </a:r>
            <a:r>
              <a:rPr lang="bg-BG" altLang="bg-BG" sz="3600" b="1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 от Форевър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стягащ серум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5805" y="1628800"/>
            <a:ext cx="585241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80975" eaLnBrk="0" latin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Всяка колекция от продукти си има своя тайна и това е една от нашите!</a:t>
            </a:r>
          </a:p>
          <a:p>
            <a:pPr marL="361950" marR="0" lvl="0" indent="-36195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Прозрачен и лек серум, който попива бързо и подкрепя кожата с антиейджинг съставки</a:t>
            </a:r>
          </a:p>
          <a:p>
            <a:pPr marL="361950" marR="0" lvl="0" indent="-36195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Съвременните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научно</a:t>
            </a:r>
            <a:br>
              <a:rPr lang="ru-RU" sz="2000" dirty="0" smtClean="0">
                <a:latin typeface="Roboto" panose="02000000000000000000" pitchFamily="2" charset="0"/>
                <a:cs typeface="+mn-cs"/>
              </a:rPr>
            </a:br>
            <a:r>
              <a:rPr lang="ru-RU" sz="2000" dirty="0" smtClean="0">
                <a:latin typeface="Roboto" panose="02000000000000000000" pitchFamily="2" charset="0"/>
                <a:cs typeface="+mn-cs"/>
              </a:rPr>
              <a:t>доказани пептиди</a:t>
            </a:r>
            <a:br>
              <a:rPr lang="ru-RU" sz="2000" dirty="0" smtClean="0">
                <a:latin typeface="Roboto" panose="02000000000000000000" pitchFamily="2" charset="0"/>
                <a:cs typeface="+mn-cs"/>
              </a:rPr>
            </a:br>
            <a:r>
              <a:rPr lang="ru-RU" sz="2000" dirty="0" smtClean="0">
                <a:latin typeface="Roboto" panose="02000000000000000000" pitchFamily="2" charset="0"/>
                <a:cs typeface="+mn-cs"/>
              </a:rPr>
              <a:t>стягат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и тонизират</a:t>
            </a:r>
          </a:p>
          <a:p>
            <a:pPr marL="361950" marR="0" lvl="0" indent="-361950" defTabSz="180975" eaLnBrk="0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tabLst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Натриевият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хиалуронат</a:t>
            </a:r>
            <a:br>
              <a:rPr lang="ru-RU" sz="2000" dirty="0" smtClean="0">
                <a:latin typeface="Roboto" panose="02000000000000000000" pitchFamily="2" charset="0"/>
                <a:cs typeface="+mn-cs"/>
              </a:rPr>
            </a:br>
            <a:r>
              <a:rPr lang="ru-RU" sz="2000" dirty="0" smtClean="0">
                <a:latin typeface="Roboto" panose="02000000000000000000" pitchFamily="2" charset="0"/>
                <a:cs typeface="+mn-cs"/>
              </a:rPr>
              <a:t>изпъва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и повдига</a:t>
            </a:r>
          </a:p>
        </p:txBody>
      </p:sp>
    </p:spTree>
    <p:extLst>
      <p:ext uri="{BB962C8B-B14F-4D97-AF65-F5344CB8AC3E}">
        <p14:creationId xmlns:p14="http://schemas.microsoft.com/office/powerpoint/2010/main" val="3359798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24040" y="1525429"/>
            <a:ext cx="60802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Знаем, че красотата не е само на повърхността, а започва с храненето.</a:t>
            </a:r>
            <a:endParaRPr lang="bg-BG" sz="2000" dirty="0" smtClean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defRPr/>
            </a:pPr>
            <a:r>
              <a:rPr lang="bg-BG" sz="2000" dirty="0" smtClean="0">
                <a:latin typeface="Roboto" panose="02000000000000000000" pitchFamily="2" charset="0"/>
                <a:cs typeface="+mn-cs"/>
              </a:rPr>
              <a:t>Хранителна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добавка на растителна основа за многостранен подход как да изглеждаме и да се чувстваме по-млади</a:t>
            </a: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defRPr/>
            </a:pPr>
            <a:r>
              <a:rPr lang="bg-BG" sz="2000" dirty="0">
                <a:latin typeface="Roboto" panose="02000000000000000000" pitchFamily="2" charset="0"/>
                <a:cs typeface="+mn-cs"/>
              </a:rPr>
              <a:t>Френският пъпеш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защитава</a:t>
            </a:r>
            <a:br>
              <a:rPr 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sz="2000" dirty="0" smtClean="0">
                <a:latin typeface="Roboto" panose="02000000000000000000" pitchFamily="2" charset="0"/>
                <a:cs typeface="+mn-cs"/>
              </a:rPr>
              <a:t>кожата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от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атаките</a:t>
            </a:r>
            <a:br>
              <a:rPr 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sz="2000" dirty="0" smtClean="0">
                <a:latin typeface="Roboto" panose="02000000000000000000" pitchFamily="2" charset="0"/>
                <a:cs typeface="+mn-cs"/>
              </a:rPr>
              <a:t>на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свободните радикали</a:t>
            </a: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defRPr/>
            </a:pPr>
            <a:r>
              <a:rPr lang="bg-BG" sz="2000" dirty="0" err="1">
                <a:latin typeface="Roboto" panose="02000000000000000000" pitchFamily="2" charset="0"/>
                <a:cs typeface="+mn-cs"/>
              </a:rPr>
              <a:t>Серамидите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, витамин </a:t>
            </a:r>
            <a:r>
              <a:rPr lang="en-US" sz="2000" dirty="0" smtClean="0">
                <a:latin typeface="Roboto" panose="02000000000000000000" pitchFamily="2" charset="0"/>
                <a:cs typeface="+mn-cs"/>
              </a:rPr>
              <a:t>C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/>
            </a:r>
            <a:br>
              <a:rPr lang="bg-BG" sz="2000" dirty="0">
                <a:latin typeface="Roboto" panose="02000000000000000000" pitchFamily="2" charset="0"/>
                <a:cs typeface="+mn-cs"/>
              </a:rPr>
            </a:br>
            <a:r>
              <a:rPr lang="bg-BG" sz="2000" dirty="0" smtClean="0">
                <a:latin typeface="Roboto" panose="02000000000000000000" pitchFamily="2" charset="0"/>
                <a:cs typeface="+mn-cs"/>
              </a:rPr>
              <a:t>и </a:t>
            </a:r>
            <a:r>
              <a:rPr lang="bg-BG" sz="2000" dirty="0" err="1">
                <a:latin typeface="Roboto" panose="02000000000000000000" pitchFamily="2" charset="0"/>
                <a:cs typeface="+mn-cs"/>
              </a:rPr>
              <a:t>биотинът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подпомагат</a:t>
            </a:r>
            <a:br>
              <a:rPr 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sz="2000" dirty="0" smtClean="0">
                <a:latin typeface="Roboto" panose="02000000000000000000" pitchFamily="2" charset="0"/>
                <a:cs typeface="+mn-cs"/>
              </a:rPr>
              <a:t>нормалното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образуване</a:t>
            </a:r>
            <a:br>
              <a:rPr lang="bg-BG" sz="2000" dirty="0">
                <a:latin typeface="Roboto" panose="02000000000000000000" pitchFamily="2" charset="0"/>
                <a:cs typeface="+mn-cs"/>
              </a:rPr>
            </a:br>
            <a:r>
              <a:rPr lang="bg-BG" sz="2000" dirty="0">
                <a:latin typeface="Roboto" panose="02000000000000000000" pitchFamily="2" charset="0"/>
                <a:cs typeface="+mn-cs"/>
              </a:rPr>
              <a:t>на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колаген</a:t>
            </a:r>
            <a:endParaRPr lang="en-US" sz="2000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55976" y="2922093"/>
            <a:ext cx="3877817" cy="33647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b="18132"/>
          <a:stretch/>
        </p:blipFill>
        <p:spPr>
          <a:xfrm>
            <a:off x="4636684" y="2143420"/>
            <a:ext cx="4571836" cy="4143376"/>
          </a:xfrm>
          <a:prstGeom prst="rect">
            <a:avLst/>
          </a:prstGeom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и</a:t>
            </a:r>
            <a:r>
              <a:rPr lang="bg-BG" altLang="bg-BG" sz="3600" b="1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нфинит</a:t>
            </a:r>
            <a:r>
              <a:rPr lang="bg-BG" altLang="bg-BG" sz="3600" b="1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 от Форевър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стягащ комплекс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49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4" name="SOD B® melon varie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9808"/>
            <a:ext cx="9165675" cy="5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17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83568" y="1628800"/>
            <a:ext cx="4320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defRPr/>
            </a:pPr>
            <a:r>
              <a:rPr lang="en-US" sz="2000" dirty="0">
                <a:latin typeface="Roboto" panose="02000000000000000000" pitchFamily="2" charset="0"/>
                <a:cs typeface="+mn-cs"/>
              </a:rPr>
              <a:t>15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ефикасни </a:t>
            </a:r>
            <a:r>
              <a:rPr lang="bg-BG" sz="2000" dirty="0" err="1">
                <a:latin typeface="Roboto" panose="02000000000000000000" pitchFamily="2" charset="0"/>
                <a:cs typeface="+mn-cs"/>
              </a:rPr>
              <a:t>обгрижващи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 кожата съставки се присъединяват към алоето не само да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я овлажнят, но </a:t>
            </a:r>
            <a:r>
              <a:rPr lang="bg-BG" sz="2000" dirty="0">
                <a:latin typeface="Roboto" panose="02000000000000000000" pitchFamily="2" charset="0"/>
                <a:cs typeface="+mn-cs"/>
              </a:rPr>
              <a:t>и да съхранят деликатната ѝ защитна бариера и да я предпазват от </a:t>
            </a:r>
            <a:r>
              <a:rPr lang="bg-BG" sz="2000" dirty="0" smtClean="0">
                <a:latin typeface="Roboto" panose="02000000000000000000" pitchFamily="2" charset="0"/>
                <a:cs typeface="+mn-cs"/>
              </a:rPr>
              <a:t>дехидратация</a:t>
            </a:r>
            <a:endParaRPr 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Антиейджинг композиция от етерични масла –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босилек, горчив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портокал, лавандула и портокал</a:t>
            </a: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  <a:defRPr/>
            </a:pPr>
            <a:r>
              <a:rPr lang="ru-RU" sz="2000" dirty="0">
                <a:latin typeface="Roboto" panose="02000000000000000000" pitchFamily="2" charset="0"/>
                <a:cs typeface="+mn-cs"/>
              </a:rPr>
              <a:t>Екстрактите от цвекло и от билката Centipeda Cunnighamii поддържат и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подновяват влагата </a:t>
            </a:r>
            <a:r>
              <a:rPr lang="ru-RU" sz="2000" dirty="0">
                <a:latin typeface="Roboto" panose="02000000000000000000" pitchFamily="2" charset="0"/>
                <a:cs typeface="+mn-cs"/>
              </a:rPr>
              <a:t>в </a:t>
            </a:r>
            <a:r>
              <a:rPr lang="ru-RU" sz="2000" dirty="0" smtClean="0">
                <a:latin typeface="Roboto" panose="02000000000000000000" pitchFamily="2" charset="0"/>
                <a:cs typeface="+mn-cs"/>
              </a:rPr>
              <a:t>кожата</a:t>
            </a:r>
            <a:endParaRPr lang="ru-RU" sz="2000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r="14943" b="37205"/>
          <a:stretch/>
        </p:blipFill>
        <p:spPr>
          <a:xfrm>
            <a:off x="3693299" y="2236462"/>
            <a:ext cx="5450701" cy="4024052"/>
          </a:xfrm>
          <a:prstGeom prst="rect">
            <a:avLst/>
          </a:prstGeom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и</a:t>
            </a:r>
            <a:r>
              <a:rPr lang="bg-BG" altLang="bg-BG" sz="3600" b="1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нфинит</a:t>
            </a:r>
            <a:r>
              <a:rPr lang="bg-BG" altLang="bg-BG" sz="3600" b="1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 от Форевър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възстановяващ крем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02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47632"/>
            <a:ext cx="1449871" cy="3959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22" y="2874073"/>
            <a:ext cx="2761437" cy="225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70" y="1947632"/>
            <a:ext cx="2438405" cy="3785624"/>
          </a:xfrm>
          <a:prstGeom prst="rect">
            <a:avLst/>
          </a:prstGeom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35806" y="1468438"/>
            <a:ext cx="7148562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</a:pP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Подбрахме още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няколко продукта на Форевър,</a:t>
            </a:r>
            <a:br>
              <a:rPr lang="bg-BG" altLang="bg-BG" sz="2000" b="1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които да добавите за противопоставяне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на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преждевременното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стареене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Арктическо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море</a:t>
            </a:r>
            <a:endParaRPr lang="en-GB" altLang="bg-BG" sz="2000" b="1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Форевър фрийдъм</a:t>
            </a:r>
            <a:endParaRPr lang="en-GB" altLang="bg-BG" sz="2000" b="1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Форевър </a:t>
            </a:r>
            <a:r>
              <a:rPr lang="bg-BG" altLang="bg-BG" sz="2000" b="1" dirty="0" smtClean="0">
                <a:latin typeface="Roboto" panose="02000000000000000000" pitchFamily="2" charset="0"/>
                <a:cs typeface="+mn-cs"/>
              </a:rPr>
              <a:t>калций</a:t>
            </a:r>
            <a:endParaRPr lang="cs-CZ" altLang="bg-BG" sz="2000" b="1" dirty="0" smtClean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</a:rPr>
              <a:t>Алое </a:t>
            </a:r>
            <a:r>
              <a:rPr lang="bg-BG" altLang="bg-BG" sz="2000" b="1" dirty="0" err="1">
                <a:latin typeface="Roboto" panose="02000000000000000000" pitchFamily="2" charset="0"/>
              </a:rPr>
              <a:t>МСМ</a:t>
            </a:r>
            <a:r>
              <a:rPr lang="bg-BG" altLang="bg-BG" sz="2000" b="1" dirty="0">
                <a:latin typeface="Roboto" panose="02000000000000000000" pitchFamily="2" charset="0"/>
              </a:rPr>
              <a:t> гел</a:t>
            </a:r>
            <a:endParaRPr lang="en-GB" altLang="bg-BG" sz="2000" b="1" dirty="0">
              <a:latin typeface="Roboto" panose="02000000000000000000" pitchFamily="2" charset="0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</a:rPr>
              <a:t>Пчелно млечице</a:t>
            </a:r>
            <a:endParaRPr lang="en-GB" altLang="bg-BG" sz="2000" b="1" dirty="0">
              <a:latin typeface="Roboto" panose="02000000000000000000" pitchFamily="2" charset="0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</a:rPr>
              <a:t>Чай с цветчета </a:t>
            </a:r>
            <a:r>
              <a:rPr lang="cs-CZ" altLang="bg-BG" sz="2000" b="1" dirty="0">
                <a:latin typeface="Roboto" panose="02000000000000000000" pitchFamily="2" charset="0"/>
              </a:rPr>
              <a:t/>
            </a:r>
            <a:br>
              <a:rPr lang="cs-CZ" altLang="bg-BG" sz="2000" b="1" dirty="0">
                <a:latin typeface="Roboto" panose="02000000000000000000" pitchFamily="2" charset="0"/>
              </a:rPr>
            </a:br>
            <a:r>
              <a:rPr lang="bg-BG" altLang="bg-BG" sz="2000" b="1" dirty="0">
                <a:latin typeface="Roboto" panose="02000000000000000000" pitchFamily="2" charset="0"/>
              </a:rPr>
              <a:t>от алое</a:t>
            </a:r>
            <a:endParaRPr lang="en-GB" altLang="bg-BG" sz="2000" b="1" dirty="0">
              <a:latin typeface="Roboto" panose="02000000000000000000" pitchFamily="2" charset="0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b="1" dirty="0">
                <a:latin typeface="Roboto" panose="02000000000000000000" pitchFamily="2" charset="0"/>
              </a:rPr>
              <a:t>Чесън и </a:t>
            </a:r>
            <a:r>
              <a:rPr lang="bg-BG" altLang="bg-BG" sz="2000" b="1" dirty="0" smtClean="0">
                <a:latin typeface="Roboto" panose="02000000000000000000" pitchFamily="2" charset="0"/>
              </a:rPr>
              <a:t>мащерка</a:t>
            </a:r>
            <a:endParaRPr lang="en-GB" altLang="bg-BG" sz="2000" b="1" dirty="0">
              <a:latin typeface="Roboto" panose="02000000000000000000" pitchFamily="2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Антиейджинг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ДОПЪЛНИТЕЛНИ </a:t>
            </a: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ПРОДУКТИ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05" y="3256109"/>
            <a:ext cx="1686282" cy="3332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8"/>
          <a:stretch/>
        </p:blipFill>
        <p:spPr>
          <a:xfrm>
            <a:off x="6300192" y="4000739"/>
            <a:ext cx="1472613" cy="28750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45" y="4000739"/>
            <a:ext cx="1184225" cy="26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6" y="4077072"/>
            <a:ext cx="12880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3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838300" y="1772816"/>
            <a:ext cx="7461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ФОРЕВЪР</a:t>
            </a:r>
            <a:r>
              <a:rPr lang="de-DE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 </a:t>
            </a:r>
            <a:br>
              <a:rPr lang="de-DE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здрави и жизнени до дълбока старост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43012" name="Picture 4" descr="200288871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33" y="4003675"/>
            <a:ext cx="181768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200444583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7" y="4003675"/>
            <a:ext cx="1820862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pha0650000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4519613"/>
            <a:ext cx="2820988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31737" y="1803625"/>
            <a:ext cx="7872711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Понятието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 err="1" smtClean="0">
                <a:latin typeface="Roboto" panose="02000000000000000000" pitchFamily="2" charset="0"/>
                <a:cs typeface="+mn-cs"/>
              </a:rPr>
              <a:t>уелнес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 се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е превърнало в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част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от съзнанието на съвременния човек – особено на жените </a:t>
            </a:r>
          </a:p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Почти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 80%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знаят какво означава </a:t>
            </a:r>
            <a:r>
              <a:rPr lang="bg-BG" altLang="bg-BG" sz="2000" dirty="0" err="1" smtClean="0">
                <a:latin typeface="Roboto" panose="02000000000000000000" pitchFamily="2" charset="0"/>
                <a:cs typeface="+mn-cs"/>
              </a:rPr>
              <a:t>уелнес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 и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го свързват с приятни емоции като физическо и духовно здраве, жизненост и фитнес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8196" name="Picture 4" descr="73091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/>
          <a:stretch>
            <a:fillRect/>
          </a:stretch>
        </p:blipFill>
        <p:spPr bwMode="auto">
          <a:xfrm>
            <a:off x="850254" y="4076700"/>
            <a:ext cx="3846512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788023" y="3948113"/>
            <a:ext cx="4162301" cy="15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Все повече хора се грижат за здравната си профилактика и са готови да инвестират в това да се чувстват добре</a:t>
            </a:r>
            <a:endParaRPr lang="en-US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6229" y="822325"/>
            <a:ext cx="6553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Уелнес</a:t>
            </a:r>
            <a:r>
              <a:rPr lang="en-US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en-US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ПОТЕНЦИАЛ ЗА БИЗНЕСА ВИ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12442" y="1887957"/>
            <a:ext cx="378345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Високообразовани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Над средни доходи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С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престижни професии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02818" y="822325"/>
            <a:ext cx="422922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Целева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група</a:t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ЛЮБИТЕЛИ НА УЕЛНЕСА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0245" name="Picture 5" descr="73104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/>
          <a:stretch>
            <a:fillRect/>
          </a:stretch>
        </p:blipFill>
        <p:spPr bwMode="auto">
          <a:xfrm>
            <a:off x="4932040" y="1887957"/>
            <a:ext cx="3814763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728899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3637654"/>
            <a:ext cx="3802033" cy="25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23928" y="2010901"/>
            <a:ext cx="4969247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bg-BG" altLang="bg-BG" sz="1900" dirty="0">
                <a:latin typeface="Roboto" panose="02000000000000000000" pitchFamily="2" charset="0"/>
                <a:cs typeface="+mn-cs"/>
              </a:rPr>
              <a:t>Любителите на </a:t>
            </a:r>
            <a:r>
              <a:rPr lang="bg-BG" altLang="bg-BG" sz="1900" dirty="0" err="1" smtClean="0">
                <a:latin typeface="Roboto" panose="02000000000000000000" pitchFamily="2" charset="0"/>
                <a:cs typeface="+mn-cs"/>
              </a:rPr>
              <a:t>уелнеса</a:t>
            </a:r>
            <a:r>
              <a:rPr lang="bg-BG" altLang="bg-BG" sz="1900" dirty="0" smtClean="0">
                <a:latin typeface="Roboto" panose="02000000000000000000" pitchFamily="2" charset="0"/>
                <a:cs typeface="+mn-cs"/>
              </a:rPr>
              <a:t> са взискателни клиенти</a:t>
            </a:r>
            <a:r>
              <a:rPr lang="bg-BG" altLang="bg-BG" sz="1900" dirty="0">
                <a:latin typeface="Roboto" panose="02000000000000000000" pitchFamily="2" charset="0"/>
                <a:cs typeface="+mn-cs"/>
              </a:rPr>
              <a:t>: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  <a:cs typeface="+mn-cs"/>
              </a:rPr>
              <a:t>те държат на добрия външен вид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  <a:cs typeface="+mn-cs"/>
              </a:rPr>
              <a:t>спортуват много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  <a:cs typeface="+mn-cs"/>
              </a:rPr>
              <a:t>хранят се здравословно и редовно употребяват хранителни добавки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1900" dirty="0" smtClean="0">
                <a:latin typeface="Roboto" panose="02000000000000000000" pitchFamily="2" charset="0"/>
                <a:cs typeface="+mn-cs"/>
              </a:rPr>
              <a:t>в </a:t>
            </a:r>
            <a:r>
              <a:rPr lang="bg-BG" altLang="bg-BG" sz="1900" dirty="0">
                <a:latin typeface="Roboto" panose="02000000000000000000" pitchFamily="2" charset="0"/>
                <a:cs typeface="+mn-cs"/>
              </a:rPr>
              <a:t>ежедневието си използват само висококачествени продукти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  <a:cs typeface="+mn-cs"/>
              </a:rPr>
              <a:t>когато става въпрос за доброто им здравословно и физическо </a:t>
            </a:r>
            <a:r>
              <a:rPr lang="bg-BG" altLang="bg-BG" sz="1900" dirty="0" smtClean="0">
                <a:latin typeface="Roboto" panose="02000000000000000000" pitchFamily="2" charset="0"/>
                <a:cs typeface="+mn-cs"/>
              </a:rPr>
              <a:t>състояние, </a:t>
            </a:r>
            <a:r>
              <a:rPr lang="bg-BG" altLang="bg-BG" sz="1900" dirty="0">
                <a:latin typeface="Roboto" panose="02000000000000000000" pitchFamily="2" charset="0"/>
                <a:cs typeface="+mn-cs"/>
              </a:rPr>
              <a:t>се доверяват предимно на близки и познати</a:t>
            </a:r>
            <a:endParaRPr lang="en-GB" altLang="bg-BG" sz="1900" dirty="0"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2292" name="Picture 4" descr="200466981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r="1506"/>
          <a:stretch>
            <a:fillRect/>
          </a:stretch>
        </p:blipFill>
        <p:spPr bwMode="auto">
          <a:xfrm>
            <a:off x="827088" y="2082461"/>
            <a:ext cx="2838450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2818" y="822325"/>
            <a:ext cx="422922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Целева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група</a:t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ЛЮБИТЕЛИ НА УЕЛНЕСА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71550" y="2247900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bg-BG" altLang="bg-BG" sz="28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УЕЛНЕС Е</a:t>
            </a:r>
            <a:r>
              <a:rPr lang="de-DE" altLang="bg-BG" sz="28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8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КОМПЛЕКСНО ПОНЯТИЕ</a:t>
            </a:r>
            <a:endParaRPr lang="de-DE" altLang="bg-BG" sz="28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4340" name="Picture 4" descr="71242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62" y="4522788"/>
            <a:ext cx="2997200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200466783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6" y="4522788"/>
            <a:ext cx="2874963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200474818-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22788"/>
            <a:ext cx="1619250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22069" y="1556792"/>
            <a:ext cx="4498004" cy="472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В областта на </a:t>
            </a:r>
            <a:r>
              <a:rPr lang="bg-BG" altLang="bg-BG" sz="2000" dirty="0" err="1" smtClean="0">
                <a:latin typeface="Roboto" panose="02000000000000000000" pitchFamily="2" charset="0"/>
                <a:cs typeface="+mn-cs"/>
              </a:rPr>
              <a:t>уелнеса</a:t>
            </a:r>
            <a:r>
              <a:rPr lang="en-GB" altLang="bg-BG" sz="2000" dirty="0" smtClean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и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здравето, </a:t>
            </a:r>
            <a:r>
              <a:rPr lang="bg-BG" altLang="bg-BG" sz="2000" dirty="0" err="1" smtClean="0">
                <a:latin typeface="Roboto" panose="02000000000000000000" pitchFamily="2" charset="0"/>
                <a:cs typeface="+mn-cs"/>
              </a:rPr>
              <a:t>комплексността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 означава</a:t>
            </a:r>
            <a:r>
              <a:rPr lang="en-GB" altLang="bg-BG" sz="2000" dirty="0">
                <a:latin typeface="Roboto" panose="02000000000000000000" pitchFamily="2" charset="0"/>
                <a:cs typeface="+mn-cs"/>
              </a:rPr>
              <a:t>:</a:t>
            </a:r>
          </a:p>
          <a:p>
            <a:pPr marL="361950" indent="-361950" defTabSz="180975" ea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че се грижим не само за тялото, но и за духа си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че имаме потребност от добро физическо и душевно състояние, от здраве и жизненост – дори и в напреднала възраст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  <a:cs typeface="+mn-cs"/>
              </a:rPr>
              <a:t>че не става въпрос за това колко ще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остареем,</a:t>
            </a:r>
            <a:br>
              <a:rPr lang="bg-BG" altLang="bg-BG" sz="2000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а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как </a:t>
            </a:r>
            <a:r>
              <a:rPr lang="bg-BG" altLang="bg-BG" sz="2000" dirty="0" smtClean="0">
                <a:latin typeface="Roboto" panose="02000000000000000000" pitchFamily="2" charset="0"/>
                <a:cs typeface="+mn-cs"/>
              </a:rPr>
              <a:t>ще </a:t>
            </a:r>
            <a:r>
              <a:rPr lang="bg-BG" altLang="bg-BG" sz="2000" dirty="0">
                <a:latin typeface="Roboto" panose="02000000000000000000" pitchFamily="2" charset="0"/>
                <a:cs typeface="+mn-cs"/>
              </a:rPr>
              <a:t>остареем</a:t>
            </a:r>
            <a:endParaRPr lang="en-GB" altLang="bg-BG" sz="2000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02818" y="822325"/>
            <a:ext cx="53552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Комплексност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6389" name="Picture 5" descr="73346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/>
          <a:stretch>
            <a:fillRect/>
          </a:stretch>
        </p:blipFill>
        <p:spPr bwMode="auto">
          <a:xfrm>
            <a:off x="5343525" y="1773238"/>
            <a:ext cx="3405188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71550" y="2249488"/>
            <a:ext cx="7162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bg-BG" altLang="bg-BG" sz="28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ВЪЛШЕБНАТА ФОРМУЛА СЕ НАРИЧА</a:t>
            </a:r>
          </a:p>
          <a:p>
            <a:pPr algn="ctr"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АНТИЕЙДЖИНГ</a:t>
            </a:r>
            <a:endParaRPr lang="de-DE" altLang="bg-BG" sz="28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18436" name="Picture 4" descr="72889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519613"/>
            <a:ext cx="29940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200374561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2" y="4529138"/>
            <a:ext cx="1482725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200473506-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81" y="4519613"/>
            <a:ext cx="1468437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35805" y="1504950"/>
            <a:ext cx="815736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dirty="0">
                <a:latin typeface="Roboto" panose="02000000000000000000" pitchFamily="2" charset="0"/>
                <a:cs typeface="+mn-cs"/>
              </a:rPr>
              <a:t>Съвременното общество става все по-възрастно: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според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статистиката мъжете живеят средно 75 години,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жените – 81 години</a:t>
            </a:r>
            <a:endParaRPr lang="en-US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dirty="0">
                <a:latin typeface="Roboto" panose="02000000000000000000" pitchFamily="2" charset="0"/>
                <a:cs typeface="+mn-cs"/>
              </a:rPr>
              <a:t>С това темата „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здраве“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става все по-важна и за млади,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за стари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35806" y="481477"/>
            <a:ext cx="680878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>Антиейджинг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cs typeface="+mn-cs"/>
              </a:rPr>
            </a:br>
            <a:r>
              <a:rPr lang="bg-BG" altLang="bg-BG" sz="24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+mn-cs"/>
              </a:rPr>
              <a:t>ДА ОСТАРЯВАМЕ БАВНО</a:t>
            </a:r>
            <a:endParaRPr lang="de-DE" altLang="bg-BG" sz="2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cs typeface="+mn-cs"/>
            </a:endParaRPr>
          </a:p>
        </p:txBody>
      </p:sp>
      <p:pic>
        <p:nvPicPr>
          <p:cNvPr id="20485" name="Picture 5" descr="200288876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19" y="2996952"/>
            <a:ext cx="4173829" cy="30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35803" y="3212976"/>
            <a:ext cx="3620173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dirty="0">
                <a:latin typeface="Roboto" panose="02000000000000000000" pitchFamily="2" charset="0"/>
                <a:cs typeface="+mn-cs"/>
              </a:rPr>
              <a:t>Младите започват все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по-рано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да полагат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грижи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за здравето си,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възрастните – за това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да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останат здрави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  <a:p>
            <a:pPr marL="361950" indent="-361950" defTabSz="180975" eaLnBrk="0" hangingPunc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Char char=""/>
            </a:pPr>
            <a:r>
              <a:rPr lang="bg-BG" altLang="bg-BG" dirty="0">
                <a:latin typeface="Roboto" panose="02000000000000000000" pitchFamily="2" charset="0"/>
                <a:cs typeface="+mn-cs"/>
              </a:rPr>
              <a:t>Да бъдем здрави и жизнени до дълбоки старини </a:t>
            </a:r>
            <a:r>
              <a:rPr lang="en-GB" altLang="bg-BG" dirty="0">
                <a:latin typeface="Roboto" panose="02000000000000000000" pitchFamily="2" charset="0"/>
                <a:cs typeface="+mn-cs"/>
              </a:rPr>
              <a:t>–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това е възможно при правилен начин на живот и грижа </a:t>
            </a: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/>
            </a:r>
            <a:br>
              <a:rPr lang="bg-BG" altLang="bg-BG" dirty="0" smtClean="0">
                <a:latin typeface="Roboto" panose="02000000000000000000" pitchFamily="2" charset="0"/>
                <a:cs typeface="+mn-cs"/>
              </a:rPr>
            </a:br>
            <a:r>
              <a:rPr lang="bg-BG" altLang="bg-BG" dirty="0" smtClean="0">
                <a:latin typeface="Roboto" panose="02000000000000000000" pitchFamily="2" charset="0"/>
                <a:cs typeface="+mn-cs"/>
              </a:rPr>
              <a:t>за </a:t>
            </a:r>
            <a:r>
              <a:rPr lang="bg-BG" altLang="bg-BG" dirty="0">
                <a:latin typeface="Roboto" panose="02000000000000000000" pitchFamily="2" charset="0"/>
                <a:cs typeface="+mn-cs"/>
              </a:rPr>
              <a:t>себе си</a:t>
            </a:r>
            <a:endParaRPr lang="en-GB" altLang="bg-BG" dirty="0">
              <a:latin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1066</Words>
  <Application>Microsoft Office PowerPoint</Application>
  <PresentationFormat>On-screen Show (4:3)</PresentationFormat>
  <Paragraphs>136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HelveNueThin</vt:lpstr>
      <vt:lpstr>Roboto</vt:lpstr>
      <vt:lpstr>Roboto Light</vt:lpstr>
      <vt:lpstr>Wingdings 3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FLPB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Stefan Staev</dc:creator>
  <cp:lastModifiedBy>Denitsa Prodanova</cp:lastModifiedBy>
  <cp:revision>78</cp:revision>
  <dcterms:created xsi:type="dcterms:W3CDTF">2007-03-09T12:31:17Z</dcterms:created>
  <dcterms:modified xsi:type="dcterms:W3CDTF">2017-08-04T13:31:24Z</dcterms:modified>
</cp:coreProperties>
</file>