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66" r:id="rId2"/>
    <p:sldId id="290" r:id="rId3"/>
    <p:sldId id="291" r:id="rId4"/>
    <p:sldId id="295" r:id="rId5"/>
    <p:sldId id="292" r:id="rId6"/>
    <p:sldId id="293" r:id="rId7"/>
    <p:sldId id="296" r:id="rId8"/>
    <p:sldId id="294" r:id="rId9"/>
    <p:sldId id="287" r:id="rId10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A5100"/>
    <a:srgbClr val="E0E0E0"/>
    <a:srgbClr val="478ABC"/>
    <a:srgbClr val="0F66AB"/>
    <a:srgbClr val="A8B979"/>
    <a:srgbClr val="DD8816"/>
    <a:srgbClr val="7E0B1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595" autoAdjust="0"/>
  </p:normalViewPr>
  <p:slideViewPr>
    <p:cSldViewPr showGuides="1">
      <p:cViewPr varScale="1">
        <p:scale>
          <a:sx n="99" d="100"/>
          <a:sy n="99" d="100"/>
        </p:scale>
        <p:origin x="276" y="90"/>
      </p:cViewPr>
      <p:guideLst>
        <p:guide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53" d="100"/>
          <a:sy n="153" d="100"/>
        </p:scale>
        <p:origin x="-2936" y="-10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" panose="02020603050405020304" pitchFamily="18" charset="0"/>
              </a:defRPr>
            </a:lvl1pPr>
          </a:lstStyle>
          <a:p>
            <a:fld id="{1001CF57-B78E-4FAC-A22C-C775DB9CB08C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4064087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bg-BG" smtClean="0"/>
              <a:t>Click to edit Master text styles</a:t>
            </a:r>
          </a:p>
          <a:p>
            <a:pPr lvl="1"/>
            <a:r>
              <a:rPr lang="de-DE" altLang="bg-BG" smtClean="0"/>
              <a:t>Second level</a:t>
            </a:r>
          </a:p>
          <a:p>
            <a:pPr lvl="2"/>
            <a:r>
              <a:rPr lang="de-DE" altLang="bg-BG" smtClean="0"/>
              <a:t>Third level</a:t>
            </a:r>
          </a:p>
          <a:p>
            <a:pPr lvl="3"/>
            <a:r>
              <a:rPr lang="de-DE" altLang="bg-BG" smtClean="0"/>
              <a:t>Fourth level</a:t>
            </a:r>
          </a:p>
          <a:p>
            <a:pPr lvl="4"/>
            <a:r>
              <a:rPr lang="de-DE" altLang="bg-BG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" panose="02020603050405020304" pitchFamily="18" charset="0"/>
              </a:defRPr>
            </a:lvl1pPr>
          </a:lstStyle>
          <a:p>
            <a:fld id="{AC53F973-EC3E-4315-AEB6-62EDD6DE5320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1625343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808C3-7B9B-4BD9-8795-5E1A6BBFAF89}" type="slidenum">
              <a:rPr lang="de-DE" altLang="bg-BG"/>
              <a:pPr/>
              <a:t>1</a:t>
            </a:fld>
            <a:endParaRPr lang="de-DE" altLang="bg-BG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88452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192088"/>
            <a:ext cx="12271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94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970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459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441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79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691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659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304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71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06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81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192088"/>
            <a:ext cx="12271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51520" y="1557367"/>
            <a:ext cx="4954067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5100" b="1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ФОРЕВЪР АКТИВНА ХК</a:t>
            </a:r>
            <a:r>
              <a:rPr lang="de-DE" altLang="bg-BG" sz="5100" b="1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bg-BG" altLang="bg-BG" sz="4400" b="1" cap="small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Запазете естествената си подвижност</a:t>
            </a:r>
            <a:endParaRPr lang="de-DE" altLang="bg-BG" sz="4400" b="1" cap="small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192088"/>
            <a:ext cx="12271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1401427"/>
            <a:ext cx="2600580" cy="54553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592138" y="1313634"/>
            <a:ext cx="82819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Удоволствие </a:t>
            </a: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от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движението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68313" y="2420938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2438" y="2895615"/>
            <a:ext cx="4008437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263" indent="-449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269875" indent="-269875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Clr>
                <a:srgbClr val="525D62"/>
              </a:buClr>
              <a:buSzPct val="50000"/>
              <a:buFont typeface="Wingdings 3" panose="05040102010807070707" pitchFamily="18" charset="2"/>
              <a:buChar char=""/>
            </a:pPr>
            <a:r>
              <a:rPr lang="bg-BG" altLang="bg-BG" sz="2000" b="1" dirty="0">
                <a:latin typeface="Century Gothic" panose="020B0502020202020204" pitchFamily="34" charset="0"/>
              </a:rPr>
              <a:t>Нашето </a:t>
            </a:r>
            <a:r>
              <a:rPr lang="bg-BG" altLang="bg-BG" sz="2000" b="1" dirty="0" smtClean="0">
                <a:latin typeface="Century Gothic" panose="020B0502020202020204" pitchFamily="34" charset="0"/>
              </a:rPr>
              <a:t>тяло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е удивително </a:t>
            </a:r>
            <a:r>
              <a:rPr lang="bg-BG" altLang="bg-BG" sz="2000" dirty="0">
                <a:latin typeface="Century Gothic" panose="020B0502020202020204" pitchFamily="34" charset="0"/>
              </a:rPr>
              <a:t>творение на подвижността</a:t>
            </a:r>
          </a:p>
          <a:p>
            <a:pPr marL="269875" indent="-269875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Clr>
                <a:srgbClr val="525D62"/>
              </a:buClr>
              <a:buSzPct val="50000"/>
              <a:buFont typeface="Wingdings 3" panose="05040102010807070707" pitchFamily="18" charset="2"/>
              <a:buChar char=""/>
            </a:pPr>
            <a:r>
              <a:rPr lang="bg-BG" altLang="bg-BG" sz="2000" b="1" dirty="0" smtClean="0">
                <a:latin typeface="Century Gothic" panose="020B0502020202020204" pitchFamily="34" charset="0"/>
              </a:rPr>
              <a:t>Над 230 стави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ни осигуряват гъвкавост и подвижност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pic>
        <p:nvPicPr>
          <p:cNvPr id="82950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7" b="11067"/>
          <a:stretch>
            <a:fillRect/>
          </a:stretch>
        </p:blipFill>
        <p:spPr bwMode="auto">
          <a:xfrm>
            <a:off x="5476875" y="2233613"/>
            <a:ext cx="2479501" cy="335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65150" y="980728"/>
            <a:ext cx="8496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Предпоставка за </a:t>
            </a: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ежедневна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подвижност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68313" y="2420938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598789" y="2852936"/>
            <a:ext cx="6277467" cy="352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9625" indent="-26828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890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269875" indent="-269875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Clr>
                <a:srgbClr val="525D62"/>
              </a:buClr>
              <a:buSzPct val="5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Градивен елемент на тялото, който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„смазва“ ставите </a:t>
            </a:r>
            <a:r>
              <a:rPr lang="bg-BG" altLang="bg-BG" sz="2000" dirty="0">
                <a:latin typeface="Century Gothic" panose="020B0502020202020204" pitchFamily="34" charset="0"/>
              </a:rPr>
              <a:t>ни и поддържа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хрущялите </a:t>
            </a:r>
            <a:r>
              <a:rPr lang="bg-BG" altLang="bg-BG" sz="2000" dirty="0">
                <a:latin typeface="Century Gothic" panose="020B0502020202020204" pitchFamily="34" charset="0"/>
              </a:rPr>
              <a:t>еластични.</a:t>
            </a:r>
          </a:p>
          <a:p>
            <a:pPr marL="269875" indent="-269875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Clr>
                <a:srgbClr val="525D62"/>
              </a:buClr>
              <a:buSzPct val="5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Естествена съставна част на ставната течност и основна съставка на хрущяла.</a:t>
            </a:r>
          </a:p>
          <a:p>
            <a:pPr marL="269875" indent="-269875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Clr>
                <a:srgbClr val="525D62"/>
              </a:buClr>
              <a:buSzPct val="5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Осигурява работата на системата за движение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“</a:t>
            </a:r>
            <a:r>
              <a:rPr lang="bg-BG" altLang="bg-BG" sz="2000" dirty="0">
                <a:latin typeface="Century Gothic" panose="020B0502020202020204" pitchFamily="34" charset="0"/>
              </a:rPr>
              <a:t>без триене”.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582685" y="2132856"/>
            <a:ext cx="4387081" cy="60166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bg-BG" altLang="bg-BG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ХИАЛУРОНОВА КИСЕЛИНА</a:t>
            </a:r>
            <a:endParaRPr lang="de-DE" altLang="bg-BG" sz="2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61" y="1130300"/>
            <a:ext cx="3936783" cy="52490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68313" y="2420938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9750" y="2276475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bg-BG" sz="2400" dirty="0">
              <a:latin typeface="Century Gothic" panose="020B0502020202020204" pitchFamily="34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83775" y="2060848"/>
            <a:ext cx="5385921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28650" indent="-3540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80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874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269875" indent="-269875">
              <a:spcBef>
                <a:spcPts val="600"/>
              </a:spcBef>
              <a:spcAft>
                <a:spcPts val="600"/>
              </a:spcAft>
              <a:buClr>
                <a:srgbClr val="525D62"/>
              </a:buClr>
              <a:buSzPct val="5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Ставите губят подвижност.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Clr>
                <a:srgbClr val="525D62"/>
              </a:buClr>
              <a:buSzPct val="5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Хрущялите </a:t>
            </a:r>
            <a:r>
              <a:rPr lang="bg-BG" altLang="bg-BG" sz="2000" dirty="0">
                <a:latin typeface="Century Gothic" panose="020B0502020202020204" pitchFamily="34" charset="0"/>
              </a:rPr>
              <a:t>стават сухи и трошливи.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Clr>
                <a:srgbClr val="525D62"/>
              </a:buClr>
              <a:buSzPct val="5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Ставната смазка все повече се втечнява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и </a:t>
            </a:r>
            <a:r>
              <a:rPr lang="bg-BG" altLang="bg-BG" sz="2000" dirty="0">
                <a:latin typeface="Century Gothic" panose="020B0502020202020204" pitchFamily="34" charset="0"/>
              </a:rPr>
              <a:t>буферното въздействие намалява.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Clr>
                <a:srgbClr val="525D62"/>
              </a:buClr>
              <a:buSzPct val="5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Ставите се износват.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Clr>
                <a:srgbClr val="525D62"/>
              </a:buClr>
              <a:buSzPct val="5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Намалява производството на </a:t>
            </a:r>
            <a:r>
              <a:rPr lang="bg-BG" altLang="bg-BG" sz="2000" dirty="0" err="1" smtClean="0">
                <a:latin typeface="Century Gothic" panose="020B0502020202020204" pitchFamily="34" charset="0"/>
              </a:rPr>
              <a:t>хиалуронова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 киселина (ХК) </a:t>
            </a:r>
            <a:r>
              <a:rPr lang="bg-BG" altLang="bg-BG" sz="2000" dirty="0">
                <a:latin typeface="Century Gothic" panose="020B0502020202020204" pitchFamily="34" charset="0"/>
              </a:rPr>
              <a:t>в тялото.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Clr>
                <a:srgbClr val="525D62"/>
              </a:buClr>
              <a:buSzPct val="50000"/>
              <a:buFont typeface="Wingdings 3" panose="05040102010807070707" pitchFamily="18" charset="2"/>
              <a:buChar char=""/>
            </a:pPr>
            <a:r>
              <a:rPr lang="bg-BG" altLang="bg-BG" sz="2000" dirty="0" err="1">
                <a:latin typeface="Century Gothic" panose="020B0502020202020204" pitchFamily="34" charset="0"/>
              </a:rPr>
              <a:t>Хиалуроновата</a:t>
            </a:r>
            <a:r>
              <a:rPr lang="bg-BG" altLang="bg-BG" sz="2000" dirty="0">
                <a:latin typeface="Century Gothic" panose="020B0502020202020204" pitchFamily="34" charset="0"/>
              </a:rPr>
              <a:t> киселина почти не може да бъде приемана в съществени количества с храната.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9913" y="1323259"/>
            <a:ext cx="754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Явления, съпътстващи стареенето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96" y="2264172"/>
            <a:ext cx="2706760" cy="36090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82613" y="1321159"/>
            <a:ext cx="82819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Да останем </a:t>
            </a: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активни и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подвижни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11188" y="2565400"/>
            <a:ext cx="748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bg-BG" sz="2400" dirty="0">
              <a:latin typeface="Century Gothic" panose="020B0502020202020204" pitchFamily="34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77851" y="2852936"/>
            <a:ext cx="414575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bg-BG" altLang="bg-BG" sz="2000" dirty="0">
                <a:latin typeface="Century Gothic" panose="020B0502020202020204" pitchFamily="34" charset="0"/>
              </a:rPr>
              <a:t>За да </a:t>
            </a:r>
            <a:r>
              <a:rPr lang="bg-BG" altLang="bg-BG" sz="2000" b="1" dirty="0">
                <a:latin typeface="Century Gothic" panose="020B0502020202020204" pitchFamily="34" charset="0"/>
              </a:rPr>
              <a:t>запазваме</a:t>
            </a:r>
            <a:r>
              <a:rPr lang="bg-BG" altLang="bg-BG" sz="2000" dirty="0">
                <a:latin typeface="Century Gothic" panose="020B0502020202020204" pitchFamily="34" charset="0"/>
              </a:rPr>
              <a:t> и </a:t>
            </a:r>
            <a:r>
              <a:rPr lang="bg-BG" altLang="bg-BG" sz="2000" b="1" dirty="0">
                <a:latin typeface="Century Gothic" panose="020B0502020202020204" pitchFamily="34" charset="0"/>
              </a:rPr>
              <a:t>подобряваме</a:t>
            </a:r>
            <a:r>
              <a:rPr lang="bg-BG" altLang="bg-BG" sz="2000" dirty="0">
                <a:latin typeface="Century Gothic" panose="020B0502020202020204" pitchFamily="34" charset="0"/>
              </a:rPr>
              <a:t> функциите на ставите, тялото ни има нужда от целенасочено </a:t>
            </a:r>
            <a:r>
              <a:rPr lang="bg-BG" altLang="bg-BG" sz="2000" b="1" dirty="0">
                <a:latin typeface="Century Gothic" panose="020B0502020202020204" pitchFamily="34" charset="0"/>
              </a:rPr>
              <a:t>снабдяване с </a:t>
            </a:r>
            <a:r>
              <a:rPr lang="bg-BG" altLang="bg-BG" sz="2000" b="1" dirty="0" err="1">
                <a:latin typeface="Century Gothic" panose="020B0502020202020204" pitchFamily="34" charset="0"/>
              </a:rPr>
              <a:t>хиалуронова</a:t>
            </a:r>
            <a:r>
              <a:rPr lang="bg-BG" altLang="bg-BG" sz="2000" b="1" dirty="0">
                <a:latin typeface="Century Gothic" panose="020B0502020202020204" pitchFamily="34" charset="0"/>
              </a:rPr>
              <a:t> киселина отвън</a:t>
            </a:r>
            <a:r>
              <a:rPr lang="bg-BG" altLang="bg-BG" sz="2000" dirty="0">
                <a:latin typeface="Century Gothic" panose="020B0502020202020204" pitchFamily="34" charset="0"/>
              </a:rPr>
              <a:t>.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3606" y="2636912"/>
            <a:ext cx="3898841" cy="273630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568325" y="980728"/>
            <a:ext cx="80660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Нова форма </a:t>
            </a: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bg-BG" altLang="bg-BG" sz="3600" b="1" cap="small" dirty="0" err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хиалуронова</a:t>
            </a: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киселина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68313" y="2420938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82713" y="3789363"/>
            <a:ext cx="5223048" cy="21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bg-BG" altLang="bg-BG" sz="2000" dirty="0">
                <a:latin typeface="Century Gothic" panose="020B0502020202020204" pitchFamily="34" charset="0"/>
              </a:rPr>
              <a:t>Сега можем да се радваме на полезните свойства на </a:t>
            </a:r>
            <a:r>
              <a:rPr lang="bg-BG" altLang="bg-BG" sz="2000" dirty="0" err="1">
                <a:latin typeface="Century Gothic" panose="020B0502020202020204" pitchFamily="34" charset="0"/>
              </a:rPr>
              <a:t>хиалуроновата</a:t>
            </a:r>
            <a:r>
              <a:rPr lang="bg-BG" altLang="bg-BG" sz="2000" dirty="0">
                <a:latin typeface="Century Gothic" panose="020B0502020202020204" pitchFamily="34" charset="0"/>
              </a:rPr>
              <a:t> киселина под формата на хранителната добавка </a:t>
            </a:r>
            <a:endParaRPr lang="bg-BG" altLang="bg-BG" sz="20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bg-BG" altLang="bg-BG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ФОРЕВЪР АКТИВНА ХК</a:t>
            </a:r>
            <a:r>
              <a:rPr lang="de-DE" altLang="bg-BG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de-DE" altLang="bg-BG" sz="2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577951" y="2296122"/>
            <a:ext cx="5578226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bg-BG" altLang="bg-BG" sz="2000" dirty="0">
                <a:latin typeface="Century Gothic" panose="020B0502020202020204" pitchFamily="34" charset="0"/>
              </a:rPr>
              <a:t>Благодарение на новия патентован процес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приемането </a:t>
            </a:r>
            <a:r>
              <a:rPr lang="bg-BG" altLang="bg-BG" sz="2000" dirty="0">
                <a:latin typeface="Century Gothic" panose="020B0502020202020204" pitchFamily="34" charset="0"/>
              </a:rPr>
              <a:t>на ХК като хранителна добавка вече е възможно.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03" y="2636911"/>
            <a:ext cx="2011621" cy="42198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573188" y="980728"/>
            <a:ext cx="82819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Предимства на</a:t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ФОРЕВЪР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АКТИВНА ХК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68313" y="2420938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92438" y="2426112"/>
            <a:ext cx="5520605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9263" indent="-449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269875" indent="-2698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25D62"/>
              </a:buClr>
              <a:buSzPct val="5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Удобна консумация.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269875" indent="-2698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25D62"/>
              </a:buClr>
              <a:buSzPct val="5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Бързо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транспортиране на </a:t>
            </a:r>
            <a:r>
              <a:rPr lang="bg-BG" altLang="bg-BG" sz="2000" dirty="0">
                <a:latin typeface="Century Gothic" panose="020B0502020202020204" pitchFamily="34" charset="0"/>
              </a:rPr>
              <a:t>хранителните вещества в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организма, за да стигнат там</a:t>
            </a:r>
            <a:r>
              <a:rPr lang="bg-BG" altLang="bg-BG" sz="2000" dirty="0">
                <a:latin typeface="Century Gothic" panose="020B0502020202020204" pitchFamily="34" charset="0"/>
              </a:rPr>
              <a:t>, където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са необходими.</a:t>
            </a:r>
          </a:p>
          <a:p>
            <a:pPr marL="269875" indent="-2698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25D62"/>
              </a:buClr>
              <a:buSzPct val="5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Уникална форма на ХК с ниско молекулярно тегло.</a:t>
            </a:r>
            <a:endParaRPr lang="de-DE" altLang="bg-BG" sz="2000" dirty="0" smtClean="0">
              <a:latin typeface="Century Gothic" panose="020B0502020202020204" pitchFamily="34" charset="0"/>
            </a:endParaRPr>
          </a:p>
          <a:p>
            <a:pPr marL="269875" indent="-2698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525D62"/>
              </a:buClr>
              <a:buSzPct val="5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Добро </a:t>
            </a:r>
            <a:r>
              <a:rPr lang="bg-BG" altLang="bg-BG" sz="2000" dirty="0">
                <a:latin typeface="Century Gothic" panose="020B0502020202020204" pitchFamily="34" charset="0"/>
              </a:rPr>
              <a:t>усвояване и оползотворяване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03" y="2636911"/>
            <a:ext cx="2011621" cy="42198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026"/>
          <p:cNvSpPr txBox="1">
            <a:spLocks noChangeArrowheads="1"/>
          </p:cNvSpPr>
          <p:nvPr/>
        </p:nvSpPr>
        <p:spPr bwMode="auto">
          <a:xfrm>
            <a:off x="563563" y="980728"/>
            <a:ext cx="82819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Подвижността означава </a:t>
            </a: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качество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на живот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7043" name="Text Box 1027"/>
          <p:cNvSpPr txBox="1">
            <a:spLocks noChangeArrowheads="1"/>
          </p:cNvSpPr>
          <p:nvPr/>
        </p:nvSpPr>
        <p:spPr bwMode="auto">
          <a:xfrm>
            <a:off x="468313" y="2420938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87045" name="Text Box 1029"/>
          <p:cNvSpPr txBox="1">
            <a:spLocks noChangeArrowheads="1"/>
          </p:cNvSpPr>
          <p:nvPr/>
        </p:nvSpPr>
        <p:spPr bwMode="auto">
          <a:xfrm>
            <a:off x="584200" y="2355850"/>
            <a:ext cx="5472113" cy="364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bg-BG" altLang="bg-BG" sz="2000" dirty="0">
                <a:latin typeface="Century Gothic" panose="020B0502020202020204" pitchFamily="34" charset="0"/>
              </a:rPr>
              <a:t>Освен </a:t>
            </a:r>
            <a:r>
              <a:rPr lang="bg-BG" altLang="bg-BG" sz="2000" dirty="0" err="1">
                <a:latin typeface="Century Gothic" panose="020B0502020202020204" pitchFamily="34" charset="0"/>
              </a:rPr>
              <a:t>хиалуронова</a:t>
            </a:r>
            <a:r>
              <a:rPr lang="bg-BG" altLang="bg-BG" sz="2000" dirty="0">
                <a:latin typeface="Century Gothic" panose="020B0502020202020204" pitchFamily="34" charset="0"/>
              </a:rPr>
              <a:t> киселина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ФОРЕВЪР АКТИВНА</a:t>
            </a:r>
            <a:r>
              <a:rPr lang="de-DE" altLang="bg-BG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ХК </a:t>
            </a:r>
            <a:br>
              <a:rPr lang="bg-BG" altLang="bg-BG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съдържа </a:t>
            </a:r>
            <a:r>
              <a:rPr lang="bg-BG" altLang="bg-BG" sz="2000" dirty="0">
                <a:latin typeface="Century Gothic" panose="020B0502020202020204" pitchFamily="34" charset="0"/>
              </a:rPr>
              <a:t>още:</a:t>
            </a:r>
            <a:br>
              <a:rPr lang="bg-BG" altLang="bg-BG" sz="2000" dirty="0">
                <a:latin typeface="Century Gothic" panose="020B0502020202020204" pitchFamily="34" charset="0"/>
              </a:rPr>
            </a:br>
            <a:r>
              <a:rPr lang="bg-BG" altLang="bg-BG" sz="2000" b="1" dirty="0" smtClean="0">
                <a:latin typeface="Century Gothic" panose="020B0502020202020204" pitchFamily="34" charset="0"/>
              </a:rPr>
              <a:t>масла </a:t>
            </a:r>
            <a:r>
              <a:rPr lang="bg-BG" altLang="bg-BG" sz="2000" b="1" dirty="0">
                <a:latin typeface="Century Gothic" panose="020B0502020202020204" pitchFamily="34" charset="0"/>
              </a:rPr>
              <a:t>от джинджифил и </a:t>
            </a:r>
            <a:r>
              <a:rPr lang="bg-BG" altLang="bg-BG" sz="2000" b="1" dirty="0" err="1">
                <a:latin typeface="Century Gothic" panose="020B0502020202020204" pitchFamily="34" charset="0"/>
              </a:rPr>
              <a:t>куркума</a:t>
            </a:r>
            <a:r>
              <a:rPr lang="bg-BG" altLang="bg-BG" sz="2000" b="1" dirty="0">
                <a:latin typeface="Century Gothic" panose="020B0502020202020204" pitchFamily="34" charset="0"/>
              </a:rPr>
              <a:t>.</a:t>
            </a:r>
            <a:endParaRPr lang="de-DE" altLang="bg-BG" sz="2000" b="1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bg-BG" altLang="bg-BG" sz="2000" dirty="0">
                <a:latin typeface="Century Gothic" panose="020B0502020202020204" pitchFamily="34" charset="0"/>
              </a:rPr>
              <a:t>Две изключителни съставки,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познати </a:t>
            </a:r>
            <a:r>
              <a:rPr lang="bg-BG" altLang="bg-BG" sz="2000" dirty="0">
                <a:latin typeface="Century Gothic" panose="020B0502020202020204" pitchFamily="34" charset="0"/>
              </a:rPr>
              <a:t>и ценени от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векове заради </a:t>
            </a:r>
            <a:r>
              <a:rPr lang="bg-BG" altLang="bg-BG" sz="2000" dirty="0" err="1">
                <a:latin typeface="Century Gothic" panose="020B0502020202020204" pitchFamily="34" charset="0"/>
              </a:rPr>
              <a:t>антиоксидантните</a:t>
            </a:r>
            <a:r>
              <a:rPr lang="bg-BG" altLang="bg-BG" sz="2000" dirty="0">
                <a:latin typeface="Century Gothic" panose="020B0502020202020204" pitchFamily="34" charset="0"/>
              </a:rPr>
              <a:t> си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свойства и благотворното си действие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върху ставите.</a:t>
            </a:r>
            <a:endParaRPr lang="de-DE" altLang="bg-BG" sz="24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03" y="2636911"/>
            <a:ext cx="2011621" cy="42198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593725" y="1307285"/>
            <a:ext cx="7291388" cy="426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Допълнителна информация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>
              <a:spcBef>
                <a:spcPct val="50000"/>
              </a:spcBef>
              <a:buClr>
                <a:srgbClr val="669900"/>
              </a:buClr>
              <a:buSzPct val="135000"/>
            </a:pPr>
            <a:r>
              <a:rPr lang="bg-BG" altLang="bg-BG" sz="2400" b="1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ФОРЕВЪР </a:t>
            </a:r>
            <a:r>
              <a:rPr lang="bg-BG" altLang="bg-BG" sz="2400" b="1" dirty="0" smtClean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АКТИВНА ХК</a:t>
            </a:r>
            <a:endParaRPr lang="bg-BG" altLang="bg-BG" sz="2400" b="1" dirty="0">
              <a:solidFill>
                <a:srgbClr val="FFFFFF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Код:			264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Количество: 	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60 </a:t>
            </a:r>
            <a:r>
              <a:rPr lang="bg-BG" altLang="bg-BG" sz="2000" dirty="0">
                <a:latin typeface="Century Gothic" panose="020B0502020202020204" pitchFamily="34" charset="0"/>
              </a:rPr>
              <a:t>гел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капсули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Бонусни точки: 	0</a:t>
            </a:r>
            <a:r>
              <a:rPr lang="de-DE" altLang="bg-BG" sz="2000" dirty="0">
                <a:latin typeface="Century Gothic" panose="020B0502020202020204" pitchFamily="34" charset="0"/>
              </a:rPr>
              <a:t>,1</a:t>
            </a:r>
            <a:r>
              <a:rPr lang="bg-BG" altLang="bg-BG" sz="2000" dirty="0">
                <a:latin typeface="Century Gothic" panose="020B0502020202020204" pitchFamily="34" charset="0"/>
              </a:rPr>
              <a:t>21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ПЦП			60,99 лв.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ЦНД (-15%):		51,84 лв.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ЦД 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(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-30%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):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		42,69 лв</a:t>
            </a:r>
            <a:r>
              <a:rPr lang="bg-BG" altLang="bg-BG" sz="2000" dirty="0">
                <a:latin typeface="Century Gothic" panose="020B0502020202020204" pitchFamily="34" charset="0"/>
              </a:rPr>
              <a:t>.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03" y="2636911"/>
            <a:ext cx="2011621" cy="42198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p_vorlage">
  <a:themeElements>
    <a:clrScheme name="flp_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lp_vorlag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bg-BG" sz="4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bg-BG" sz="4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flp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p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p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p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p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p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195</Words>
  <Application>Microsoft Office PowerPoint</Application>
  <PresentationFormat>On-screen Show (4:3)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</vt:lpstr>
      <vt:lpstr>Wingdings 3</vt:lpstr>
      <vt:lpstr>flp_vorlage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sons media gmbh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 workslide</dc:title>
  <dc:subject/>
  <dc:creator>tobi stricker</dc:creator>
  <cp:keywords/>
  <dc:description/>
  <cp:lastModifiedBy>Kalin Marev</cp:lastModifiedBy>
  <cp:revision>136</cp:revision>
  <dcterms:created xsi:type="dcterms:W3CDTF">2004-11-02T13:58:39Z</dcterms:created>
  <dcterms:modified xsi:type="dcterms:W3CDTF">2014-11-18T12:44:21Z</dcterms:modified>
  <cp:category/>
</cp:coreProperties>
</file>