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57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83" r:id="rId12"/>
    <p:sldId id="284" r:id="rId13"/>
    <p:sldId id="285" r:id="rId14"/>
    <p:sldId id="286" r:id="rId15"/>
    <p:sldId id="274" r:id="rId16"/>
    <p:sldId id="287" r:id="rId17"/>
    <p:sldId id="288" r:id="rId18"/>
    <p:sldId id="272" r:id="rId19"/>
    <p:sldId id="289" r:id="rId20"/>
    <p:sldId id="290" r:id="rId21"/>
    <p:sldId id="291" r:id="rId22"/>
    <p:sldId id="319" r:id="rId23"/>
    <p:sldId id="273" r:id="rId24"/>
    <p:sldId id="292" r:id="rId25"/>
    <p:sldId id="293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270" r:id="rId35"/>
    <p:sldId id="320" r:id="rId36"/>
    <p:sldId id="279" r:id="rId37"/>
    <p:sldId id="321" r:id="rId38"/>
    <p:sldId id="322" r:id="rId39"/>
    <p:sldId id="304" r:id="rId40"/>
    <p:sldId id="306" r:id="rId41"/>
    <p:sldId id="305" r:id="rId42"/>
    <p:sldId id="307" r:id="rId43"/>
    <p:sldId id="308" r:id="rId44"/>
    <p:sldId id="309" r:id="rId45"/>
    <p:sldId id="310" r:id="rId46"/>
    <p:sldId id="311" r:id="rId47"/>
    <p:sldId id="280" r:id="rId48"/>
    <p:sldId id="281" r:id="rId49"/>
    <p:sldId id="282" r:id="rId50"/>
    <p:sldId id="312" r:id="rId51"/>
    <p:sldId id="313" r:id="rId52"/>
    <p:sldId id="315" r:id="rId53"/>
    <p:sldId id="316" r:id="rId54"/>
    <p:sldId id="317" r:id="rId55"/>
    <p:sldId id="318" r:id="rId56"/>
  </p:sldIdLst>
  <p:sldSz cx="9144000" cy="5143500" type="screen16x9"/>
  <p:notesSz cx="6858000" cy="9144000"/>
  <p:embeddedFontLst>
    <p:embeddedFont>
      <p:font typeface="Segoe Print" panose="02000600000000000000" pitchFamily="2" charset="0"/>
      <p:regular r:id="rId58"/>
      <p:bold r:id="rId59"/>
    </p:embeddedFont>
    <p:embeddedFont>
      <p:font typeface="Calibri Light" panose="020F0302020204030204" pitchFamily="34" charset="0"/>
      <p:regular r:id="rId60"/>
      <p:italic r:id="rId61"/>
    </p:embeddedFont>
    <p:embeddedFont>
      <p:font typeface="JakobCTT" pitchFamily="2" charset="0"/>
      <p:regular r:id="rId62"/>
    </p:embeddedFont>
    <p:embeddedFont>
      <p:font typeface="Roboto" panose="02000000000000000000" pitchFamily="2" charset="0"/>
      <p:regular r:id="rId63"/>
      <p:bold r:id="rId64"/>
      <p:italic r:id="rId65"/>
      <p:boldItalic r:id="rId66"/>
    </p:embeddedFont>
    <p:embeddedFont>
      <p:font typeface="Helvetica" panose="020B0604020202020204" pitchFamily="34" charset="0"/>
      <p:regular r:id="rId67"/>
      <p:bold r:id="rId68"/>
      <p:italic r:id="rId69"/>
      <p:boldItalic r:id="rId70"/>
    </p:embeddedFon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Roboto Condensed Light" panose="02000000000000000000" pitchFamily="2" charset="0"/>
      <p:regular r:id="rId75"/>
      <p:italic r:id="rId76"/>
    </p:embeddedFont>
    <p:embeddedFont>
      <p:font typeface="Roboto Condensed" panose="02000000000000000000" pitchFamily="2" charset="0"/>
      <p:regular r:id="rId77"/>
      <p:bold r:id="rId78"/>
      <p:italic r:id="rId79"/>
      <p:boldItalic r:id="rId80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867D"/>
    <a:srgbClr val="00ACAB"/>
    <a:srgbClr val="23C2BF"/>
    <a:srgbClr val="2CD5C4"/>
    <a:srgbClr val="47BFAF"/>
    <a:srgbClr val="FBC600"/>
    <a:srgbClr val="73B564"/>
    <a:srgbClr val="F5B843"/>
    <a:srgbClr val="FFC600"/>
    <a:srgbClr val="A6CD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6"/>
    <p:restoredTop sz="95198"/>
  </p:normalViewPr>
  <p:slideViewPr>
    <p:cSldViewPr snapToGrid="0" snapToObjects="1">
      <p:cViewPr varScale="1">
        <p:scale>
          <a:sx n="105" d="100"/>
          <a:sy n="105" d="100"/>
        </p:scale>
        <p:origin x="912" y="78"/>
      </p:cViewPr>
      <p:guideLst>
        <p:guide orient="horz" pos="1620"/>
        <p:guide pos="29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76" Type="http://schemas.openxmlformats.org/officeDocument/2006/relationships/font" Target="fonts/font19.fntdata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74" Type="http://schemas.openxmlformats.org/officeDocument/2006/relationships/font" Target="fonts/font17.fntdata"/><Relationship Id="rId79" Type="http://schemas.openxmlformats.org/officeDocument/2006/relationships/font" Target="fonts/font22.fntdata"/><Relationship Id="rId5" Type="http://schemas.openxmlformats.org/officeDocument/2006/relationships/slide" Target="slides/slide4.xml"/><Relationship Id="rId61" Type="http://schemas.openxmlformats.org/officeDocument/2006/relationships/font" Target="fonts/font4.fntdata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font" Target="fonts/font16.fntdata"/><Relationship Id="rId78" Type="http://schemas.openxmlformats.org/officeDocument/2006/relationships/font" Target="fonts/font21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77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5.fntdata"/><Relationship Id="rId80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font" Target="fonts/font18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C9B8A4-84C7-CB49-ACC8-611CE15C0905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2DA32-00C9-6C4D-86B8-5D17A7427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8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2DA32-00C9-6C4D-86B8-5D17A74272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57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2DA32-00C9-6C4D-86B8-5D17A742721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26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2DA32-00C9-6C4D-86B8-5D17A742721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93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2DA32-00C9-6C4D-86B8-5D17A742721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24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2DA32-00C9-6C4D-86B8-5D17A742721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7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2DA32-00C9-6C4D-86B8-5D17A742721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35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2DA32-00C9-6C4D-86B8-5D17A742721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8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2DA32-00C9-6C4D-86B8-5D17A742721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38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2DA32-00C9-6C4D-86B8-5D17A742721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057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2DA32-00C9-6C4D-86B8-5D17A742721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200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2DA32-00C9-6C4D-86B8-5D17A742721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45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2DA32-00C9-6C4D-86B8-5D17A74272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55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2DA32-00C9-6C4D-86B8-5D17A742721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023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2DA32-00C9-6C4D-86B8-5D17A742721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19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2DA32-00C9-6C4D-86B8-5D17A742721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92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2DA32-00C9-6C4D-86B8-5D17A742721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90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2DA32-00C9-6C4D-86B8-5D17A742721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1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2DA32-00C9-6C4D-86B8-5D17A742721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05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2DA32-00C9-6C4D-86B8-5D17A742721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77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C68B0-A8A5-8643-BCF3-92E2649E9F0C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34F0D-9BA3-BC4A-A78B-A92E15F942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C68B0-A8A5-8643-BCF3-92E2649E9F0C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34F0D-9BA3-BC4A-A78B-A92E15F942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C68B0-A8A5-8643-BCF3-92E2649E9F0C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34F0D-9BA3-BC4A-A78B-A92E15F942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C68B0-A8A5-8643-BCF3-92E2649E9F0C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34F0D-9BA3-BC4A-A78B-A92E15F942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C68B0-A8A5-8643-BCF3-92E2649E9F0C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34F0D-9BA3-BC4A-A78B-A92E15F942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C68B0-A8A5-8643-BCF3-92E2649E9F0C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34F0D-9BA3-BC4A-A78B-A92E15F942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C68B0-A8A5-8643-BCF3-92E2649E9F0C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34F0D-9BA3-BC4A-A78B-A92E15F942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C68B0-A8A5-8643-BCF3-92E2649E9F0C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34F0D-9BA3-BC4A-A78B-A92E15F942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C68B0-A8A5-8643-BCF3-92E2649E9F0C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34F0D-9BA3-BC4A-A78B-A92E15F942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C68B0-A8A5-8643-BCF3-92E2649E9F0C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34F0D-9BA3-BC4A-A78B-A92E15F942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C68B0-A8A5-8643-BCF3-92E2649E9F0C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34F0D-9BA3-BC4A-A78B-A92E15F942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C68B0-A8A5-8643-BCF3-92E2649E9F0C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B34F0D-9BA3-BC4A-A78B-A92E15F94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emf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0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8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1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8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1477" y="2457533"/>
            <a:ext cx="7142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800" spc="-3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КЪМ   МЕНИДЖЪР</a:t>
            </a:r>
            <a:endParaRPr lang="en-US" sz="4800" spc="-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19BDEBE-6B29-664F-88B0-99716F314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653" y="4302590"/>
            <a:ext cx="984925" cy="635435"/>
          </a:xfrm>
          <a:prstGeom prst="rect">
            <a:avLst/>
          </a:prstGeom>
        </p:spPr>
      </p:pic>
      <p:sp>
        <p:nvSpPr>
          <p:cNvPr id="8" name="TextBox 7" hidden="1"/>
          <p:cNvSpPr txBox="1"/>
          <p:nvPr/>
        </p:nvSpPr>
        <p:spPr>
          <a:xfrm>
            <a:off x="548776" y="1200233"/>
            <a:ext cx="815072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1500" spc="-150" dirty="0" smtClean="0">
                <a:solidFill>
                  <a:schemeClr val="bg1"/>
                </a:solidFill>
                <a:latin typeface="Nautilus Pompilius" panose="02000000000000000000" pitchFamily="50" charset="-52"/>
                <a:ea typeface="Roboto" panose="02000000000000000000" pitchFamily="2" charset="0"/>
                <a:cs typeface="Arial" charset="0"/>
              </a:rPr>
              <a:t>Първи стъпки</a:t>
            </a:r>
            <a:endParaRPr lang="en-US" sz="11500" spc="-150" dirty="0">
              <a:solidFill>
                <a:schemeClr val="bg1"/>
              </a:solidFill>
              <a:latin typeface="Nautilus Pompilius" panose="02000000000000000000" pitchFamily="50" charset="-52"/>
              <a:ea typeface="Roboto" panose="02000000000000000000" pitchFamily="2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781" t="13952" r="5859" b="22099"/>
          <a:stretch/>
        </p:blipFill>
        <p:spPr>
          <a:xfrm>
            <a:off x="356533" y="1240466"/>
            <a:ext cx="8537436" cy="195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8139" y="648689"/>
            <a:ext cx="8324604" cy="686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360"/>
              </a:lnSpc>
            </a:pPr>
            <a:r>
              <a:rPr lang="bg-BG" sz="5100" b="1" dirty="0" smtClean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ВЪЗМОЖНОСТТА ЗА ВАС</a:t>
            </a:r>
            <a:endParaRPr lang="en-US" sz="5100" b="1" dirty="0">
              <a:solidFill>
                <a:srgbClr val="FBC600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8139" y="1901537"/>
            <a:ext cx="7962406" cy="178931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Неограничен доход</a:t>
            </a:r>
            <a:endParaRPr lang="en-US" sz="18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Глобален доход</a:t>
            </a:r>
            <a:endParaRPr lang="en-US" sz="18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Forever2Drive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Пътувания по света</a:t>
            </a:r>
            <a:endParaRPr lang="en-US" sz="18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Chairman’s Bonus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Личностно развитие</a:t>
            </a:r>
            <a:endParaRPr lang="en-US" sz="18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Наследяване на бизнеса</a:t>
            </a:r>
            <a:endParaRPr lang="en-US" sz="18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>
              <a:lnSpc>
                <a:spcPct val="150000"/>
              </a:lnSpc>
            </a:pPr>
            <a:endParaRPr lang="en-US" sz="18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23455" y="1479666"/>
            <a:ext cx="7897090" cy="0"/>
          </a:xfrm>
          <a:prstGeom prst="line">
            <a:avLst/>
          </a:prstGeom>
          <a:ln>
            <a:solidFill>
              <a:srgbClr val="8FA1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08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8139" y="635989"/>
            <a:ext cx="8324604" cy="686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360"/>
              </a:lnSpc>
            </a:pPr>
            <a:r>
              <a:rPr lang="bg-BG" sz="5200" b="1" dirty="0" smtClean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ПРЕДИМСТВАТА ЗА ВАС</a:t>
            </a:r>
            <a:endParaRPr lang="en-US" sz="5200" b="1" dirty="0">
              <a:solidFill>
                <a:srgbClr val="FBC600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8139" y="1901537"/>
            <a:ext cx="8217562" cy="193899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8FA1A2"/>
              </a:buClr>
              <a:buFont typeface=".HelveticaNeueDeskInterface-Regular" charset="-120"/>
              <a:buChar char="+"/>
            </a:pPr>
            <a:r>
              <a:rPr lang="bg-BG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Стил на живот без компромиси</a:t>
            </a:r>
            <a:endParaRPr lang="en-US" sz="18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marL="285750" indent="-285750">
              <a:spcAft>
                <a:spcPts val="1200"/>
              </a:spcAft>
              <a:buClr>
                <a:srgbClr val="8FA1A2"/>
              </a:buClr>
              <a:buFont typeface=".HelveticaNeueDeskInterface-Regular" charset="-120"/>
              <a:buChar char="+"/>
            </a:pPr>
            <a:r>
              <a:rPr lang="bg-BG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Финансова свобода </a:t>
            </a:r>
            <a:r>
              <a:rPr lang="en-US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– </a:t>
            </a:r>
            <a:r>
              <a:rPr lang="bg-BG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без заеми</a:t>
            </a:r>
            <a:r>
              <a:rPr lang="en-US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, </a:t>
            </a:r>
            <a:r>
              <a:rPr lang="bg-BG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 изплатени кредити и ипотеки</a:t>
            </a:r>
            <a:endParaRPr lang="en-US" sz="18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marL="285750" indent="-285750">
              <a:spcAft>
                <a:spcPts val="1200"/>
              </a:spcAft>
              <a:buClr>
                <a:srgbClr val="8FA1A2"/>
              </a:buClr>
              <a:buFont typeface=".HelveticaNeueDeskInterface-Regular" charset="-120"/>
              <a:buChar char="+"/>
            </a:pPr>
            <a:endParaRPr lang="bg-BG" sz="1800" dirty="0" smtClean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marL="285750" indent="-285750">
              <a:spcAft>
                <a:spcPts val="1200"/>
              </a:spcAft>
              <a:buClr>
                <a:srgbClr val="8FA1A2"/>
              </a:buClr>
              <a:buFont typeface=".HelveticaNeueDeskInterface-Regular" charset="-120"/>
              <a:buChar char="+"/>
            </a:pPr>
            <a:endParaRPr lang="en-US" sz="18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marL="285750" indent="-285750">
              <a:spcAft>
                <a:spcPts val="1200"/>
              </a:spcAft>
              <a:buClr>
                <a:srgbClr val="8FA1A2"/>
              </a:buClr>
              <a:buFont typeface=".HelveticaNeueDeskInterface-Regular" charset="-120"/>
              <a:buChar char="+"/>
            </a:pPr>
            <a:r>
              <a:rPr lang="bg-BG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Дългосрочна финансова сигурност</a:t>
            </a:r>
            <a:endParaRPr lang="en-US" sz="18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marL="285750" indent="-285750">
              <a:spcAft>
                <a:spcPts val="1200"/>
              </a:spcAft>
              <a:buClr>
                <a:srgbClr val="8FA1A2"/>
              </a:buClr>
              <a:buFont typeface=".HelveticaNeueDeskInterface-Regular" charset="-120"/>
              <a:buChar char="+"/>
            </a:pPr>
            <a:r>
              <a:rPr lang="bg-BG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Свободно управление на времето</a:t>
            </a:r>
            <a:endParaRPr lang="en-US" sz="18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marL="285750" indent="-285750">
              <a:spcAft>
                <a:spcPts val="1200"/>
              </a:spcAft>
              <a:buClr>
                <a:srgbClr val="8FA1A2"/>
              </a:buClr>
              <a:buFont typeface=".HelveticaNeueDeskInterface-Regular" charset="-120"/>
              <a:buChar char="+"/>
            </a:pPr>
            <a:r>
              <a:rPr lang="bg-BG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Избор</a:t>
            </a:r>
            <a:endParaRPr lang="en-US" sz="18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23455" y="1479666"/>
            <a:ext cx="7897090" cy="0"/>
          </a:xfrm>
          <a:prstGeom prst="line">
            <a:avLst/>
          </a:prstGeom>
          <a:ln>
            <a:solidFill>
              <a:srgbClr val="8FA1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89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B84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880" y="970540"/>
            <a:ext cx="8740239" cy="283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960"/>
              </a:lnSpc>
            </a:pPr>
            <a:r>
              <a:rPr lang="bg-BG" sz="8000" spc="-3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ВАШИЯТ</a:t>
            </a:r>
            <a:endParaRPr lang="en-US" sz="8000" spc="-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algn="ctr">
              <a:lnSpc>
                <a:spcPts val="6960"/>
              </a:lnSpc>
            </a:pPr>
            <a:r>
              <a:rPr lang="bg-BG" sz="8000" b="1" spc="-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ФОРЕВЪР НОМЕР</a:t>
            </a:r>
            <a:r>
              <a:rPr lang="en-US" sz="8000" b="1" spc="-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endParaRPr lang="en-US" sz="8000" b="1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algn="ctr">
              <a:lnSpc>
                <a:spcPts val="6960"/>
              </a:lnSpc>
            </a:pPr>
            <a:r>
              <a:rPr lang="bg-BG" sz="8000" spc="-3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СЕ НАСЛЕДЯВА</a:t>
            </a:r>
            <a:endParaRPr lang="en-US" sz="8000" spc="-1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B7766EB-B84F-4447-8764-60FD568D8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653" y="4302590"/>
            <a:ext cx="984925" cy="63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8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9833" y="700644"/>
            <a:ext cx="76643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500" b="1" spc="-15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Вашият </a:t>
            </a:r>
            <a:r>
              <a:rPr lang="bg-BG" sz="4500" b="1" spc="-150" dirty="0" smtClean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Форевър рег. №</a:t>
            </a:r>
            <a:r>
              <a:rPr lang="en-US" sz="4500" b="1" spc="-150" dirty="0" smtClean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sz="4500" b="1" spc="-15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е</a:t>
            </a:r>
            <a:r>
              <a:rPr lang="en-US" sz="4500" b="1" spc="-15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sz="4500" b="1" spc="-15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лицензът ви за глобален бизнес и ценен актив за вас и вашите наследници</a:t>
            </a:r>
            <a:r>
              <a:rPr lang="en-US" sz="4500" b="1" spc="-15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</a:t>
            </a:r>
            <a:endParaRPr lang="en-US" sz="4500" b="1" spc="-15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266" y="970540"/>
            <a:ext cx="8740239" cy="2813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960"/>
              </a:lnSpc>
            </a:pPr>
            <a:r>
              <a:rPr lang="bg-BG" sz="8000" spc="-3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ВАШИЯТ</a:t>
            </a:r>
            <a:r>
              <a:rPr lang="en-US" sz="8000" spc="-3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sz="8000" b="1" spc="-3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ЖИВОТ</a:t>
            </a:r>
            <a:r>
              <a:rPr lang="en-US" sz="8000" spc="-3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; </a:t>
            </a:r>
            <a:endParaRPr lang="en-US" sz="8000" spc="-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algn="ctr">
              <a:lnSpc>
                <a:spcPts val="6960"/>
              </a:lnSpc>
            </a:pPr>
            <a:r>
              <a:rPr lang="bg-BG" sz="8000" spc="-3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ВАШИЯТ</a:t>
            </a:r>
            <a:r>
              <a:rPr lang="en-US" sz="8000" spc="-3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endParaRPr lang="en-US" sz="8000" spc="-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algn="ctr">
              <a:lnSpc>
                <a:spcPts val="6960"/>
              </a:lnSpc>
            </a:pPr>
            <a:r>
              <a:rPr lang="bg-BG" sz="8000" b="1" spc="-3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ИЗБОР</a:t>
            </a:r>
            <a:endParaRPr lang="en-US" sz="8000" b="1" spc="-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CB29B97-FFC6-E64D-B109-E4C384F32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653" y="4302590"/>
            <a:ext cx="984925" cy="63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A51F779-AFF4-9D44-B161-E09E534E3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80" y="206891"/>
            <a:ext cx="7208527" cy="4679434"/>
          </a:xfrm>
          <a:prstGeom prst="rect">
            <a:avLst/>
          </a:prstGeom>
          <a:ln>
            <a:noFill/>
          </a:ln>
          <a:effectLst>
            <a:outerShdw blurRad="76200" sx="101000" sy="101000" algn="tl" rotWithShape="0">
              <a:srgbClr val="000000">
                <a:alpha val="6000"/>
              </a:srgb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320838" y="1505332"/>
            <a:ext cx="1700061" cy="1098164"/>
            <a:chOff x="1703942" y="-1041363"/>
            <a:chExt cx="2477265" cy="1600205"/>
          </a:xfrm>
          <a:solidFill>
            <a:srgbClr val="00ACAB"/>
          </a:solidFill>
          <a:effectLst>
            <a:outerShdw dist="63500" dir="3780000" algn="ctr" rotWithShape="0">
              <a:srgbClr val="000000">
                <a:alpha val="5000"/>
              </a:srgbClr>
            </a:outerShdw>
          </a:effectLst>
        </p:grpSpPr>
        <p:sp>
          <p:nvSpPr>
            <p:cNvPr id="14" name="Rounded Rectangle 13"/>
            <p:cNvSpPr/>
            <p:nvPr/>
          </p:nvSpPr>
          <p:spPr>
            <a:xfrm>
              <a:off x="1703942" y="-1041363"/>
              <a:ext cx="2477265" cy="1258418"/>
            </a:xfrm>
            <a:prstGeom prst="roundRect">
              <a:avLst>
                <a:gd name="adj" fmla="val 8675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" name="Triangle 14"/>
            <p:cNvSpPr/>
            <p:nvPr/>
          </p:nvSpPr>
          <p:spPr>
            <a:xfrm rot="10800000" flipH="1">
              <a:off x="3504471" y="181699"/>
              <a:ext cx="261391" cy="37714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346261" y="1545794"/>
            <a:ext cx="15177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b="1" dirty="0" smtClean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От какво имаш нужда</a:t>
            </a:r>
            <a:r>
              <a:rPr lang="en-US" sz="1100" b="1" dirty="0" smtClean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sz="1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bg-BG" sz="1100" dirty="0" smtClean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Краткосрочни цели</a:t>
            </a:r>
            <a:r>
              <a:rPr lang="en-US" sz="1100" dirty="0" smtClean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sz="11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3-9 </a:t>
            </a:r>
            <a:r>
              <a:rPr lang="bg-BG" sz="1100" dirty="0" smtClean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месеца</a:t>
            </a:r>
            <a:endParaRPr lang="en-US" sz="1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20838" y="756079"/>
            <a:ext cx="1700061" cy="592549"/>
          </a:xfrm>
          <a:prstGeom prst="roundRect">
            <a:avLst>
              <a:gd name="adj" fmla="val 8675"/>
            </a:avLst>
          </a:prstGeom>
          <a:solidFill>
            <a:srgbClr val="00ACAB"/>
          </a:solidFill>
          <a:ln w="3175">
            <a:noFill/>
          </a:ln>
          <a:effectLst>
            <a:outerShdw dist="63500" dir="378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785701" y="1948929"/>
            <a:ext cx="1921326" cy="719076"/>
            <a:chOff x="1396954" y="-1561943"/>
            <a:chExt cx="2799685" cy="1047812"/>
          </a:xfrm>
          <a:solidFill>
            <a:srgbClr val="00ACAB"/>
          </a:solidFill>
          <a:effectLst>
            <a:outerShdw dist="63500" dir="3780000" algn="ctr" rotWithShape="0">
              <a:srgbClr val="000000">
                <a:alpha val="5000"/>
              </a:srgbClr>
            </a:outerShdw>
          </a:effectLst>
        </p:grpSpPr>
        <p:sp>
          <p:nvSpPr>
            <p:cNvPr id="28" name="Rounded Rectangle 27"/>
            <p:cNvSpPr/>
            <p:nvPr/>
          </p:nvSpPr>
          <p:spPr>
            <a:xfrm>
              <a:off x="1703942" y="-1561943"/>
              <a:ext cx="2492697" cy="1047812"/>
            </a:xfrm>
            <a:prstGeom prst="roundRect">
              <a:avLst>
                <a:gd name="adj" fmla="val 8675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9" name="Triangle 28"/>
            <p:cNvSpPr/>
            <p:nvPr/>
          </p:nvSpPr>
          <p:spPr>
            <a:xfrm rot="16200000">
              <a:off x="1454830" y="-1352650"/>
              <a:ext cx="261392" cy="37714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743149" y="3576895"/>
            <a:ext cx="1921326" cy="719076"/>
            <a:chOff x="1396954" y="-1561943"/>
            <a:chExt cx="2799685" cy="1047812"/>
          </a:xfrm>
          <a:solidFill>
            <a:srgbClr val="00ACAB"/>
          </a:solidFill>
          <a:effectLst>
            <a:outerShdw dist="63500" dir="3780000" algn="ctr" rotWithShape="0">
              <a:srgbClr val="000000">
                <a:alpha val="5000"/>
              </a:srgbClr>
            </a:outerShdw>
          </a:effectLst>
        </p:grpSpPr>
        <p:sp>
          <p:nvSpPr>
            <p:cNvPr id="17" name="Rounded Rectangle 16"/>
            <p:cNvSpPr/>
            <p:nvPr/>
          </p:nvSpPr>
          <p:spPr>
            <a:xfrm>
              <a:off x="1703942" y="-1561943"/>
              <a:ext cx="2492697" cy="1047812"/>
            </a:xfrm>
            <a:prstGeom prst="roundRect">
              <a:avLst>
                <a:gd name="adj" fmla="val 8675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8" name="Triangle 17"/>
            <p:cNvSpPr/>
            <p:nvPr/>
          </p:nvSpPr>
          <p:spPr>
            <a:xfrm rot="16200000">
              <a:off x="1454830" y="-1352650"/>
              <a:ext cx="261392" cy="37714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>
            <a:off x="365791" y="819610"/>
            <a:ext cx="163717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 какво </a:t>
            </a:r>
            <a:r>
              <a:rPr lang="ru-RU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си готов </a:t>
            </a:r>
            <a:r>
              <a:rPr lang="ru-RU"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да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работиш здраво? </a:t>
            </a:r>
            <a:endParaRPr lang="ru-RU" sz="1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150586" y="2093024"/>
            <a:ext cx="14366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sz="11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Какво искаш</a:t>
            </a:r>
            <a:r>
              <a:rPr lang="en-US" sz="11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?</a:t>
            </a:r>
            <a:endParaRPr lang="en-US" sz="1100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lvl="0"/>
            <a:r>
              <a:rPr lang="en-US" sz="1100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2</a:t>
            </a:r>
            <a:r>
              <a:rPr lang="bg-BG" sz="1100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-5</a:t>
            </a:r>
            <a:r>
              <a:rPr lang="en-US" sz="1100" dirty="0" smtClea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sz="11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години</a:t>
            </a:r>
            <a:endParaRPr lang="en-US" sz="1100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078406" y="3720990"/>
            <a:ext cx="15860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Какво искаш</a:t>
            </a:r>
            <a:r>
              <a:rPr lang="en-US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?</a:t>
            </a:r>
            <a:endParaRPr lang="en-US" sz="1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en-US" sz="1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1-2 </a:t>
            </a:r>
            <a:r>
              <a:rPr lang="bg-BG" sz="11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години</a:t>
            </a:r>
            <a:endParaRPr lang="en-US" sz="1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7375097" y="3062191"/>
            <a:ext cx="1331930" cy="1331930"/>
          </a:xfrm>
          <a:prstGeom prst="ellipse">
            <a:avLst/>
          </a:prstGeom>
          <a:solidFill>
            <a:srgbClr val="00ACAB"/>
          </a:solidFill>
          <a:ln w="3175">
            <a:noFill/>
          </a:ln>
          <a:effectLst>
            <a:outerShdw dist="63500" dir="378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494845" y="3230648"/>
            <a:ext cx="10924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Запомни...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Това е списък с </a:t>
            </a:r>
            <a:r>
              <a:rPr lang="ru-RU" sz="11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работа, а </a:t>
            </a:r>
            <a:r>
              <a:rPr lang="ru-RU"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НЕ</a:t>
            </a:r>
            <a:r>
              <a:rPr lang="ru-RU" sz="1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с </a:t>
            </a:r>
            <a:r>
              <a:rPr lang="ru-RU" sz="11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пожелания!</a:t>
            </a:r>
            <a:endParaRPr lang="ru-RU" sz="1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24" name="TextBox 23" hidden="1"/>
          <p:cNvSpPr txBox="1"/>
          <p:nvPr/>
        </p:nvSpPr>
        <p:spPr>
          <a:xfrm>
            <a:off x="1189920" y="2883278"/>
            <a:ext cx="1287532" cy="881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bg-BG" sz="900" dirty="0" smtClean="0">
                <a:solidFill>
                  <a:srgbClr val="AE867D"/>
                </a:solidFill>
                <a:latin typeface="JakobCTT" pitchFamily="2" charset="0"/>
              </a:rPr>
              <a:t>-1000 лв. на месец</a:t>
            </a:r>
          </a:p>
          <a:p>
            <a:pPr>
              <a:lnSpc>
                <a:spcPct val="95000"/>
              </a:lnSpc>
            </a:pPr>
            <a:r>
              <a:rPr lang="bg-BG" sz="900" dirty="0" smtClean="0">
                <a:solidFill>
                  <a:srgbClr val="AE867D"/>
                </a:solidFill>
                <a:latin typeface="JakobCTT" pitchFamily="2" charset="0"/>
              </a:rPr>
              <a:t>-да напусна работа</a:t>
            </a:r>
          </a:p>
          <a:p>
            <a:pPr>
              <a:lnSpc>
                <a:spcPct val="95000"/>
              </a:lnSpc>
            </a:pPr>
            <a:r>
              <a:rPr lang="bg-BG" sz="900" dirty="0" smtClean="0">
                <a:solidFill>
                  <a:srgbClr val="AE867D"/>
                </a:solidFill>
                <a:latin typeface="JakobCTT" pitchFamily="2" charset="0"/>
              </a:rPr>
              <a:t>-повече време с децата</a:t>
            </a:r>
          </a:p>
          <a:p>
            <a:pPr>
              <a:lnSpc>
                <a:spcPct val="95000"/>
              </a:lnSpc>
            </a:pPr>
            <a:r>
              <a:rPr lang="bg-BG" sz="900" dirty="0" smtClean="0">
                <a:solidFill>
                  <a:srgbClr val="AE867D"/>
                </a:solidFill>
                <a:latin typeface="JakobCTT" pitchFamily="2" charset="0"/>
              </a:rPr>
              <a:t>-нова кола</a:t>
            </a:r>
          </a:p>
          <a:p>
            <a:pPr>
              <a:lnSpc>
                <a:spcPct val="95000"/>
              </a:lnSpc>
            </a:pPr>
            <a:r>
              <a:rPr lang="bg-BG" sz="900" dirty="0" smtClean="0">
                <a:solidFill>
                  <a:srgbClr val="AE867D"/>
                </a:solidFill>
                <a:latin typeface="JakobCTT" pitchFamily="2" charset="0"/>
              </a:rPr>
              <a:t>-почивка</a:t>
            </a:r>
          </a:p>
          <a:p>
            <a:pPr>
              <a:lnSpc>
                <a:spcPct val="95000"/>
              </a:lnSpc>
            </a:pPr>
            <a:r>
              <a:rPr lang="bg-BG" sz="900" dirty="0" smtClean="0">
                <a:solidFill>
                  <a:srgbClr val="AE867D"/>
                </a:solidFill>
                <a:latin typeface="JakobCTT" pitchFamily="2" charset="0"/>
              </a:rPr>
              <a:t>-дни за семейството</a:t>
            </a:r>
          </a:p>
        </p:txBody>
      </p:sp>
      <p:sp>
        <p:nvSpPr>
          <p:cNvPr id="25" name="TextBox 24" hidden="1"/>
          <p:cNvSpPr txBox="1"/>
          <p:nvPr/>
        </p:nvSpPr>
        <p:spPr>
          <a:xfrm>
            <a:off x="2631581" y="2873755"/>
            <a:ext cx="1579278" cy="11449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lnSpc>
                <a:spcPct val="95000"/>
              </a:lnSpc>
              <a:defRPr sz="900" b="1">
                <a:solidFill>
                  <a:schemeClr val="tx2"/>
                </a:solidFill>
                <a:latin typeface="JakobCTT" pitchFamily="2" charset="0"/>
              </a:defRPr>
            </a:lvl1pPr>
          </a:lstStyle>
          <a:p>
            <a:r>
              <a:rPr lang="bg-BG" b="0" dirty="0">
                <a:solidFill>
                  <a:srgbClr val="AE867D"/>
                </a:solidFill>
              </a:rPr>
              <a:t>-да карам Порше</a:t>
            </a:r>
          </a:p>
          <a:p>
            <a:r>
              <a:rPr lang="bg-BG" b="0" dirty="0">
                <a:solidFill>
                  <a:srgbClr val="AE867D"/>
                </a:solidFill>
              </a:rPr>
              <a:t>-изплащане на ипотеката</a:t>
            </a:r>
          </a:p>
          <a:p>
            <a:r>
              <a:rPr lang="bg-BG" b="0" dirty="0">
                <a:solidFill>
                  <a:srgbClr val="AE867D"/>
                </a:solidFill>
              </a:rPr>
              <a:t>-без заеми</a:t>
            </a:r>
          </a:p>
          <a:p>
            <a:r>
              <a:rPr lang="bg-BG" b="0" dirty="0">
                <a:solidFill>
                  <a:srgbClr val="AE867D"/>
                </a:solidFill>
              </a:rPr>
              <a:t>-цяло лято ваканция с децата</a:t>
            </a:r>
          </a:p>
          <a:p>
            <a:r>
              <a:rPr lang="bg-BG" b="0" dirty="0">
                <a:solidFill>
                  <a:srgbClr val="AE867D"/>
                </a:solidFill>
              </a:rPr>
              <a:t>-</a:t>
            </a:r>
            <a:r>
              <a:rPr lang="bg-BG" b="0" dirty="0" smtClean="0">
                <a:solidFill>
                  <a:srgbClr val="AE867D"/>
                </a:solidFill>
              </a:rPr>
              <a:t>съпругът/ата </a:t>
            </a:r>
            <a:r>
              <a:rPr lang="bg-BG" b="0" dirty="0">
                <a:solidFill>
                  <a:srgbClr val="AE867D"/>
                </a:solidFill>
              </a:rPr>
              <a:t>да не работи</a:t>
            </a:r>
          </a:p>
          <a:p>
            <a:r>
              <a:rPr lang="bg-BG" b="0" dirty="0">
                <a:solidFill>
                  <a:srgbClr val="AE867D"/>
                </a:solidFill>
              </a:rPr>
              <a:t>-частно образование</a:t>
            </a:r>
          </a:p>
          <a:p>
            <a:r>
              <a:rPr lang="bg-BG" b="0" dirty="0">
                <a:solidFill>
                  <a:srgbClr val="AE867D"/>
                </a:solidFill>
              </a:rPr>
              <a:t>-вканционно жилище</a:t>
            </a:r>
          </a:p>
          <a:p>
            <a:endParaRPr lang="en-US" b="0" dirty="0">
              <a:solidFill>
                <a:srgbClr val="AE867D"/>
              </a:solidFill>
            </a:endParaRPr>
          </a:p>
        </p:txBody>
      </p:sp>
      <p:sp>
        <p:nvSpPr>
          <p:cNvPr id="30" name="TextBox 29" hidden="1"/>
          <p:cNvSpPr txBox="1"/>
          <p:nvPr/>
        </p:nvSpPr>
        <p:spPr>
          <a:xfrm>
            <a:off x="4771573" y="671713"/>
            <a:ext cx="1933074" cy="1023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6000"/>
              </a:lnSpc>
            </a:pPr>
            <a:r>
              <a:rPr lang="bg-BG" sz="900" dirty="0">
                <a:solidFill>
                  <a:srgbClr val="AE867D"/>
                </a:solidFill>
                <a:latin typeface="JakobCTT" pitchFamily="2" charset="0"/>
              </a:rPr>
              <a:t>-пътуване до Дисниленд</a:t>
            </a:r>
          </a:p>
          <a:p>
            <a:pPr>
              <a:lnSpc>
                <a:spcPct val="96000"/>
              </a:lnSpc>
            </a:pPr>
            <a:r>
              <a:rPr lang="bg-BG" sz="900" dirty="0">
                <a:solidFill>
                  <a:srgbClr val="AE867D"/>
                </a:solidFill>
                <a:latin typeface="JakobCTT" pitchFamily="2" charset="0"/>
              </a:rPr>
              <a:t>-да платя за Коледа</a:t>
            </a:r>
          </a:p>
          <a:p>
            <a:pPr>
              <a:lnSpc>
                <a:spcPct val="96000"/>
              </a:lnSpc>
            </a:pPr>
            <a:r>
              <a:rPr lang="bg-BG" sz="900" dirty="0">
                <a:solidFill>
                  <a:srgbClr val="AE867D"/>
                </a:solidFill>
                <a:latin typeface="JakobCTT" pitchFamily="2" charset="0"/>
              </a:rPr>
              <a:t>-да имаме чистачка</a:t>
            </a:r>
          </a:p>
          <a:p>
            <a:pPr>
              <a:lnSpc>
                <a:spcPct val="96000"/>
              </a:lnSpc>
            </a:pPr>
            <a:r>
              <a:rPr lang="bg-BG" sz="900" dirty="0">
                <a:solidFill>
                  <a:srgbClr val="AE867D"/>
                </a:solidFill>
                <a:latin typeface="JakobCTT" pitchFamily="2" charset="0"/>
              </a:rPr>
              <a:t>-тренировки за децата</a:t>
            </a:r>
          </a:p>
          <a:p>
            <a:pPr>
              <a:lnSpc>
                <a:spcPct val="96000"/>
              </a:lnSpc>
            </a:pPr>
            <a:r>
              <a:rPr lang="bg-BG" sz="900" dirty="0">
                <a:solidFill>
                  <a:srgbClr val="AE867D"/>
                </a:solidFill>
                <a:latin typeface="JakobCTT" pitchFamily="2" charset="0"/>
              </a:rPr>
              <a:t>-вечеря на ресторант всеки месец</a:t>
            </a:r>
          </a:p>
          <a:p>
            <a:pPr>
              <a:lnSpc>
                <a:spcPct val="96000"/>
              </a:lnSpc>
            </a:pPr>
            <a:r>
              <a:rPr lang="bg-BG" sz="900" dirty="0">
                <a:solidFill>
                  <a:srgbClr val="AE867D"/>
                </a:solidFill>
                <a:latin typeface="JakobCTT" pitchFamily="2" charset="0"/>
              </a:rPr>
              <a:t>-нов гардероб</a:t>
            </a:r>
          </a:p>
          <a:p>
            <a:pPr>
              <a:lnSpc>
                <a:spcPct val="96000"/>
              </a:lnSpc>
            </a:pPr>
            <a:endParaRPr lang="en-US" sz="900" b="1" dirty="0">
              <a:solidFill>
                <a:schemeClr val="tx2"/>
              </a:solidFill>
              <a:latin typeface="Segoe Print" panose="02000600000000000000" pitchFamily="2" charset="0"/>
            </a:endParaRPr>
          </a:p>
        </p:txBody>
      </p:sp>
      <p:sp>
        <p:nvSpPr>
          <p:cNvPr id="31" name="TextBox 30" hidden="1"/>
          <p:cNvSpPr txBox="1"/>
          <p:nvPr/>
        </p:nvSpPr>
        <p:spPr>
          <a:xfrm>
            <a:off x="6342038" y="667914"/>
            <a:ext cx="1340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900" dirty="0">
                <a:solidFill>
                  <a:srgbClr val="AE867D"/>
                </a:solidFill>
                <a:latin typeface="JakobCTT" pitchFamily="2" charset="0"/>
              </a:rPr>
              <a:t>-университет в чужбина</a:t>
            </a:r>
          </a:p>
          <a:p>
            <a:r>
              <a:rPr lang="bg-BG" sz="900" dirty="0">
                <a:solidFill>
                  <a:srgbClr val="AE867D"/>
                </a:solidFill>
                <a:latin typeface="JakobCTT" pitchFamily="2" charset="0"/>
              </a:rPr>
              <a:t>-голяма семейна къща</a:t>
            </a:r>
          </a:p>
          <a:p>
            <a:r>
              <a:rPr lang="bg-BG" sz="900" dirty="0">
                <a:solidFill>
                  <a:srgbClr val="AE867D"/>
                </a:solidFill>
                <a:latin typeface="JakobCTT" pitchFamily="2" charset="0"/>
              </a:rPr>
              <a:t>-помощ за </a:t>
            </a:r>
            <a:r>
              <a:rPr lang="bg-BG" sz="900" dirty="0" smtClean="0">
                <a:solidFill>
                  <a:srgbClr val="AE867D"/>
                </a:solidFill>
                <a:latin typeface="JakobCTT" pitchFamily="2" charset="0"/>
              </a:rPr>
              <a:t>родителите</a:t>
            </a:r>
            <a:endParaRPr lang="bg-BG" sz="900" dirty="0">
              <a:solidFill>
                <a:srgbClr val="AE867D"/>
              </a:solidFill>
              <a:latin typeface="JakobCTT" pitchFamily="2" charset="0"/>
            </a:endParaRPr>
          </a:p>
          <a:p>
            <a:endParaRPr lang="en-US" sz="900" dirty="0">
              <a:solidFill>
                <a:srgbClr val="AE867D"/>
              </a:solidFill>
              <a:latin typeface="JakobCTT" pitchFamily="2" charset="0"/>
            </a:endParaRPr>
          </a:p>
        </p:txBody>
      </p:sp>
      <p:sp>
        <p:nvSpPr>
          <p:cNvPr id="32" name="TextBox 31" hidden="1"/>
          <p:cNvSpPr txBox="1"/>
          <p:nvPr/>
        </p:nvSpPr>
        <p:spPr>
          <a:xfrm>
            <a:off x="4769771" y="2873755"/>
            <a:ext cx="1470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900" dirty="0">
                <a:solidFill>
                  <a:srgbClr val="AE867D"/>
                </a:solidFill>
                <a:latin typeface="JakobCTT" pitchFamily="2" charset="0"/>
              </a:rPr>
              <a:t>-Мениджър с </a:t>
            </a:r>
            <a:r>
              <a:rPr lang="bg-BG" sz="900" dirty="0" smtClean="0">
                <a:solidFill>
                  <a:srgbClr val="AE867D"/>
                </a:solidFill>
                <a:latin typeface="JakobCTT" pitchFamily="2" charset="0"/>
              </a:rPr>
              <a:t>2500 лв</a:t>
            </a:r>
            <a:r>
              <a:rPr lang="bg-BG" sz="900" dirty="0">
                <a:solidFill>
                  <a:srgbClr val="AE867D"/>
                </a:solidFill>
                <a:latin typeface="JakobCTT" pitchFamily="2" charset="0"/>
              </a:rPr>
              <a:t>./мес.</a:t>
            </a:r>
          </a:p>
          <a:p>
            <a:r>
              <a:rPr lang="bg-BG" sz="900" dirty="0">
                <a:solidFill>
                  <a:srgbClr val="AE867D"/>
                </a:solidFill>
                <a:latin typeface="JakobCTT" pitchFamily="2" charset="0"/>
              </a:rPr>
              <a:t>-Мениджър Орел</a:t>
            </a:r>
          </a:p>
          <a:p>
            <a:r>
              <a:rPr lang="bg-BG" sz="900" dirty="0">
                <a:solidFill>
                  <a:srgbClr val="AE867D"/>
                </a:solidFill>
                <a:latin typeface="JakobCTT" pitchFamily="2" charset="0"/>
              </a:rPr>
              <a:t>-</a:t>
            </a:r>
            <a:r>
              <a:rPr lang="en-US" sz="900" dirty="0">
                <a:solidFill>
                  <a:srgbClr val="AE867D"/>
                </a:solidFill>
                <a:latin typeface="JakobCTT" pitchFamily="2" charset="0"/>
              </a:rPr>
              <a:t>Forever2Drive</a:t>
            </a:r>
            <a:endParaRPr lang="bg-BG" sz="900" dirty="0">
              <a:solidFill>
                <a:srgbClr val="AE867D"/>
              </a:solidFill>
              <a:latin typeface="JakobCTT" pitchFamily="2" charset="0"/>
            </a:endParaRPr>
          </a:p>
          <a:p>
            <a:endParaRPr lang="en-US" sz="900" b="1" dirty="0">
              <a:solidFill>
                <a:schemeClr val="tx2"/>
              </a:solidFill>
              <a:latin typeface="Segoe Print" panose="02000600000000000000" pitchFamily="2" charset="0"/>
            </a:endParaRPr>
          </a:p>
        </p:txBody>
      </p:sp>
      <p:sp>
        <p:nvSpPr>
          <p:cNvPr id="33" name="TextBox 32" hidden="1"/>
          <p:cNvSpPr txBox="1"/>
          <p:nvPr/>
        </p:nvSpPr>
        <p:spPr>
          <a:xfrm>
            <a:off x="6309794" y="2892676"/>
            <a:ext cx="1186543" cy="843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bg-BG" sz="900" dirty="0">
                <a:solidFill>
                  <a:srgbClr val="AE867D"/>
                </a:solidFill>
                <a:latin typeface="JakobCTT" pitchFamily="2" charset="0"/>
              </a:rPr>
              <a:t>-Президентски бонус</a:t>
            </a:r>
          </a:p>
          <a:p>
            <a:pPr>
              <a:lnSpc>
                <a:spcPct val="90000"/>
              </a:lnSpc>
            </a:pPr>
            <a:r>
              <a:rPr lang="bg-BG" sz="900" dirty="0">
                <a:solidFill>
                  <a:srgbClr val="AE867D"/>
                </a:solidFill>
                <a:latin typeface="JakobCTT" pitchFamily="2" charset="0"/>
              </a:rPr>
              <a:t>-Мениджър Сапфир</a:t>
            </a:r>
          </a:p>
          <a:p>
            <a:pPr>
              <a:lnSpc>
                <a:spcPct val="90000"/>
              </a:lnSpc>
            </a:pPr>
            <a:r>
              <a:rPr lang="bg-BG" sz="900" dirty="0">
                <a:solidFill>
                  <a:srgbClr val="AE867D"/>
                </a:solidFill>
                <a:latin typeface="JakobCTT" pitchFamily="2" charset="0"/>
              </a:rPr>
              <a:t>-пътуване</a:t>
            </a:r>
          </a:p>
          <a:p>
            <a:pPr>
              <a:lnSpc>
                <a:spcPct val="90000"/>
              </a:lnSpc>
            </a:pPr>
            <a:r>
              <a:rPr lang="bg-BG" sz="900" dirty="0" smtClean="0">
                <a:solidFill>
                  <a:srgbClr val="AE867D"/>
                </a:solidFill>
                <a:latin typeface="JakobCTT" pitchFamily="2" charset="0"/>
              </a:rPr>
              <a:t>-6-цифрен </a:t>
            </a:r>
            <a:r>
              <a:rPr lang="bg-BG" sz="900" dirty="0">
                <a:solidFill>
                  <a:srgbClr val="AE867D"/>
                </a:solidFill>
                <a:latin typeface="JakobCTT" pitchFamily="2" charset="0"/>
              </a:rPr>
              <a:t>годишен</a:t>
            </a:r>
          </a:p>
          <a:p>
            <a:pPr>
              <a:lnSpc>
                <a:spcPct val="90000"/>
              </a:lnSpc>
            </a:pPr>
            <a:r>
              <a:rPr lang="bg-BG" sz="900" dirty="0">
                <a:solidFill>
                  <a:srgbClr val="AE867D"/>
                </a:solidFill>
                <a:latin typeface="JakobCTT" pitchFamily="2" charset="0"/>
              </a:rPr>
              <a:t>доход</a:t>
            </a:r>
          </a:p>
          <a:p>
            <a:pPr>
              <a:lnSpc>
                <a:spcPct val="90000"/>
              </a:lnSpc>
            </a:pPr>
            <a:endParaRPr lang="en-US" sz="900" b="1" dirty="0">
              <a:solidFill>
                <a:schemeClr val="tx2"/>
              </a:solidFill>
              <a:latin typeface="Segoe Print" panose="020006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108" y="2868899"/>
            <a:ext cx="3023878" cy="1146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047" y="668560"/>
            <a:ext cx="2908044" cy="10242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1804" y="2872895"/>
            <a:ext cx="2731245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7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 animBg="1"/>
      <p:bldP spid="45" grpId="0"/>
      <p:bldP spid="46" grpId="0"/>
      <p:bldP spid="43" grpId="0"/>
      <p:bldP spid="49" grpId="0" animBg="1"/>
      <p:bldP spid="50" grpId="0"/>
      <p:bldP spid="24" grpId="0"/>
      <p:bldP spid="25" grpId="0"/>
      <p:bldP spid="30" grpId="0"/>
      <p:bldP spid="31" grpId="0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4607" y="641047"/>
            <a:ext cx="8154786" cy="2742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300" b="1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Никога </a:t>
            </a:r>
            <a:r>
              <a:rPr lang="ru-RU" sz="4300" b="1" dirty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няма да се провалите  </a:t>
            </a:r>
            <a:r>
              <a:rPr lang="ru-RU" sz="4300" b="1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 Форевър, докато сте постоянни и последователни </a:t>
            </a:r>
          </a:p>
          <a:p>
            <a:pPr algn="ctr">
              <a:lnSpc>
                <a:spcPct val="80000"/>
              </a:lnSpc>
            </a:pPr>
            <a:r>
              <a:rPr lang="ru-RU" sz="4300" b="1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 ежедневното изграждане </a:t>
            </a:r>
          </a:p>
          <a:p>
            <a:pPr algn="ctr">
              <a:lnSpc>
                <a:spcPct val="80000"/>
              </a:lnSpc>
            </a:pPr>
            <a:r>
              <a:rPr lang="ru-RU" sz="4300" b="1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на бизнеса си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4607" y="3496625"/>
            <a:ext cx="8154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Отделете 10 минути да </a:t>
            </a:r>
            <a:r>
              <a:rPr lang="ru-RU" sz="2800" b="1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определите </a:t>
            </a:r>
            <a:r>
              <a:rPr lang="ru-RU" sz="2800" b="1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за какво наистина сте готови да работите здраво.</a:t>
            </a:r>
          </a:p>
        </p:txBody>
      </p:sp>
    </p:spTree>
    <p:extLst>
      <p:ext uri="{BB962C8B-B14F-4D97-AF65-F5344CB8AC3E}">
        <p14:creationId xmlns:p14="http://schemas.microsoft.com/office/powerpoint/2010/main" val="159276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366" y="1320901"/>
            <a:ext cx="8740239" cy="1898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960"/>
              </a:lnSpc>
            </a:pPr>
            <a:r>
              <a:rPr lang="ru-RU" sz="7900" b="1" spc="-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РАЗБЕРЕТЕ </a:t>
            </a:r>
            <a:r>
              <a:rPr lang="ru-RU" sz="7900" spc="-3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КАКВО Е БОНУСНА ТОЧКА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B56C842-961E-7144-A058-6F4B07589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653" y="4302590"/>
            <a:ext cx="984925" cy="63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6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37" y="174594"/>
            <a:ext cx="7156359" cy="4641153"/>
          </a:xfrm>
          <a:prstGeom prst="rect">
            <a:avLst/>
          </a:prstGeom>
          <a:effectLst>
            <a:outerShdw blurRad="76200" sx="101000" sy="101000" algn="ctr" rotWithShape="0">
              <a:srgbClr val="000000">
                <a:alpha val="6000"/>
              </a:srgbClr>
            </a:outerShdw>
          </a:effectLst>
        </p:spPr>
      </p:pic>
      <p:grpSp>
        <p:nvGrpSpPr>
          <p:cNvPr id="29" name="Group 28"/>
          <p:cNvGrpSpPr/>
          <p:nvPr/>
        </p:nvGrpSpPr>
        <p:grpSpPr>
          <a:xfrm>
            <a:off x="2940725" y="2901014"/>
            <a:ext cx="1416268" cy="1321143"/>
            <a:chOff x="1703943" y="-1561943"/>
            <a:chExt cx="2273486" cy="2120785"/>
          </a:xfrm>
          <a:solidFill>
            <a:srgbClr val="00ACAB"/>
          </a:solidFill>
          <a:effectLst>
            <a:outerShdw dist="63500" dir="3780000" algn="ctr" rotWithShape="0">
              <a:srgbClr val="000000">
                <a:alpha val="5000"/>
              </a:srgbClr>
            </a:outerShdw>
          </a:effectLst>
        </p:grpSpPr>
        <p:sp>
          <p:nvSpPr>
            <p:cNvPr id="30" name="Rounded Rectangle 29"/>
            <p:cNvSpPr/>
            <p:nvPr/>
          </p:nvSpPr>
          <p:spPr>
            <a:xfrm>
              <a:off x="1703943" y="-1561943"/>
              <a:ext cx="2273486" cy="1778999"/>
            </a:xfrm>
            <a:prstGeom prst="roundRect">
              <a:avLst>
                <a:gd name="adj" fmla="val 8675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1" name="Triangle 30"/>
            <p:cNvSpPr/>
            <p:nvPr/>
          </p:nvSpPr>
          <p:spPr>
            <a:xfrm rot="10800000">
              <a:off x="1915507" y="181699"/>
              <a:ext cx="261392" cy="37714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01409" y="3561586"/>
            <a:ext cx="1615155" cy="1108227"/>
            <a:chOff x="1703943" y="-1561943"/>
            <a:chExt cx="2592753" cy="1778999"/>
          </a:xfrm>
          <a:solidFill>
            <a:srgbClr val="00ACAB"/>
          </a:solidFill>
          <a:effectLst>
            <a:outerShdw dist="63500" dir="3780000" algn="ctr" rotWithShape="0">
              <a:srgbClr val="000000">
                <a:alpha val="5000"/>
              </a:srgbClr>
            </a:outerShdw>
          </a:effectLst>
        </p:grpSpPr>
        <p:sp>
          <p:nvSpPr>
            <p:cNvPr id="24" name="Rounded Rectangle 23"/>
            <p:cNvSpPr/>
            <p:nvPr/>
          </p:nvSpPr>
          <p:spPr>
            <a:xfrm>
              <a:off x="1703943" y="-1561943"/>
              <a:ext cx="2273486" cy="1778999"/>
            </a:xfrm>
            <a:prstGeom prst="roundRect">
              <a:avLst>
                <a:gd name="adj" fmla="val 8675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" name="Triangle 24"/>
            <p:cNvSpPr/>
            <p:nvPr/>
          </p:nvSpPr>
          <p:spPr>
            <a:xfrm rot="5400000" flipH="1">
              <a:off x="3977429" y="-672444"/>
              <a:ext cx="261392" cy="37714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3013446" y="3065873"/>
            <a:ext cx="14131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Как?</a:t>
            </a:r>
          </a:p>
          <a:p>
            <a:r>
              <a:rPr lang="ru-RU" sz="1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Лична употреба – </a:t>
            </a:r>
          </a:p>
          <a:p>
            <a:r>
              <a:rPr lang="ru-RU" sz="11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опознайте целия асортимент</a:t>
            </a:r>
            <a:endParaRPr lang="ru-RU" sz="1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932" y="3654780"/>
            <a:ext cx="141316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Продажби </a:t>
            </a:r>
          </a:p>
          <a:p>
            <a:r>
              <a:rPr lang="ru-RU" sz="11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20+ клиента, </a:t>
            </a:r>
            <a:r>
              <a:rPr lang="ru-RU" sz="1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купуващи </a:t>
            </a:r>
            <a:r>
              <a:rPr lang="ru-RU" sz="11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 </a:t>
            </a:r>
            <a:br>
              <a:rPr lang="ru-RU" sz="11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1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50 </a:t>
            </a:r>
            <a:r>
              <a:rPr lang="ru-RU" sz="1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лв</a:t>
            </a:r>
            <a:r>
              <a:rPr lang="ru-RU" sz="11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./мес. </a:t>
            </a:r>
            <a:br>
              <a:rPr lang="ru-RU" sz="11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1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= 2+ б.т.</a:t>
            </a:r>
            <a:endParaRPr lang="ru-RU" sz="1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01409" y="1696097"/>
            <a:ext cx="1416268" cy="1321143"/>
            <a:chOff x="1703943" y="-1561943"/>
            <a:chExt cx="2273486" cy="2120785"/>
          </a:xfrm>
          <a:solidFill>
            <a:srgbClr val="00ACAB"/>
          </a:solidFill>
          <a:effectLst>
            <a:outerShdw dist="63500" dir="3780000" algn="ctr" rotWithShape="0">
              <a:srgbClr val="000000">
                <a:alpha val="5000"/>
              </a:srgbClr>
            </a:outerShdw>
          </a:effectLst>
        </p:grpSpPr>
        <p:sp>
          <p:nvSpPr>
            <p:cNvPr id="21" name="Rounded Rectangle 20"/>
            <p:cNvSpPr/>
            <p:nvPr/>
          </p:nvSpPr>
          <p:spPr>
            <a:xfrm>
              <a:off x="1703943" y="-1561943"/>
              <a:ext cx="2273486" cy="1778999"/>
            </a:xfrm>
            <a:prstGeom prst="roundRect">
              <a:avLst>
                <a:gd name="adj" fmla="val 8675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" name="Triangle 21"/>
            <p:cNvSpPr/>
            <p:nvPr/>
          </p:nvSpPr>
          <p:spPr>
            <a:xfrm rot="10800000" flipH="1">
              <a:off x="3504471" y="181699"/>
              <a:ext cx="261391" cy="37714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44464" y="1937871"/>
            <a:ext cx="137321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Спонсориране</a:t>
            </a:r>
            <a:endParaRPr lang="ru-RU" sz="1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2хАС месечно</a:t>
            </a:r>
          </a:p>
          <a:p>
            <a:r>
              <a:rPr lang="ru-RU" sz="1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= </a:t>
            </a:r>
            <a:r>
              <a:rPr lang="ru-RU" sz="11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2.800 </a:t>
            </a:r>
            <a:r>
              <a:rPr lang="ru-RU" sz="1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б.т.</a:t>
            </a:r>
          </a:p>
        </p:txBody>
      </p:sp>
    </p:spTree>
    <p:extLst>
      <p:ext uri="{BB962C8B-B14F-4D97-AF65-F5344CB8AC3E}">
        <p14:creationId xmlns:p14="http://schemas.microsoft.com/office/powerpoint/2010/main" val="136762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0999" y="794340"/>
            <a:ext cx="8099496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spc="-150" dirty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Ако усвоите навика за 4 б.т.</a:t>
            </a:r>
          </a:p>
          <a:p>
            <a:pPr algn="ctr"/>
            <a:r>
              <a:rPr lang="ru-RU" sz="4300" b="1" spc="-15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и научите екипа си </a:t>
            </a:r>
            <a:r>
              <a:rPr lang="ru-RU" sz="4300" b="1" spc="-15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/>
            </a:r>
            <a:br>
              <a:rPr lang="ru-RU" sz="4300" b="1" spc="-15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</a:br>
            <a:r>
              <a:rPr lang="ru-RU" sz="4300" b="1" spc="-15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да </a:t>
            </a:r>
            <a:r>
              <a:rPr lang="ru-RU" sz="4300" b="1" spc="-15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усвои навика за 4 б.т., </a:t>
            </a:r>
            <a:r>
              <a:rPr lang="ru-RU" sz="4300" b="1" spc="-15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/>
            </a:r>
            <a:br>
              <a:rPr lang="ru-RU" sz="4300" b="1" spc="-15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</a:br>
            <a:r>
              <a:rPr lang="ru-RU" sz="4300" b="1" spc="-15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всяка </a:t>
            </a:r>
            <a:r>
              <a:rPr lang="ru-RU" sz="4300" b="1" spc="-15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позиция в </a:t>
            </a:r>
            <a:r>
              <a:rPr lang="ru-RU" sz="4300" b="1" spc="-15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маркетинговия </a:t>
            </a:r>
            <a:r>
              <a:rPr lang="ru-RU" sz="4300" b="1" spc="-15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план ще е </a:t>
            </a:r>
            <a:r>
              <a:rPr lang="ru-RU" sz="4300" b="1" spc="-15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постижима.</a:t>
            </a:r>
            <a:endParaRPr lang="ru-RU" sz="4300" b="1" spc="-15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65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7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" y="0"/>
            <a:ext cx="9144001" cy="5143500"/>
          </a:xfrm>
          <a:prstGeom prst="rect">
            <a:avLst/>
          </a:prstGeom>
          <a:gradFill>
            <a:gsLst>
              <a:gs pos="37000">
                <a:schemeClr val="tx1">
                  <a:lumMod val="76000"/>
                  <a:alpha val="0"/>
                </a:schemeClr>
              </a:gs>
              <a:gs pos="100000">
                <a:schemeClr val="tx1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5643" y="1276330"/>
            <a:ext cx="343491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Създаваме печеливша среда, в която всеки да може с достойнство да бъде това, което иска да </a:t>
            </a:r>
            <a:r>
              <a:rPr lang="ru-RU" sz="1200" b="1" dirty="0" smtClean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бъде</a:t>
            </a:r>
            <a:r>
              <a:rPr lang="en-US" sz="1200" b="1" dirty="0" smtClean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</a:t>
            </a:r>
            <a:r>
              <a:rPr lang="en-US" sz="1200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 </a:t>
            </a:r>
          </a:p>
          <a:p>
            <a:endParaRPr lang="en-US" sz="5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</a:t>
            </a:r>
            <a:r>
              <a:rPr lang="ru-RU" sz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която честността, коректността, съпричастността и удоволствието от работата са наши основни приоритети. Изграждаме и подхранваме ентусиазъм и вяра в нашата компания, продукти и индустрия. Търсим познание и баланс, а най-вече без страх водим компанията и собствениците на Форевър бизнес напред.</a:t>
            </a:r>
            <a:endParaRPr lang="en-US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endParaRPr lang="en-US" sz="1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endParaRPr lang="en-US" sz="1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endParaRPr lang="en-US" sz="1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endParaRPr lang="en-US" sz="1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bg-BG" sz="12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Рекс </a:t>
            </a:r>
            <a:r>
              <a:rPr lang="bg-BG" sz="1200" b="1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Моън</a:t>
            </a:r>
            <a:endParaRPr lang="en-US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bg-BG" sz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Основател и</a:t>
            </a:r>
            <a:r>
              <a:rPr lang="en-US" sz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CEO</a:t>
            </a:r>
          </a:p>
          <a:p>
            <a:endParaRPr lang="en-US" sz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4079" y="391886"/>
            <a:ext cx="7944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6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НАШАТА МИСИЯ</a:t>
            </a:r>
            <a:endParaRPr lang="en-US" sz="3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79" y="3480881"/>
            <a:ext cx="2440444" cy="65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3B56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798" y="862843"/>
            <a:ext cx="8740239" cy="3237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100"/>
              </a:lnSpc>
            </a:pPr>
            <a:r>
              <a:rPr lang="ru-RU" sz="6700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ОТКЛЮЧВАНЕ</a:t>
            </a:r>
          </a:p>
          <a:p>
            <a:pPr algn="ctr">
              <a:lnSpc>
                <a:spcPts val="6100"/>
              </a:lnSpc>
            </a:pPr>
            <a:r>
              <a:rPr lang="ru-RU" sz="6700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НА </a:t>
            </a:r>
            <a:r>
              <a:rPr lang="ru-RU" sz="6700" b="1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ПОТЕНЦИАЛА</a:t>
            </a:r>
            <a:r>
              <a:rPr lang="ru-RU" sz="6700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ru-RU" sz="6700" spc="-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/>
            </a:r>
            <a:br>
              <a:rPr lang="ru-RU" sz="6700" spc="-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</a:br>
            <a:r>
              <a:rPr lang="ru-RU" sz="6700" spc="-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НА МАРКЕТИНГОВИЯ </a:t>
            </a:r>
            <a:r>
              <a:rPr lang="ru-RU" sz="6700" spc="-1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ПЛАН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50FCE33-8A63-BE4C-97DE-F624EE6FB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653" y="4302590"/>
            <a:ext cx="984925" cy="63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8139" y="428059"/>
            <a:ext cx="8324604" cy="1426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bg-BG" sz="5400" b="1" spc="-150" dirty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ПРЕДИМСТВА НА МАРКЕТИНГОВИЯ ПЛАН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8139" y="2013859"/>
            <a:ext cx="7962406" cy="267765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spcAft>
                <a:spcPts val="1800"/>
              </a:spcAft>
              <a:buClr>
                <a:srgbClr val="8FA1A2"/>
              </a:buClr>
              <a:buFont typeface=".HelveticaNeueDeskInterface-Regular" charset="-120"/>
              <a:buChar char="+"/>
            </a:pPr>
            <a:r>
              <a:rPr lang="ru-RU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Всички </a:t>
            </a:r>
            <a:r>
              <a:rPr lang="ru-RU" sz="180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бонуси се изчисляват на базата на цените за </a:t>
            </a:r>
            <a:r>
              <a:rPr lang="ru-RU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клиенти </a:t>
            </a:r>
            <a:br>
              <a:rPr lang="ru-RU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</a:br>
            <a:r>
              <a:rPr lang="ru-RU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(</a:t>
            </a:r>
            <a:r>
              <a:rPr lang="ru-RU" sz="180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без ДДС</a:t>
            </a:r>
            <a:r>
              <a:rPr lang="ru-RU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)</a:t>
            </a:r>
            <a:endParaRPr lang="en-US" sz="18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marL="285750" indent="-285750">
              <a:spcAft>
                <a:spcPts val="1800"/>
              </a:spcAft>
              <a:buClr>
                <a:srgbClr val="8FA1A2"/>
              </a:buClr>
              <a:buFont typeface=".HelveticaNeueDeskInterface-Regular" charset="-120"/>
              <a:buChar char="+"/>
            </a:pPr>
            <a:r>
              <a:rPr lang="bg-BG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Без </a:t>
            </a:r>
            <a:r>
              <a:rPr lang="bg-BG" sz="180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изпреварване в </a:t>
            </a:r>
            <a:r>
              <a:rPr lang="bg-BG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ниво</a:t>
            </a:r>
            <a:endParaRPr lang="en-US" sz="18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marL="285750" indent="-285750">
              <a:spcAft>
                <a:spcPts val="1800"/>
              </a:spcAft>
              <a:buClr>
                <a:srgbClr val="8FA1A2"/>
              </a:buClr>
              <a:buFont typeface=".HelveticaNeueDeskInterface-Regular" charset="-120"/>
              <a:buChar char="+"/>
            </a:pPr>
            <a:r>
              <a:rPr lang="bg-BG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Глобална възможност</a:t>
            </a:r>
          </a:p>
          <a:p>
            <a:pPr marL="285750" indent="-285750">
              <a:spcAft>
                <a:spcPts val="1800"/>
              </a:spcAft>
              <a:buClr>
                <a:srgbClr val="8FA1A2"/>
              </a:buClr>
              <a:buFont typeface=".HelveticaNeueDeskInterface-Regular" charset="-120"/>
              <a:buChar char="+"/>
            </a:pPr>
            <a:endParaRPr lang="en-US" sz="18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marL="285750" indent="-285750">
              <a:spcAft>
                <a:spcPts val="1800"/>
              </a:spcAft>
              <a:buClr>
                <a:srgbClr val="8FA1A2"/>
              </a:buClr>
              <a:buFont typeface=".HelveticaNeueDeskInterface-Regular" charset="-120"/>
              <a:buChar char="+"/>
            </a:pPr>
            <a:r>
              <a:rPr lang="bg-BG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Без ограничение на доходите</a:t>
            </a:r>
            <a:endParaRPr lang="en-US" sz="18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marL="285750" indent="-285750">
              <a:spcAft>
                <a:spcPts val="1800"/>
              </a:spcAft>
              <a:buClr>
                <a:srgbClr val="8FA1A2"/>
              </a:buClr>
              <a:buFont typeface=".HelveticaNeueDeskInterface-Regular" charset="-120"/>
              <a:buChar char="+"/>
            </a:pPr>
            <a:r>
              <a:rPr lang="bg-BG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Доходите и израстването зависят единствено от вас</a:t>
            </a:r>
            <a:endParaRPr lang="en-US" sz="18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marL="285750" indent="-285750">
              <a:spcAft>
                <a:spcPts val="1800"/>
              </a:spcAft>
              <a:buClr>
                <a:srgbClr val="8FA1A2"/>
              </a:buClr>
              <a:buFont typeface=".HelveticaNeueDeskInterface-Regular" charset="-120"/>
              <a:buChar char="+"/>
            </a:pPr>
            <a:r>
              <a:rPr lang="bg-BG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Не можете да останете безработни</a:t>
            </a:r>
            <a:endParaRPr lang="en-US" sz="18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23455" y="1773062"/>
            <a:ext cx="7897090" cy="0"/>
          </a:xfrm>
          <a:prstGeom prst="line">
            <a:avLst/>
          </a:prstGeom>
          <a:ln>
            <a:solidFill>
              <a:srgbClr val="8FA1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94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52" y="220612"/>
            <a:ext cx="7216254" cy="4680000"/>
          </a:xfrm>
          <a:prstGeom prst="rect">
            <a:avLst/>
          </a:prstGeom>
          <a:effectLst>
            <a:outerShdw blurRad="63500" algn="ctr" rotWithShape="0">
              <a:prstClr val="black">
                <a:alpha val="3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42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">
        <p:fade/>
      </p:transition>
    </mc:Choice>
    <mc:Fallback xmlns="">
      <p:transition advClick="0" advTm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13D7B3B-9063-AE45-AE57-0A913E24E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01" y="2794889"/>
            <a:ext cx="936465" cy="2242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06" y="978707"/>
            <a:ext cx="4050147" cy="156053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723" y="812796"/>
            <a:ext cx="1686483" cy="107187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5956105" y="1033585"/>
            <a:ext cx="2148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 smtClean="0">
                <a:solidFill>
                  <a:srgbClr val="73B564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Печалба от ПК</a:t>
            </a:r>
            <a:endParaRPr lang="ru-RU" sz="1200" dirty="0">
              <a:solidFill>
                <a:srgbClr val="73B564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  <a:p>
            <a:pPr>
              <a:lnSpc>
                <a:spcPts val="1200"/>
              </a:lnSpc>
            </a:pPr>
            <a:r>
              <a:rPr lang="ru-RU" sz="1200" dirty="0">
                <a:solidFill>
                  <a:srgbClr val="73B564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за </a:t>
            </a:r>
            <a:r>
              <a:rPr lang="ru-RU" sz="1200" dirty="0" smtClean="0">
                <a:solidFill>
                  <a:srgbClr val="73B564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2 </a:t>
            </a:r>
            <a:r>
              <a:rPr lang="ru-RU" sz="1200" dirty="0">
                <a:solidFill>
                  <a:srgbClr val="73B564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б.т</a:t>
            </a:r>
            <a:r>
              <a:rPr lang="ru-RU" sz="1200" dirty="0" smtClean="0">
                <a:solidFill>
                  <a:srgbClr val="73B564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. продажби</a:t>
            </a:r>
          </a:p>
          <a:p>
            <a:pPr>
              <a:lnSpc>
                <a:spcPts val="1200"/>
              </a:lnSpc>
            </a:pPr>
            <a:r>
              <a:rPr lang="ru-RU" sz="1200" dirty="0" smtClean="0">
                <a:solidFill>
                  <a:srgbClr val="73B564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(активен)</a:t>
            </a:r>
            <a:endParaRPr lang="ru-RU" sz="1200" dirty="0">
              <a:solidFill>
                <a:srgbClr val="73B564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  <a:p>
            <a:pPr>
              <a:lnSpc>
                <a:spcPts val="1200"/>
              </a:lnSpc>
            </a:pPr>
            <a:r>
              <a:rPr lang="ru-RU" sz="1200" b="1" dirty="0">
                <a:solidFill>
                  <a:srgbClr val="73B564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≈ </a:t>
            </a:r>
            <a:r>
              <a:rPr lang="ru-RU" sz="1200" b="1" dirty="0" smtClean="0">
                <a:solidFill>
                  <a:srgbClr val="73B564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259 </a:t>
            </a:r>
            <a:r>
              <a:rPr lang="ru-RU" sz="1200" b="1" dirty="0">
                <a:solidFill>
                  <a:srgbClr val="73B564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лв.</a:t>
            </a:r>
            <a:endParaRPr lang="en-US" sz="1200" b="1" dirty="0">
              <a:solidFill>
                <a:srgbClr val="73B564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7" t="15600" r="16722" b="11300"/>
          <a:stretch/>
        </p:blipFill>
        <p:spPr>
          <a:xfrm>
            <a:off x="1739900" y="3162300"/>
            <a:ext cx="2590800" cy="1981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" name="Group 57"/>
          <p:cNvGrpSpPr/>
          <p:nvPr/>
        </p:nvGrpSpPr>
        <p:grpSpPr>
          <a:xfrm flipH="1">
            <a:off x="4087368" y="3410464"/>
            <a:ext cx="1799407" cy="777226"/>
            <a:chOff x="1883001" y="-1058412"/>
            <a:chExt cx="2404010" cy="1038375"/>
          </a:xfrm>
          <a:solidFill>
            <a:srgbClr val="00ACAB"/>
          </a:solidFill>
          <a:effectLst>
            <a:outerShdw dist="63500" dir="3780000" algn="ctr" rotWithShape="0">
              <a:srgbClr val="000000">
                <a:alpha val="5000"/>
              </a:srgbClr>
            </a:outerShdw>
          </a:effectLst>
        </p:grpSpPr>
        <p:sp>
          <p:nvSpPr>
            <p:cNvPr id="59" name="Rounded Rectangle 58"/>
            <p:cNvSpPr/>
            <p:nvPr/>
          </p:nvSpPr>
          <p:spPr>
            <a:xfrm>
              <a:off x="1883001" y="-1058412"/>
              <a:ext cx="2078918" cy="1038375"/>
            </a:xfrm>
            <a:prstGeom prst="roundRect">
              <a:avLst>
                <a:gd name="adj" fmla="val 8675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0" name="Triangle 59"/>
            <p:cNvSpPr/>
            <p:nvPr/>
          </p:nvSpPr>
          <p:spPr>
            <a:xfrm rot="10800000">
              <a:off x="3873238" y="-505945"/>
              <a:ext cx="413773" cy="377142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314827" y="518160"/>
            <a:ext cx="1626245" cy="898466"/>
            <a:chOff x="1804760" y="-1218258"/>
            <a:chExt cx="2172669" cy="1200352"/>
          </a:xfrm>
          <a:solidFill>
            <a:srgbClr val="00ACAB"/>
          </a:solidFill>
          <a:effectLst>
            <a:outerShdw dist="63500" dir="3780000" algn="ctr" rotWithShape="0">
              <a:srgbClr val="000000">
                <a:alpha val="5000"/>
              </a:srgbClr>
            </a:outerShdw>
          </a:effectLst>
        </p:grpSpPr>
        <p:sp>
          <p:nvSpPr>
            <p:cNvPr id="47" name="Rounded Rectangle 46"/>
            <p:cNvSpPr/>
            <p:nvPr/>
          </p:nvSpPr>
          <p:spPr>
            <a:xfrm>
              <a:off x="2132022" y="-1218258"/>
              <a:ext cx="1845407" cy="1200352"/>
            </a:xfrm>
            <a:prstGeom prst="roundRect">
              <a:avLst>
                <a:gd name="adj" fmla="val 8675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9" name="Triangle 48"/>
            <p:cNvSpPr/>
            <p:nvPr/>
          </p:nvSpPr>
          <p:spPr>
            <a:xfrm rot="16200000" flipH="1">
              <a:off x="1862636" y="-721208"/>
              <a:ext cx="261391" cy="37714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54" name="Rounded Rectangle 53"/>
          <p:cNvSpPr/>
          <p:nvPr/>
        </p:nvSpPr>
        <p:spPr>
          <a:xfrm>
            <a:off x="6520691" y="2016790"/>
            <a:ext cx="2275812" cy="3342019"/>
          </a:xfrm>
          <a:prstGeom prst="roundRect">
            <a:avLst>
              <a:gd name="adj" fmla="val 4657"/>
            </a:avLst>
          </a:prstGeom>
          <a:solidFill>
            <a:srgbClr val="8FA1A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300277" y="585837"/>
            <a:ext cx="1311836" cy="1311836"/>
          </a:xfrm>
          <a:prstGeom prst="ellipse">
            <a:avLst/>
          </a:prstGeom>
          <a:solidFill>
            <a:srgbClr val="00ACAB"/>
          </a:solidFill>
          <a:ln w="3175">
            <a:noFill/>
          </a:ln>
          <a:effectLst>
            <a:outerShdw dist="63500" dir="378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8117" y="419961"/>
            <a:ext cx="49342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solidFill>
                  <a:srgbClr val="73B564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Асистент </a:t>
            </a:r>
            <a:r>
              <a:rPr lang="bg-BG" b="1" dirty="0" err="1" smtClean="0">
                <a:solidFill>
                  <a:srgbClr val="73B564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Супервайзор</a:t>
            </a:r>
            <a:r>
              <a:rPr lang="en-US" b="1" dirty="0" smtClean="0">
                <a:solidFill>
                  <a:srgbClr val="73B564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en-US" dirty="0">
                <a:solidFill>
                  <a:srgbClr val="73B564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(</a:t>
            </a:r>
            <a:r>
              <a:rPr lang="en-US" dirty="0" smtClean="0">
                <a:solidFill>
                  <a:srgbClr val="73B564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2</a:t>
            </a:r>
            <a:r>
              <a:rPr lang="bg-BG" dirty="0" smtClean="0">
                <a:solidFill>
                  <a:srgbClr val="73B564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dirty="0" err="1" smtClean="0">
                <a:solidFill>
                  <a:srgbClr val="73B564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dirty="0" smtClean="0">
                <a:solidFill>
                  <a:srgbClr val="73B564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</a:t>
            </a:r>
            <a:r>
              <a:rPr lang="en-US" dirty="0" smtClean="0">
                <a:solidFill>
                  <a:srgbClr val="73B564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dirty="0" smtClean="0">
                <a:solidFill>
                  <a:srgbClr val="73B564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за</a:t>
            </a:r>
            <a:r>
              <a:rPr lang="en-US" dirty="0" smtClean="0">
                <a:solidFill>
                  <a:srgbClr val="73B564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en-US" dirty="0">
                <a:solidFill>
                  <a:srgbClr val="73B564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2 </a:t>
            </a:r>
            <a:r>
              <a:rPr lang="bg-BG" dirty="0" smtClean="0">
                <a:solidFill>
                  <a:srgbClr val="73B564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месеца</a:t>
            </a:r>
            <a:r>
              <a:rPr lang="en-US" dirty="0" smtClean="0">
                <a:solidFill>
                  <a:srgbClr val="73B564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)</a:t>
            </a:r>
            <a:r>
              <a:rPr lang="en-US" dirty="0">
                <a:solidFill>
                  <a:srgbClr val="73B564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/>
            </a:r>
            <a:br>
              <a:rPr lang="en-US" dirty="0">
                <a:solidFill>
                  <a:srgbClr val="73B564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</a:br>
            <a:r>
              <a:rPr lang="bg-BG" dirty="0" smtClean="0">
                <a:solidFill>
                  <a:srgbClr val="73B564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Правиш </a:t>
            </a:r>
            <a:r>
              <a:rPr lang="en-US" dirty="0" smtClean="0">
                <a:solidFill>
                  <a:srgbClr val="73B564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2</a:t>
            </a:r>
            <a:r>
              <a:rPr lang="bg-BG" dirty="0" smtClean="0">
                <a:solidFill>
                  <a:srgbClr val="73B564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dirty="0" err="1" smtClean="0">
                <a:solidFill>
                  <a:srgbClr val="73B564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dirty="0" smtClean="0">
                <a:solidFill>
                  <a:srgbClr val="73B564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</a:t>
            </a:r>
            <a:r>
              <a:rPr lang="en-US" dirty="0" smtClean="0">
                <a:solidFill>
                  <a:srgbClr val="73B564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dirty="0" smtClean="0">
                <a:solidFill>
                  <a:srgbClr val="73B564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или купуваш Стартов пакет.</a:t>
            </a:r>
            <a:endParaRPr lang="en-US" dirty="0">
              <a:solidFill>
                <a:srgbClr val="73B564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81319" y="1838735"/>
            <a:ext cx="33844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+ 30</a:t>
            </a: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% отстъпка за всички лични покупки</a:t>
            </a:r>
          </a:p>
          <a:p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+ 30% печалба от продажби на крайни потребители</a:t>
            </a:r>
          </a:p>
          <a:p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+ 25% печалба от покупките на лично </a:t>
            </a:r>
            <a:r>
              <a:rPr lang="ru-RU" sz="1100" dirty="0" smtClean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спонсорираните преференциални </a:t>
            </a: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клиенти (ПК</a:t>
            </a:r>
            <a:r>
              <a:rPr lang="ru-RU" sz="1100" dirty="0" smtClean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)</a:t>
            </a:r>
            <a:br>
              <a:rPr lang="ru-RU" sz="1100" dirty="0" smtClean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</a:br>
            <a:r>
              <a:rPr lang="ru-RU" sz="1100" b="1" dirty="0" smtClean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Активният с 4 б.т. АС получава също:</a:t>
            </a:r>
          </a:p>
          <a:p>
            <a:r>
              <a:rPr lang="ru-RU" sz="1100" dirty="0" smtClean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5% личен бонус </a:t>
            </a:r>
            <a:r>
              <a:rPr lang="ru-RU" sz="1100" dirty="0" smtClean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СТИМУЛ за </a:t>
            </a: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лични покупки </a:t>
            </a:r>
            <a:r>
              <a:rPr lang="ru-RU" sz="1100" dirty="0" smtClean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/>
            </a:r>
            <a:br>
              <a:rPr lang="ru-RU" sz="1100" dirty="0" smtClean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</a:br>
            <a:r>
              <a:rPr lang="ru-RU" sz="1100" dirty="0" smtClean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5% бонус </a:t>
            </a:r>
            <a:r>
              <a:rPr lang="ru-RU" sz="1100" dirty="0" smtClean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СТИМУЛ от </a:t>
            </a: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покупките на </a:t>
            </a:r>
            <a:r>
              <a:rPr lang="ru-RU" sz="1100" dirty="0" smtClean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ПК</a:t>
            </a:r>
            <a:endParaRPr lang="en-US" sz="1100" dirty="0"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397078" y="3514223"/>
            <a:ext cx="15683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Цена АС = </a:t>
            </a:r>
            <a:r>
              <a:rPr lang="bg-BG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171,66 </a:t>
            </a:r>
            <a:r>
              <a:rPr lang="bg-BG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лв.</a:t>
            </a:r>
          </a:p>
          <a:p>
            <a:r>
              <a:rPr lang="bg-BG" sz="1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ПЦП</a:t>
            </a:r>
            <a:r>
              <a:rPr lang="bg-BG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= </a:t>
            </a:r>
            <a:r>
              <a:rPr lang="bg-BG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245,20 </a:t>
            </a:r>
            <a:r>
              <a:rPr lang="bg-BG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лв.</a:t>
            </a:r>
          </a:p>
          <a:p>
            <a:r>
              <a:rPr lang="bg-BG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Печалба = </a:t>
            </a:r>
            <a:r>
              <a:rPr lang="bg-BG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73,54 </a:t>
            </a:r>
            <a:r>
              <a:rPr lang="bg-BG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лв.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46156" y="721356"/>
            <a:ext cx="1227565" cy="1112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bg-BG" sz="1100" dirty="0" smtClean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За всяка </a:t>
            </a:r>
            <a:r>
              <a:rPr lang="en-US" sz="1100" dirty="0" smtClean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1</a:t>
            </a:r>
            <a:r>
              <a:rPr lang="bg-BG" sz="1100" dirty="0" smtClean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bg-BG" sz="1100" dirty="0" err="1" smtClean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б.т</a:t>
            </a:r>
            <a:r>
              <a:rPr lang="bg-BG" sz="1100" dirty="0" smtClean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r>
              <a:rPr lang="en-US" sz="1100" dirty="0" smtClean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bg-BG" sz="1100" dirty="0" smtClean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продадени продукти </a:t>
            </a:r>
            <a:r>
              <a:rPr lang="bg-BG" sz="1100" dirty="0" smtClean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вие печелите</a:t>
            </a:r>
            <a:endParaRPr lang="en-US" sz="1100" dirty="0">
              <a:solidFill>
                <a:schemeClr val="bg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>
              <a:lnSpc>
                <a:spcPct val="85000"/>
              </a:lnSpc>
            </a:pPr>
            <a:r>
              <a:rPr lang="bg-BG" sz="1100" b="1" dirty="0" smtClean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155,60 </a:t>
            </a:r>
            <a:r>
              <a:rPr lang="bg-BG" sz="11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+ 21,63 лв.</a:t>
            </a:r>
            <a:br>
              <a:rPr lang="bg-BG" sz="11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bg-BG" sz="11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5% </a:t>
            </a:r>
            <a:r>
              <a:rPr lang="bg-BG" sz="11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бонус СТИМУЛ</a:t>
            </a:r>
            <a:br>
              <a:rPr lang="bg-BG" sz="11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bg-BG" sz="1200" b="1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177,23 лв.</a:t>
            </a:r>
            <a:endParaRPr lang="en-US" sz="1200" b="1" dirty="0">
              <a:solidFill>
                <a:schemeClr val="bg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610087" y="2386346"/>
            <a:ext cx="2191256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продажби 2 б.т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= </a:t>
            </a:r>
            <a:r>
              <a:rPr lang="ru-RU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354,46 </a:t>
            </a:r>
            <a:r>
              <a:rPr lang="ru-RU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лв</a:t>
            </a:r>
            <a:r>
              <a:rPr lang="ru-RU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 нови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АС = </a:t>
            </a:r>
            <a:r>
              <a:rPr lang="ru-RU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518,00 лв</a:t>
            </a:r>
            <a:r>
              <a:rPr lang="ru-RU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Общо печалба и бонус: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05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872,46 </a:t>
            </a:r>
            <a:r>
              <a:rPr lang="ru-RU" sz="105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лв.</a:t>
            </a:r>
            <a:endParaRPr lang="ru-RU" sz="105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610088" y="2135286"/>
            <a:ext cx="20767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Пример 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610087" y="3327259"/>
            <a:ext cx="2191256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продажби 2 б.т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= </a:t>
            </a:r>
            <a:r>
              <a:rPr lang="ru-RU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354,46 </a:t>
            </a:r>
            <a:r>
              <a:rPr lang="ru-RU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лв.</a:t>
            </a:r>
            <a:endParaRPr lang="ru-RU" sz="1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 нови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АС = </a:t>
            </a:r>
            <a:r>
              <a:rPr lang="ru-RU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777,00 лв</a:t>
            </a:r>
            <a:r>
              <a:rPr lang="ru-RU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Общо печалба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бонус: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05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ru-RU" sz="105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 </a:t>
            </a:r>
            <a:r>
              <a:rPr lang="ru-RU" sz="105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131,46 </a:t>
            </a:r>
            <a:r>
              <a:rPr lang="ru-RU" sz="105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лв</a:t>
            </a:r>
            <a:r>
              <a:rPr lang="ru-RU" sz="105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610088" y="3097789"/>
            <a:ext cx="20767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Пример </a:t>
            </a:r>
            <a:r>
              <a:rPr lang="en-US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2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610087" y="4276133"/>
            <a:ext cx="2191256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продажби 3 б.т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.= </a:t>
            </a:r>
            <a:r>
              <a:rPr lang="ru-RU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531,69 лв</a:t>
            </a:r>
            <a:r>
              <a:rPr lang="ru-RU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 нови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АС = </a:t>
            </a:r>
            <a:r>
              <a:rPr lang="ru-RU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1036,00 лв</a:t>
            </a:r>
            <a:r>
              <a:rPr lang="ru-RU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Общо печалба и бонус: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/>
            </a:r>
            <a:b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05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</a:t>
            </a:r>
            <a:r>
              <a:rPr lang="ru-RU" sz="105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567,69 </a:t>
            </a:r>
            <a:r>
              <a:rPr lang="ru-RU" sz="105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лв</a:t>
            </a:r>
            <a:r>
              <a:rPr lang="ru-RU" sz="105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610088" y="4067491"/>
            <a:ext cx="20767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Пример </a:t>
            </a:r>
            <a:r>
              <a:rPr lang="en-US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3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655072" y="667776"/>
            <a:ext cx="1258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 всеки 2 </a:t>
            </a:r>
            <a:r>
              <a:rPr lang="ru-RU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б.т</a:t>
            </a:r>
            <a:r>
              <a:rPr lang="ru-RU" sz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от ПК</a:t>
            </a:r>
            <a:br>
              <a:rPr lang="ru-RU" sz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2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≈ </a:t>
            </a:r>
            <a:r>
              <a:rPr lang="ru-RU" sz="12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259 </a:t>
            </a:r>
            <a:r>
              <a:rPr lang="ru-RU" sz="1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лв.</a:t>
            </a:r>
            <a:endParaRPr lang="en-US" sz="1200" b="1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99" y="773101"/>
            <a:ext cx="1591060" cy="101588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1792224" y="79023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BC6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bg-BG" sz="1800" b="1" dirty="0" smtClean="0">
                <a:solidFill>
                  <a:srgbClr val="FBC6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0</a:t>
            </a:r>
            <a:r>
              <a:rPr lang="en-US" sz="1800" b="1" dirty="0" smtClean="0">
                <a:solidFill>
                  <a:srgbClr val="FBC6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% </a:t>
            </a:r>
            <a:r>
              <a:rPr lang="bg-BG" sz="1800" b="1" dirty="0" smtClean="0">
                <a:solidFill>
                  <a:srgbClr val="FBC6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ОТСТЪПКА + 5% БОНУС „СТИМУЛ“ </a:t>
            </a:r>
            <a:endParaRPr lang="en-US" sz="1800" b="1" dirty="0">
              <a:solidFill>
                <a:srgbClr val="FBC6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41921" y="2134342"/>
            <a:ext cx="1556075" cy="1049160"/>
            <a:chOff x="1883000" y="-1058412"/>
            <a:chExt cx="2078918" cy="1401680"/>
          </a:xfrm>
          <a:solidFill>
            <a:srgbClr val="00ACAB"/>
          </a:solidFill>
          <a:effectLst>
            <a:outerShdw dist="63500" dir="3780000" algn="ctr" rotWithShape="0">
              <a:srgbClr val="000000">
                <a:alpha val="5000"/>
              </a:srgbClr>
            </a:outerShdw>
          </a:effectLst>
        </p:grpSpPr>
        <p:sp>
          <p:nvSpPr>
            <p:cNvPr id="55" name="Rounded Rectangle 54"/>
            <p:cNvSpPr/>
            <p:nvPr/>
          </p:nvSpPr>
          <p:spPr>
            <a:xfrm>
              <a:off x="1883000" y="-1058412"/>
              <a:ext cx="2078918" cy="1038376"/>
            </a:xfrm>
            <a:prstGeom prst="roundRect">
              <a:avLst>
                <a:gd name="adj" fmla="val 8675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7" name="Triangle 56"/>
            <p:cNvSpPr/>
            <p:nvPr/>
          </p:nvSpPr>
          <p:spPr>
            <a:xfrm rot="10800000" flipH="1">
              <a:off x="2124484" y="-33875"/>
              <a:ext cx="261391" cy="37714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35900" y="2240891"/>
            <a:ext cx="15683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Цена </a:t>
            </a: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АС = </a:t>
            </a:r>
            <a:r>
              <a:rPr lang="bg-BG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37,79 лв</a:t>
            </a:r>
            <a:r>
              <a:rPr lang="bg-BG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bg-BG" sz="1000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ПЦП</a:t>
            </a: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= </a:t>
            </a:r>
            <a:r>
              <a:rPr lang="bg-BG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54,00 лв</a:t>
            </a:r>
            <a:r>
              <a:rPr lang="bg-BG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Печалба = </a:t>
            </a:r>
            <a:r>
              <a:rPr lang="bg-BG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16,21 лв</a:t>
            </a:r>
            <a:r>
              <a:rPr lang="bg-BG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243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44" grpId="0" animBg="1"/>
      <p:bldP spid="22" grpId="0"/>
      <p:bldP spid="30" grpId="0"/>
      <p:bldP spid="31" grpId="0"/>
      <p:bldP spid="37" grpId="0"/>
      <p:bldP spid="38" grpId="0"/>
      <p:bldP spid="39" grpId="0"/>
      <p:bldP spid="40" grpId="0"/>
      <p:bldP spid="41" grpId="0"/>
      <p:bldP spid="36" grpId="0"/>
      <p:bldP spid="51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793" y="900282"/>
            <a:ext cx="4636008" cy="175977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750" y="890070"/>
            <a:ext cx="1579456" cy="84948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984427" y="1033585"/>
            <a:ext cx="15264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solidFill>
                  <a:srgbClr val="47BFAF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Печалба от ПК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solidFill>
                  <a:srgbClr val="47BFAF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за 2 </a:t>
            </a:r>
            <a:r>
              <a:rPr lang="ru-RU" sz="1200" dirty="0" smtClean="0">
                <a:solidFill>
                  <a:srgbClr val="47BFAF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б.т. продажби </a:t>
            </a:r>
            <a:r>
              <a:rPr lang="ru-RU" sz="1200" b="1" dirty="0" smtClean="0">
                <a:solidFill>
                  <a:srgbClr val="47BFAF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≈ 284 </a:t>
            </a:r>
            <a:r>
              <a:rPr lang="ru-RU" sz="1200" b="1" dirty="0">
                <a:solidFill>
                  <a:srgbClr val="47BFAF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лв.</a:t>
            </a:r>
            <a:endParaRPr lang="en-US" sz="1200" b="1" dirty="0">
              <a:solidFill>
                <a:srgbClr val="47BFAF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00277" y="585837"/>
            <a:ext cx="1311836" cy="1311836"/>
          </a:xfrm>
          <a:prstGeom prst="ellipse">
            <a:avLst/>
          </a:prstGeom>
          <a:solidFill>
            <a:srgbClr val="00ACAB"/>
          </a:solidFill>
          <a:ln w="3175">
            <a:noFill/>
          </a:ln>
          <a:effectLst>
            <a:outerShdw dist="63500" dir="378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7357359" y="954097"/>
            <a:ext cx="1626245" cy="761438"/>
            <a:chOff x="1804760" y="-1218258"/>
            <a:chExt cx="2172669" cy="1200352"/>
          </a:xfrm>
          <a:solidFill>
            <a:srgbClr val="00ACAB"/>
          </a:solidFill>
          <a:effectLst>
            <a:outerShdw dist="63500" dir="3780000" algn="ctr" rotWithShape="0">
              <a:srgbClr val="000000">
                <a:alpha val="5000"/>
              </a:srgbClr>
            </a:outerShdw>
          </a:effectLst>
        </p:grpSpPr>
        <p:sp>
          <p:nvSpPr>
            <p:cNvPr id="64" name="Rounded Rectangle 63"/>
            <p:cNvSpPr/>
            <p:nvPr/>
          </p:nvSpPr>
          <p:spPr>
            <a:xfrm>
              <a:off x="2132022" y="-1218258"/>
              <a:ext cx="1845407" cy="1200352"/>
            </a:xfrm>
            <a:prstGeom prst="roundRect">
              <a:avLst>
                <a:gd name="adj" fmla="val 8675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5" name="Triangle 64"/>
            <p:cNvSpPr/>
            <p:nvPr/>
          </p:nvSpPr>
          <p:spPr>
            <a:xfrm rot="16200000" flipH="1">
              <a:off x="1862636" y="-721208"/>
              <a:ext cx="261391" cy="37714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54" name="Rounded Rectangle 53"/>
          <p:cNvSpPr/>
          <p:nvPr/>
        </p:nvSpPr>
        <p:spPr>
          <a:xfrm>
            <a:off x="6717515" y="2759713"/>
            <a:ext cx="2275812" cy="2517138"/>
          </a:xfrm>
          <a:prstGeom prst="roundRect">
            <a:avLst>
              <a:gd name="adj" fmla="val 4992"/>
            </a:avLst>
          </a:prstGeom>
          <a:solidFill>
            <a:srgbClr val="8FA1A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8117" y="419961"/>
            <a:ext cx="66704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47BFAF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Супервайзор </a:t>
            </a:r>
            <a:r>
              <a:rPr lang="ru-RU" dirty="0">
                <a:solidFill>
                  <a:srgbClr val="47BFAF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(25 б.т. за </a:t>
            </a:r>
            <a:r>
              <a:rPr lang="ru-RU" dirty="0" smtClean="0">
                <a:solidFill>
                  <a:srgbClr val="47BFAF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2 месеца)</a:t>
            </a:r>
            <a:endParaRPr lang="ru-RU" dirty="0">
              <a:solidFill>
                <a:srgbClr val="47BFAF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ru-RU" dirty="0">
                <a:solidFill>
                  <a:srgbClr val="47BFAF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Ти правиш по 4 б.т. и показваш на </a:t>
            </a:r>
            <a:r>
              <a:rPr lang="ru-RU" dirty="0" smtClean="0">
                <a:solidFill>
                  <a:srgbClr val="47BFAF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още, да речем, трима как </a:t>
            </a:r>
            <a:r>
              <a:rPr lang="ru-RU" dirty="0">
                <a:solidFill>
                  <a:srgbClr val="47BFAF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да правят същото.</a:t>
            </a:r>
            <a:endParaRPr lang="en-US" dirty="0">
              <a:solidFill>
                <a:srgbClr val="47BFAF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802071" y="3163175"/>
            <a:ext cx="207678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продажби 2 б.т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.= </a:t>
            </a:r>
            <a:r>
              <a:rPr lang="ru-RU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394,40 лв</a:t>
            </a:r>
            <a:r>
              <a:rPr lang="ru-RU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 нови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АС = </a:t>
            </a:r>
            <a:r>
              <a:rPr lang="ru-RU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852,00 лв</a:t>
            </a:r>
            <a:r>
              <a:rPr lang="ru-RU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 х АС х 4 б.т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= </a:t>
            </a:r>
            <a:r>
              <a:rPr lang="ru-RU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15</a:t>
            </a:r>
            <a:r>
              <a:rPr lang="en-US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r>
              <a:rPr lang="ru-RU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</a:t>
            </a:r>
            <a:r>
              <a:rPr lang="en-US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ru-RU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 лв</a:t>
            </a:r>
            <a:r>
              <a:rPr lang="ru-RU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endParaRPr lang="en-US" sz="1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1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Общ доход </a:t>
            </a:r>
            <a:r>
              <a:rPr lang="ru-RU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 </a:t>
            </a:r>
            <a:r>
              <a:rPr lang="ru-RU" sz="1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месеца = 1 </a:t>
            </a:r>
            <a:r>
              <a:rPr lang="en-US" sz="1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bg-BG" sz="1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  <a:r>
              <a:rPr lang="ru-RU" sz="1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</a:t>
            </a:r>
            <a:r>
              <a:rPr lang="en-US" sz="1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55 </a:t>
            </a:r>
            <a:r>
              <a:rPr lang="ru-RU" sz="1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лв.</a:t>
            </a:r>
            <a:endParaRPr lang="ru-RU"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02072" y="2866395"/>
            <a:ext cx="20767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Пример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693150" y="1123732"/>
            <a:ext cx="12904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 всеки 2 б.т. от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ПК ≈ </a:t>
            </a:r>
            <a:r>
              <a:rPr lang="ru-RU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284 </a:t>
            </a:r>
            <a:r>
              <a:rPr lang="ru-RU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лв.</a:t>
            </a:r>
            <a:endParaRPr lang="en-US" sz="1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82" y="790856"/>
            <a:ext cx="1591060" cy="101588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1887492" y="105251"/>
            <a:ext cx="30336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BC6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38% </a:t>
            </a:r>
            <a:r>
              <a:rPr lang="bg-BG" sz="1800" b="1" dirty="0" smtClean="0">
                <a:solidFill>
                  <a:srgbClr val="FBC6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ОТСТЪПКА</a:t>
            </a:r>
            <a:endParaRPr lang="en-US" sz="1800" b="1" dirty="0">
              <a:solidFill>
                <a:srgbClr val="FBC6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973159" y="2312970"/>
            <a:ext cx="10870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1100" b="1" dirty="0" smtClean="0">
                <a:solidFill>
                  <a:srgbClr val="A6CD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3% групов </a:t>
            </a:r>
            <a:endParaRPr lang="bg-BG" sz="1100" b="1" dirty="0">
              <a:solidFill>
                <a:srgbClr val="A6CD8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bg-BG" sz="1100" b="1" dirty="0">
                <a:solidFill>
                  <a:srgbClr val="A6CD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бонус </a:t>
            </a:r>
          </a:p>
        </p:txBody>
      </p:sp>
      <p:cxnSp>
        <p:nvCxnSpPr>
          <p:cNvPr id="52" name="Straight Connector 51"/>
          <p:cNvCxnSpPr/>
          <p:nvPr/>
        </p:nvCxnSpPr>
        <p:spPr>
          <a:xfrm flipH="1" flipV="1">
            <a:off x="5574793" y="1920397"/>
            <a:ext cx="560831" cy="466187"/>
          </a:xfrm>
          <a:prstGeom prst="line">
            <a:avLst/>
          </a:prstGeom>
          <a:ln w="9525">
            <a:solidFill>
              <a:srgbClr val="A6CD8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00277" y="827521"/>
            <a:ext cx="131183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 всяка 1 б.т. 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продадени продукти вие печелите:</a:t>
            </a:r>
          </a:p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197,20 лв</a:t>
            </a:r>
            <a:r>
              <a:rPr lang="ru-RU"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grpSp>
        <p:nvGrpSpPr>
          <p:cNvPr id="60" name="Group 59"/>
          <p:cNvGrpSpPr/>
          <p:nvPr/>
        </p:nvGrpSpPr>
        <p:grpSpPr>
          <a:xfrm rot="10800000">
            <a:off x="5119538" y="2882897"/>
            <a:ext cx="1433660" cy="1052240"/>
            <a:chOff x="1883001" y="-846953"/>
            <a:chExt cx="1915371" cy="1405795"/>
          </a:xfrm>
          <a:solidFill>
            <a:srgbClr val="00ACAB"/>
          </a:solidFill>
          <a:effectLst>
            <a:outerShdw dist="63500" dir="3780000" algn="ctr" rotWithShape="0">
              <a:srgbClr val="000000">
                <a:alpha val="5000"/>
              </a:srgbClr>
            </a:outerShdw>
          </a:effectLst>
        </p:grpSpPr>
        <p:sp>
          <p:nvSpPr>
            <p:cNvPr id="61" name="Rounded Rectangle 60"/>
            <p:cNvSpPr/>
            <p:nvPr/>
          </p:nvSpPr>
          <p:spPr>
            <a:xfrm>
              <a:off x="1883001" y="-846953"/>
              <a:ext cx="1915371" cy="1076096"/>
            </a:xfrm>
            <a:prstGeom prst="roundRect">
              <a:avLst>
                <a:gd name="adj" fmla="val 8675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62" name="Triangle 61"/>
            <p:cNvSpPr/>
            <p:nvPr/>
          </p:nvSpPr>
          <p:spPr>
            <a:xfrm rot="10800000">
              <a:off x="2124484" y="181699"/>
              <a:ext cx="261391" cy="37714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5145568" y="3255407"/>
            <a:ext cx="14921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 всеки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А/С с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 б.т.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оборот в групата – </a:t>
            </a:r>
            <a:r>
              <a:rPr lang="ru-RU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r>
              <a:rPr lang="en-US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2,05</a:t>
            </a:r>
            <a:r>
              <a:rPr lang="ru-RU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лв</a:t>
            </a:r>
            <a:r>
              <a:rPr lang="ru-RU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87492" y="1800272"/>
            <a:ext cx="258890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dirty="0" smtClean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+ 38</a:t>
            </a: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% отстъпка за всички лични покупки</a:t>
            </a:r>
          </a:p>
          <a:p>
            <a:pPr>
              <a:spcAft>
                <a:spcPts val="600"/>
              </a:spcAft>
            </a:pP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+ 38% печалба от продажби на </a:t>
            </a:r>
            <a:r>
              <a:rPr lang="ru-RU" sz="1100" dirty="0" smtClean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крайни потребители</a:t>
            </a:r>
            <a:endParaRPr lang="ru-RU" sz="1100" dirty="0"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>
              <a:spcAft>
                <a:spcPts val="600"/>
              </a:spcAft>
            </a:pP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+ 33% печалба + бонус от покупките на </a:t>
            </a:r>
            <a:r>
              <a:rPr lang="ru-RU" sz="1100" dirty="0" smtClean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лично спонсорираните ПК</a:t>
            </a:r>
            <a:endParaRPr lang="ru-RU" sz="1100" dirty="0"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>
              <a:spcAft>
                <a:spcPts val="600"/>
              </a:spcAft>
            </a:pP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+ 3% бонус за изграждане на екип</a:t>
            </a:r>
            <a:endParaRPr lang="en-US" sz="1100" dirty="0"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98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4" grpId="0" animBg="1"/>
      <p:bldP spid="31" grpId="0"/>
      <p:bldP spid="37" grpId="0"/>
      <p:bldP spid="36" grpId="0"/>
      <p:bldP spid="51" grpId="0"/>
      <p:bldP spid="15" grpId="0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F54D042-60F2-0641-B215-F871CE034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802" y="948023"/>
            <a:ext cx="4335585" cy="20000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802" y="982751"/>
            <a:ext cx="4507830" cy="21240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982481" y="1033585"/>
            <a:ext cx="15913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solidFill>
                  <a:srgbClr val="AE867D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Печалба от ПК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solidFill>
                  <a:srgbClr val="AE867D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за 2 б.т. продажби ≈ </a:t>
            </a:r>
            <a:r>
              <a:rPr lang="ru-RU" sz="1200" b="1" dirty="0" smtClean="0">
                <a:solidFill>
                  <a:srgbClr val="AE867D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327 </a:t>
            </a:r>
            <a:r>
              <a:rPr lang="ru-RU" sz="1200" b="1" dirty="0">
                <a:solidFill>
                  <a:srgbClr val="AE867D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лв.</a:t>
            </a:r>
            <a:endParaRPr lang="en-US" sz="1200" b="1" dirty="0">
              <a:solidFill>
                <a:srgbClr val="AE867D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520" y="847134"/>
            <a:ext cx="1579456" cy="849480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300277" y="585837"/>
            <a:ext cx="1311836" cy="1311836"/>
          </a:xfrm>
          <a:prstGeom prst="ellipse">
            <a:avLst/>
          </a:prstGeom>
          <a:solidFill>
            <a:srgbClr val="00ACAB"/>
          </a:solidFill>
          <a:ln w="3175">
            <a:noFill/>
          </a:ln>
          <a:effectLst>
            <a:outerShdw dist="63500" dir="378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" name="Group 40"/>
          <p:cNvGrpSpPr/>
          <p:nvPr/>
        </p:nvGrpSpPr>
        <p:grpSpPr>
          <a:xfrm rot="10800000">
            <a:off x="4424594" y="3127628"/>
            <a:ext cx="1433660" cy="1045980"/>
            <a:chOff x="1883001" y="-838589"/>
            <a:chExt cx="1915371" cy="1397431"/>
          </a:xfrm>
          <a:solidFill>
            <a:srgbClr val="00ACAB"/>
          </a:solidFill>
          <a:effectLst>
            <a:outerShdw dist="63500" dir="3780000" algn="ctr" rotWithShape="0">
              <a:srgbClr val="000000">
                <a:alpha val="5000"/>
              </a:srgbClr>
            </a:outerShdw>
          </a:effectLst>
        </p:grpSpPr>
        <p:sp>
          <p:nvSpPr>
            <p:cNvPr id="42" name="Rounded Rectangle 41"/>
            <p:cNvSpPr/>
            <p:nvPr/>
          </p:nvSpPr>
          <p:spPr>
            <a:xfrm>
              <a:off x="1883001" y="-838589"/>
              <a:ext cx="1915371" cy="1048752"/>
            </a:xfrm>
            <a:prstGeom prst="roundRect">
              <a:avLst>
                <a:gd name="adj" fmla="val 8675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4" name="Triangle 43"/>
            <p:cNvSpPr/>
            <p:nvPr/>
          </p:nvSpPr>
          <p:spPr>
            <a:xfrm rot="10800000">
              <a:off x="2124484" y="181699"/>
              <a:ext cx="261391" cy="37714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887492" y="1765115"/>
            <a:ext cx="264453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dirty="0" smtClean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+ 43</a:t>
            </a: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% отстъпка за всички </a:t>
            </a:r>
            <a:r>
              <a:rPr lang="ru-RU" sz="1100" dirty="0" smtClean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/>
            </a:r>
            <a:br>
              <a:rPr lang="ru-RU" sz="1100" dirty="0" smtClean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</a:br>
            <a:r>
              <a:rPr lang="ru-RU" sz="1100" dirty="0" smtClean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лични </a:t>
            </a: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покупки</a:t>
            </a:r>
          </a:p>
          <a:p>
            <a:pPr>
              <a:spcAft>
                <a:spcPts val="600"/>
              </a:spcAft>
            </a:pP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+ 43% печалба от </a:t>
            </a:r>
            <a:r>
              <a:rPr lang="ru-RU" sz="1100" dirty="0" smtClean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продажби </a:t>
            </a:r>
            <a:br>
              <a:rPr lang="ru-RU" sz="1100" dirty="0" smtClean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</a:br>
            <a:r>
              <a:rPr lang="ru-RU" sz="1100" dirty="0" smtClean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на </a:t>
            </a: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крайни потребители</a:t>
            </a:r>
          </a:p>
          <a:p>
            <a:pPr>
              <a:spcAft>
                <a:spcPts val="600"/>
              </a:spcAft>
            </a:pP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+ 38% печалба + бонус от </a:t>
            </a:r>
            <a:r>
              <a:rPr lang="ru-RU" sz="1100" dirty="0" smtClean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покупките на </a:t>
            </a: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лично </a:t>
            </a:r>
            <a:r>
              <a:rPr lang="ru-RU" sz="1100" dirty="0" smtClean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спонсорираните ПК</a:t>
            </a:r>
            <a:endParaRPr lang="ru-RU" sz="1100" dirty="0"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>
              <a:spcAft>
                <a:spcPts val="600"/>
              </a:spcAft>
            </a:pP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+ 5-8% бонус за изграждане на екип</a:t>
            </a:r>
            <a:endParaRPr lang="en-US" sz="1100" dirty="0"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740861" y="3230738"/>
            <a:ext cx="2275812" cy="2046112"/>
          </a:xfrm>
          <a:prstGeom prst="roundRect">
            <a:avLst>
              <a:gd name="adj" fmla="val 4993"/>
            </a:avLst>
          </a:prstGeom>
          <a:solidFill>
            <a:srgbClr val="8FA1A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78116" y="419961"/>
            <a:ext cx="61868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AE867D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Асистент Мениджър </a:t>
            </a:r>
            <a:r>
              <a:rPr lang="ru-RU" dirty="0">
                <a:solidFill>
                  <a:srgbClr val="AE867D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(75 б.т. за </a:t>
            </a:r>
            <a:r>
              <a:rPr lang="ru-RU" dirty="0" smtClean="0">
                <a:solidFill>
                  <a:srgbClr val="AE867D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2 месеца</a:t>
            </a:r>
            <a:r>
              <a:rPr lang="ru-RU" dirty="0">
                <a:solidFill>
                  <a:srgbClr val="AE867D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)</a:t>
            </a:r>
          </a:p>
          <a:p>
            <a:r>
              <a:rPr lang="ru-RU" dirty="0">
                <a:solidFill>
                  <a:srgbClr val="AE867D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rPr>
              <a:t>Ти правиш по 4 б.т. и показваш на още, да речем, </a:t>
            </a:r>
            <a:r>
              <a:rPr lang="ru-RU" dirty="0" smtClean="0">
                <a:solidFill>
                  <a:srgbClr val="AE867D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rPr>
              <a:t>девет души </a:t>
            </a:r>
            <a:r>
              <a:rPr lang="ru-RU" dirty="0">
                <a:solidFill>
                  <a:srgbClr val="AE867D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rPr>
              <a:t>как да правят същото.</a:t>
            </a:r>
            <a:endParaRPr lang="en-US" dirty="0">
              <a:solidFill>
                <a:srgbClr val="AE867D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Helvetica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827765" y="3650808"/>
            <a:ext cx="211642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Продажби </a:t>
            </a:r>
            <a:r>
              <a:rPr lang="bg-BG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 </a:t>
            </a:r>
            <a:r>
              <a:rPr lang="bg-BG" sz="1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б.т</a:t>
            </a: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= </a:t>
            </a:r>
            <a:r>
              <a:rPr lang="bg-BG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446,40</a:t>
            </a:r>
            <a:r>
              <a:rPr lang="bg-BG" sz="1000" b="1" dirty="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bg-BG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лв</a:t>
            </a:r>
            <a:r>
              <a:rPr lang="bg-BG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 </a:t>
            </a:r>
            <a:r>
              <a:rPr lang="bg-BG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нови </a:t>
            </a: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АС = </a:t>
            </a:r>
            <a:r>
              <a:rPr lang="bg-BG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654</a:t>
            </a:r>
            <a:r>
              <a:rPr lang="en-US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,00</a:t>
            </a:r>
            <a:r>
              <a:rPr lang="bg-BG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лв</a:t>
            </a:r>
            <a:r>
              <a:rPr lang="bg-BG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bg-BG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х АС х 4 </a:t>
            </a:r>
            <a:r>
              <a:rPr lang="bg-BG" sz="1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б.т</a:t>
            </a: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= </a:t>
            </a:r>
            <a:r>
              <a:rPr lang="en-US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138.56</a:t>
            </a:r>
            <a:r>
              <a:rPr lang="bg-BG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лв</a:t>
            </a:r>
            <a:r>
              <a:rPr lang="bg-BG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bg-BG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 х С х 15 </a:t>
            </a:r>
            <a:r>
              <a:rPr lang="bg-BG" sz="1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б.т</a:t>
            </a: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= </a:t>
            </a:r>
            <a:r>
              <a:rPr lang="en-US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649</a:t>
            </a:r>
            <a:r>
              <a:rPr lang="bg-BG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</a:t>
            </a:r>
            <a:r>
              <a:rPr lang="en-US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56</a:t>
            </a:r>
            <a:r>
              <a:rPr lang="bg-BG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лв.</a:t>
            </a:r>
            <a:endParaRPr lang="en-US" sz="1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bg-BG" sz="1400" b="1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Общо </a:t>
            </a:r>
            <a:r>
              <a:rPr lang="ru-RU" sz="1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доход </a:t>
            </a:r>
            <a:r>
              <a:rPr lang="ru-RU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 </a:t>
            </a:r>
            <a:r>
              <a:rPr lang="ru-RU" sz="1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месеца = </a:t>
            </a:r>
            <a:r>
              <a:rPr lang="en-US" sz="1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bg-BG" sz="1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88</a:t>
            </a:r>
            <a:r>
              <a:rPr lang="en-US" sz="1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8,52</a:t>
            </a:r>
            <a:r>
              <a:rPr lang="ru-RU" sz="1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лв.</a:t>
            </a:r>
            <a:endParaRPr lang="ru-RU"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27766" y="3354028"/>
            <a:ext cx="20767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Пример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339830" y="803343"/>
            <a:ext cx="123273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 всяка 1 б.т. 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продадени продукти вие печелите:</a:t>
            </a:r>
            <a:endParaRPr lang="en-US" sz="11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bg-BG" sz="1100" b="1" dirty="0" smtClean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223,20 лв.</a:t>
            </a:r>
            <a:endParaRPr lang="en-US" sz="1100" b="1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6478265" y="2290813"/>
            <a:ext cx="1619072" cy="774978"/>
            <a:chOff x="1600309" y="-1394456"/>
            <a:chExt cx="2163081" cy="1035372"/>
          </a:xfrm>
          <a:solidFill>
            <a:srgbClr val="00ACAB"/>
          </a:solidFill>
          <a:effectLst>
            <a:outerShdw dist="63500" dir="3780000" algn="ctr" rotWithShape="0">
              <a:srgbClr val="000000">
                <a:alpha val="5000"/>
              </a:srgbClr>
            </a:outerShdw>
          </a:effectLst>
        </p:grpSpPr>
        <p:sp>
          <p:nvSpPr>
            <p:cNvPr id="53" name="Rounded Rectangle 52"/>
            <p:cNvSpPr/>
            <p:nvPr/>
          </p:nvSpPr>
          <p:spPr>
            <a:xfrm>
              <a:off x="1917985" y="-1394456"/>
              <a:ext cx="1845405" cy="1035372"/>
            </a:xfrm>
            <a:prstGeom prst="roundRect">
              <a:avLst>
                <a:gd name="adj" fmla="val 8675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5" name="Triangle 54"/>
            <p:cNvSpPr/>
            <p:nvPr/>
          </p:nvSpPr>
          <p:spPr>
            <a:xfrm rot="16200000">
              <a:off x="1658184" y="-1301990"/>
              <a:ext cx="261391" cy="377142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086" y="855706"/>
            <a:ext cx="1591060" cy="903290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1887492" y="79023"/>
            <a:ext cx="30336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BC600"/>
                </a:solidFill>
                <a:effectLst/>
                <a:latin typeface="Helvetica" charset="0"/>
              </a:rPr>
              <a:t>43% </a:t>
            </a:r>
            <a:r>
              <a:rPr lang="bg-BG" sz="1800" b="1" dirty="0" smtClean="0">
                <a:solidFill>
                  <a:srgbClr val="FBC600"/>
                </a:solidFill>
                <a:effectLst/>
                <a:latin typeface="Helvetica" charset="0"/>
              </a:rPr>
              <a:t>ОТСТЪПКА</a:t>
            </a:r>
            <a:endParaRPr lang="en-US" sz="1800" b="1" dirty="0">
              <a:solidFill>
                <a:srgbClr val="FBC600"/>
              </a:solidFill>
              <a:effectLst/>
              <a:latin typeface="Helvetica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60557" y="2395748"/>
            <a:ext cx="13367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 всеки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АС с </a:t>
            </a:r>
            <a:b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б.т.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оборот в групата: </a:t>
            </a:r>
            <a:r>
              <a:rPr lang="ru-RU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13</a:t>
            </a:r>
            <a:r>
              <a:rPr lang="en-US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  <a:r>
              <a:rPr lang="ru-RU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</a:t>
            </a:r>
            <a:r>
              <a:rPr lang="en-US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56</a:t>
            </a:r>
            <a:r>
              <a:rPr lang="ru-RU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лв</a:t>
            </a:r>
            <a:r>
              <a:rPr lang="ru-RU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462773" y="3504141"/>
            <a:ext cx="14284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 всеки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Суп. с </a:t>
            </a:r>
            <a:b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15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б.т.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оборот в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групата: </a:t>
            </a:r>
            <a:r>
              <a:rPr lang="en-US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324,78</a:t>
            </a:r>
            <a:r>
              <a:rPr lang="en-US" sz="1000" b="1" dirty="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лв</a:t>
            </a:r>
            <a:r>
              <a:rPr lang="ru-RU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751949" y="2289384"/>
            <a:ext cx="118344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rgbClr val="73B56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8%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325436" y="2801527"/>
            <a:ext cx="11834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rgbClr val="47BFA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r>
              <a:rPr lang="en-US" sz="1100" b="1" dirty="0">
                <a:solidFill>
                  <a:srgbClr val="47BFA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% </a:t>
            </a:r>
            <a:r>
              <a:rPr lang="bg-BG" sz="1100" b="1" dirty="0" smtClean="0">
                <a:solidFill>
                  <a:srgbClr val="47BFA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групов бонус</a:t>
            </a:r>
            <a:endParaRPr lang="en-US" sz="1100" b="1" dirty="0">
              <a:solidFill>
                <a:srgbClr val="47BFAF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5111496" y="2048256"/>
            <a:ext cx="461975" cy="803110"/>
          </a:xfrm>
          <a:prstGeom prst="line">
            <a:avLst/>
          </a:prstGeom>
          <a:ln w="9525">
            <a:solidFill>
              <a:srgbClr val="47BFA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5596391" y="1947148"/>
            <a:ext cx="584953" cy="448580"/>
          </a:xfrm>
          <a:prstGeom prst="line">
            <a:avLst/>
          </a:prstGeom>
          <a:ln w="9525">
            <a:solidFill>
              <a:srgbClr val="73B564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7367579" y="937365"/>
            <a:ext cx="1626245" cy="723190"/>
            <a:chOff x="1804760" y="-1222031"/>
            <a:chExt cx="2172669" cy="1204890"/>
          </a:xfrm>
          <a:solidFill>
            <a:srgbClr val="00ACAB"/>
          </a:solidFill>
          <a:effectLst>
            <a:outerShdw dist="63500" dir="3780000" algn="ctr" rotWithShape="0">
              <a:srgbClr val="000000">
                <a:alpha val="5000"/>
              </a:srgbClr>
            </a:outerShdw>
          </a:effectLst>
        </p:grpSpPr>
        <p:sp>
          <p:nvSpPr>
            <p:cNvPr id="58" name="Rounded Rectangle 57"/>
            <p:cNvSpPr/>
            <p:nvPr/>
          </p:nvSpPr>
          <p:spPr>
            <a:xfrm>
              <a:off x="2132022" y="-1222031"/>
              <a:ext cx="1845407" cy="1204890"/>
            </a:xfrm>
            <a:prstGeom prst="roundRect">
              <a:avLst>
                <a:gd name="adj" fmla="val 8675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9" name="Triangle 58"/>
            <p:cNvSpPr/>
            <p:nvPr/>
          </p:nvSpPr>
          <p:spPr>
            <a:xfrm rot="16200000" flipH="1">
              <a:off x="1862636" y="-721208"/>
              <a:ext cx="261391" cy="37714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50" name="Rectangle 49"/>
          <p:cNvSpPr/>
          <p:nvPr/>
        </p:nvSpPr>
        <p:spPr>
          <a:xfrm>
            <a:off x="7662166" y="1084072"/>
            <a:ext cx="12820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 всеки 2 б.т. от ПК ≈ </a:t>
            </a:r>
            <a:r>
              <a:rPr lang="ru-RU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327 </a:t>
            </a:r>
            <a:r>
              <a:rPr lang="ru-RU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лв.</a:t>
            </a:r>
            <a:endParaRPr lang="en-US" sz="1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61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4" grpId="0" animBg="1"/>
      <p:bldP spid="31" grpId="0"/>
      <p:bldP spid="37" grpId="0"/>
      <p:bldP spid="15" grpId="0"/>
      <p:bldP spid="51" grpId="0"/>
      <p:bldP spid="20" grpId="0"/>
      <p:bldP spid="22" grpId="0"/>
      <p:bldP spid="25" grpId="0"/>
      <p:bldP spid="26" grpId="0"/>
      <p:bldP spid="5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66" y="948753"/>
            <a:ext cx="4510726" cy="218764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6003730" y="987865"/>
            <a:ext cx="15700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Печалба от ПК</a:t>
            </a:r>
          </a:p>
          <a:p>
            <a:pPr>
              <a:lnSpc>
                <a:spcPts val="1200"/>
              </a:lnSpc>
            </a:pPr>
            <a:r>
              <a:rPr lang="ru-RU" sz="1200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за 2 б.т. </a:t>
            </a:r>
            <a:r>
              <a:rPr lang="ru-RU" sz="1200" dirty="0" smtClean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продажби ≈ </a:t>
            </a:r>
            <a:r>
              <a:rPr lang="ru-RU" sz="1200" b="1" dirty="0" smtClean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369 </a:t>
            </a:r>
            <a:r>
              <a:rPr lang="ru-RU" sz="1200" b="1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лв.</a:t>
            </a:r>
            <a:endParaRPr lang="en-US" sz="1200" b="1" dirty="0">
              <a:solidFill>
                <a:srgbClr val="FFC600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750" y="819509"/>
            <a:ext cx="1579456" cy="849480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7411539" y="879044"/>
            <a:ext cx="1626245" cy="732903"/>
            <a:chOff x="1804760" y="-1222031"/>
            <a:chExt cx="2172669" cy="1204890"/>
          </a:xfrm>
          <a:solidFill>
            <a:srgbClr val="00ACAB"/>
          </a:solidFill>
          <a:effectLst>
            <a:outerShdw dist="63500" dir="3780000" algn="ctr" rotWithShape="0">
              <a:srgbClr val="000000">
                <a:alpha val="5000"/>
              </a:srgbClr>
            </a:outerShdw>
          </a:effectLst>
        </p:grpSpPr>
        <p:sp>
          <p:nvSpPr>
            <p:cNvPr id="40" name="Rounded Rectangle 39"/>
            <p:cNvSpPr/>
            <p:nvPr/>
          </p:nvSpPr>
          <p:spPr>
            <a:xfrm>
              <a:off x="2132022" y="-1222031"/>
              <a:ext cx="1845407" cy="1204890"/>
            </a:xfrm>
            <a:prstGeom prst="roundRect">
              <a:avLst>
                <a:gd name="adj" fmla="val 8675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1" name="Triangle 40"/>
            <p:cNvSpPr/>
            <p:nvPr/>
          </p:nvSpPr>
          <p:spPr>
            <a:xfrm rot="16200000" flipH="1">
              <a:off x="1862636" y="-721208"/>
              <a:ext cx="261391" cy="37714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300277" y="585837"/>
            <a:ext cx="1311836" cy="1311836"/>
          </a:xfrm>
          <a:prstGeom prst="ellipse">
            <a:avLst/>
          </a:prstGeom>
          <a:solidFill>
            <a:srgbClr val="00ACAB"/>
          </a:solidFill>
          <a:ln w="3175">
            <a:noFill/>
          </a:ln>
          <a:effectLst>
            <a:outerShdw dist="63500" dir="378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 rot="10800000">
            <a:off x="3344307" y="3315726"/>
            <a:ext cx="1433660" cy="995941"/>
            <a:chOff x="1883001" y="-771737"/>
            <a:chExt cx="1915371" cy="1330579"/>
          </a:xfrm>
          <a:solidFill>
            <a:srgbClr val="00ACAB"/>
          </a:solidFill>
          <a:effectLst>
            <a:outerShdw dist="63500" dir="3780000" algn="ctr" rotWithShape="0">
              <a:srgbClr val="000000">
                <a:alpha val="5000"/>
              </a:srgbClr>
            </a:outerShdw>
          </a:effectLst>
        </p:grpSpPr>
        <p:sp>
          <p:nvSpPr>
            <p:cNvPr id="48" name="Rounded Rectangle 47"/>
            <p:cNvSpPr/>
            <p:nvPr/>
          </p:nvSpPr>
          <p:spPr>
            <a:xfrm>
              <a:off x="1883001" y="-771737"/>
              <a:ext cx="1915371" cy="981900"/>
            </a:xfrm>
            <a:prstGeom prst="roundRect">
              <a:avLst>
                <a:gd name="adj" fmla="val 8675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9" name="Triangle 48"/>
            <p:cNvSpPr/>
            <p:nvPr/>
          </p:nvSpPr>
          <p:spPr>
            <a:xfrm rot="10800000">
              <a:off x="2222214" y="181699"/>
              <a:ext cx="261391" cy="37714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54" name="Rounded Rectangle 53"/>
          <p:cNvSpPr/>
          <p:nvPr/>
        </p:nvSpPr>
        <p:spPr>
          <a:xfrm>
            <a:off x="6705780" y="3086004"/>
            <a:ext cx="2275812" cy="2150365"/>
          </a:xfrm>
          <a:prstGeom prst="roundRect">
            <a:avLst>
              <a:gd name="adj" fmla="val 4992"/>
            </a:avLst>
          </a:prstGeom>
          <a:solidFill>
            <a:srgbClr val="8FA1A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752" y="381557"/>
            <a:ext cx="69311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Мениджър </a:t>
            </a:r>
            <a:r>
              <a:rPr lang="en-US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(150</a:t>
            </a:r>
            <a:r>
              <a:rPr lang="bg-BG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dirty="0" err="1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</a:t>
            </a:r>
            <a:r>
              <a:rPr lang="en-US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за </a:t>
            </a:r>
            <a:r>
              <a:rPr lang="en-US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4 </a:t>
            </a:r>
            <a:r>
              <a:rPr lang="bg-BG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месеца </a:t>
            </a:r>
            <a:r>
              <a:rPr lang="en-US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/ 120</a:t>
            </a:r>
            <a:r>
              <a:rPr lang="bg-BG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dirty="0" err="1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 за </a:t>
            </a:r>
            <a:r>
              <a:rPr lang="en-US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2 </a:t>
            </a:r>
            <a:r>
              <a:rPr lang="bg-BG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месеца</a:t>
            </a:r>
            <a:r>
              <a:rPr lang="en-US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)</a:t>
            </a:r>
            <a:endParaRPr lang="en-US" dirty="0">
              <a:solidFill>
                <a:srgbClr val="00ACAB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ru-RU" dirty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Ти правиш по 4 б.т. и показваш на още, да речем, 14 души как да правят </a:t>
            </a:r>
            <a:r>
              <a:rPr lang="ru-RU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същото.</a:t>
            </a:r>
            <a:endParaRPr lang="en-US" dirty="0">
              <a:solidFill>
                <a:srgbClr val="00ACAB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811889" y="3489467"/>
            <a:ext cx="2068103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Продажби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 б.т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= </a:t>
            </a:r>
            <a:r>
              <a:rPr lang="ru-RU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498,20 лв</a:t>
            </a:r>
            <a:r>
              <a:rPr lang="ru-RU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 нови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АС = </a:t>
            </a:r>
            <a:r>
              <a:rPr lang="ru-RU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738</a:t>
            </a:r>
            <a:r>
              <a:rPr lang="en-US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,00</a:t>
            </a:r>
            <a:r>
              <a:rPr lang="ru-RU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лв.</a:t>
            </a:r>
            <a:endParaRPr lang="bg-BG" sz="10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х АС х 4 б.т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= </a:t>
            </a:r>
            <a:r>
              <a:rPr lang="en-US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450.34</a:t>
            </a:r>
            <a:r>
              <a:rPr lang="ru-RU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лв</a:t>
            </a:r>
            <a:r>
              <a:rPr lang="ru-RU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х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 х 15 б.т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= </a:t>
            </a:r>
            <a:r>
              <a:rPr lang="en-US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649,53</a:t>
            </a:r>
            <a:r>
              <a:rPr lang="ru-RU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лв.</a:t>
            </a:r>
            <a:endParaRPr lang="en-US" sz="1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х АМ х 45 б.т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= </a:t>
            </a:r>
            <a:r>
              <a:rPr lang="en-US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974,32</a:t>
            </a:r>
            <a:r>
              <a:rPr lang="ru-RU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лв.</a:t>
            </a:r>
            <a:endParaRPr lang="en-US" sz="1000" b="1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sz="1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Общо </a:t>
            </a:r>
            <a:r>
              <a:rPr lang="ru-RU" sz="1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доход </a:t>
            </a:r>
            <a:r>
              <a:rPr lang="ru-RU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 </a:t>
            </a:r>
            <a:r>
              <a:rPr lang="ru-RU" sz="1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месеца = </a:t>
            </a:r>
            <a:r>
              <a:rPr lang="en-US" sz="1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 </a:t>
            </a:r>
            <a:r>
              <a:rPr lang="bg-BG" sz="1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310</a:t>
            </a:r>
            <a:r>
              <a:rPr lang="en-US" sz="1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,39</a:t>
            </a:r>
            <a:r>
              <a:rPr lang="ru-RU" sz="1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лв.</a:t>
            </a:r>
            <a:endParaRPr lang="ru-RU"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03210" y="3190964"/>
            <a:ext cx="20767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Пример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755418" y="1051213"/>
            <a:ext cx="12823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 всеки нов А/С с 2 б.т. ≈ </a:t>
            </a:r>
            <a:r>
              <a:rPr lang="ru-RU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369 </a:t>
            </a:r>
            <a:r>
              <a:rPr lang="ru-RU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лв.</a:t>
            </a:r>
            <a:endParaRPr lang="en-US" sz="1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686" y="804985"/>
            <a:ext cx="1591060" cy="911922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1832628" y="79023"/>
            <a:ext cx="30336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48% </a:t>
            </a:r>
            <a:r>
              <a:rPr lang="bg-BG" sz="1800" b="1" dirty="0" smtClean="0">
                <a:solidFill>
                  <a:srgbClr val="FBC6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ОТСТЪПКА</a:t>
            </a:r>
            <a:endParaRPr lang="en-US" sz="1800" b="1" dirty="0">
              <a:solidFill>
                <a:srgbClr val="FBC6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371331" y="3656176"/>
            <a:ext cx="14066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 всеки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АМ </a:t>
            </a:r>
            <a:b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45 б.т.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оборот в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групата: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974,32 </a:t>
            </a:r>
            <a:r>
              <a:rPr lang="ru-RU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лв</a:t>
            </a:r>
            <a:r>
              <a:rPr lang="ru-RU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73275" y="2146255"/>
            <a:ext cx="49840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rgbClr val="A6CD8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13%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67685" y="2917472"/>
            <a:ext cx="11616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rgbClr val="47BFA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  <a:r>
              <a:rPr lang="en-US" sz="1100" b="1" dirty="0">
                <a:solidFill>
                  <a:srgbClr val="47BFA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% </a:t>
            </a:r>
            <a:r>
              <a:rPr lang="bg-BG" sz="1100" b="1" dirty="0" smtClean="0">
                <a:solidFill>
                  <a:srgbClr val="47BFA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групов бонус</a:t>
            </a:r>
            <a:endParaRPr lang="en-US" sz="1100" b="1" dirty="0">
              <a:solidFill>
                <a:srgbClr val="47BFAF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5194300" y="1987630"/>
            <a:ext cx="387350" cy="952420"/>
          </a:xfrm>
          <a:prstGeom prst="line">
            <a:avLst/>
          </a:prstGeom>
          <a:ln w="9525">
            <a:solidFill>
              <a:srgbClr val="47BFA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5588000" y="1917700"/>
            <a:ext cx="979193" cy="352174"/>
          </a:xfrm>
          <a:prstGeom prst="line">
            <a:avLst/>
          </a:prstGeom>
          <a:ln w="9525">
            <a:solidFill>
              <a:srgbClr val="A6CD8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 rot="10800000">
            <a:off x="5004772" y="3311869"/>
            <a:ext cx="1433660" cy="999798"/>
            <a:chOff x="1883001" y="-776890"/>
            <a:chExt cx="1915371" cy="1335732"/>
          </a:xfrm>
          <a:solidFill>
            <a:srgbClr val="00ACAB"/>
          </a:solidFill>
          <a:effectLst>
            <a:outerShdw dist="63500" dir="3780000" algn="ctr" rotWithShape="0">
              <a:srgbClr val="000000">
                <a:alpha val="5000"/>
              </a:srgbClr>
            </a:outerShdw>
          </a:effectLst>
        </p:grpSpPr>
        <p:sp>
          <p:nvSpPr>
            <p:cNvPr id="52" name="Rounded Rectangle 51"/>
            <p:cNvSpPr/>
            <p:nvPr/>
          </p:nvSpPr>
          <p:spPr>
            <a:xfrm>
              <a:off x="1883001" y="-776890"/>
              <a:ext cx="1915371" cy="987053"/>
            </a:xfrm>
            <a:prstGeom prst="roundRect">
              <a:avLst>
                <a:gd name="adj" fmla="val 8675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53" name="Triangle 52"/>
            <p:cNvSpPr/>
            <p:nvPr/>
          </p:nvSpPr>
          <p:spPr>
            <a:xfrm rot="10800000">
              <a:off x="2897809" y="181699"/>
              <a:ext cx="261391" cy="37714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4392604" y="3054116"/>
            <a:ext cx="37417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rgbClr val="AE867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5%</a:t>
            </a:r>
            <a:endParaRPr lang="en-US" sz="1100" b="1" dirty="0">
              <a:solidFill>
                <a:srgbClr val="AE867D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038729" y="3665262"/>
            <a:ext cx="139970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 всеки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Суп. с </a:t>
            </a:r>
            <a:b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15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б.т.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оборот в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групата: </a:t>
            </a:r>
            <a:r>
              <a:rPr lang="en-US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649.53</a:t>
            </a:r>
            <a:r>
              <a:rPr lang="ru-RU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лв</a:t>
            </a:r>
            <a:r>
              <a:rPr lang="ru-RU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cxnSp>
        <p:nvCxnSpPr>
          <p:cNvPr id="35" name="Straight Connector 34"/>
          <p:cNvCxnSpPr>
            <a:stCxn id="24" idx="0"/>
          </p:cNvCxnSpPr>
          <p:nvPr/>
        </p:nvCxnSpPr>
        <p:spPr>
          <a:xfrm flipV="1">
            <a:off x="4579693" y="1765300"/>
            <a:ext cx="227257" cy="1288816"/>
          </a:xfrm>
          <a:prstGeom prst="line">
            <a:avLst/>
          </a:prstGeom>
          <a:ln w="9525">
            <a:solidFill>
              <a:srgbClr val="AE867D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 flipH="1">
            <a:off x="339830" y="812135"/>
            <a:ext cx="123273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 всяка 1 б.т. 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продадени продукти вие печелите:</a:t>
            </a:r>
          </a:p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249,10 лв</a:t>
            </a:r>
            <a:r>
              <a:rPr lang="ru-RU"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6890050" y="2073915"/>
            <a:ext cx="1571798" cy="774977"/>
            <a:chOff x="1663468" y="-1394456"/>
            <a:chExt cx="2099922" cy="1035372"/>
          </a:xfrm>
          <a:solidFill>
            <a:srgbClr val="00ACAB"/>
          </a:solidFill>
          <a:effectLst>
            <a:outerShdw dist="63500" dir="3780000" algn="ctr" rotWithShape="0">
              <a:srgbClr val="000000">
                <a:alpha val="5000"/>
              </a:srgbClr>
            </a:outerShdw>
          </a:effectLst>
        </p:grpSpPr>
        <p:sp>
          <p:nvSpPr>
            <p:cNvPr id="43" name="Rounded Rectangle 42"/>
            <p:cNvSpPr/>
            <p:nvPr/>
          </p:nvSpPr>
          <p:spPr>
            <a:xfrm>
              <a:off x="1917985" y="-1394456"/>
              <a:ext cx="1845405" cy="1035372"/>
            </a:xfrm>
            <a:prstGeom prst="roundRect">
              <a:avLst>
                <a:gd name="adj" fmla="val 8675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4" name="Triangle 43"/>
            <p:cNvSpPr/>
            <p:nvPr/>
          </p:nvSpPr>
          <p:spPr>
            <a:xfrm rot="5400000" flipV="1">
              <a:off x="1721343" y="-1452331"/>
              <a:ext cx="261392" cy="377142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7116916" y="2177138"/>
            <a:ext cx="14383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 всеки АС с </a:t>
            </a:r>
            <a:b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 б.т. оборот в групата: </a:t>
            </a:r>
            <a:r>
              <a:rPr lang="en-US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225,17</a:t>
            </a:r>
            <a:r>
              <a:rPr lang="bg-BG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лв</a:t>
            </a:r>
            <a:r>
              <a:rPr lang="ru-RU" sz="1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834737" y="1685987"/>
            <a:ext cx="185041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100" dirty="0" smtClean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+ 48</a:t>
            </a: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% отстъпка за всички </a:t>
            </a:r>
            <a:r>
              <a:rPr lang="ru-RU" sz="1100" dirty="0" smtClean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лични покупки</a:t>
            </a:r>
            <a:endParaRPr lang="ru-RU" sz="1100" dirty="0"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>
              <a:spcAft>
                <a:spcPts val="600"/>
              </a:spcAft>
            </a:pP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+ 48% печалба от </a:t>
            </a:r>
            <a:r>
              <a:rPr lang="ru-RU" sz="1100" dirty="0" smtClean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продажби на </a:t>
            </a: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крайни потребители</a:t>
            </a:r>
          </a:p>
          <a:p>
            <a:pPr>
              <a:spcAft>
                <a:spcPts val="600"/>
              </a:spcAft>
            </a:pP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+ 43% печалба + бонус </a:t>
            </a:r>
            <a:r>
              <a:rPr lang="ru-RU" sz="1100" dirty="0" smtClean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от покупките </a:t>
            </a: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на </a:t>
            </a:r>
            <a:r>
              <a:rPr lang="ru-RU" sz="1100" dirty="0" smtClean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лично спонсорираните ПК</a:t>
            </a:r>
          </a:p>
          <a:p>
            <a:pPr>
              <a:spcAft>
                <a:spcPts val="600"/>
              </a:spcAft>
            </a:pPr>
            <a:r>
              <a:rPr lang="ru-RU" sz="1100" dirty="0" smtClean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5-13% бонус за </a:t>
            </a:r>
            <a:r>
              <a:rPr lang="ru-RU" sz="1100" dirty="0" smtClean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изграждане на </a:t>
            </a:r>
            <a:r>
              <a:rPr lang="ru-RU" sz="1100" dirty="0"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екип</a:t>
            </a:r>
            <a:endParaRPr lang="en-US" sz="1100" dirty="0"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27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54" grpId="0" animBg="1"/>
      <p:bldP spid="31" grpId="0"/>
      <p:bldP spid="37" grpId="0"/>
      <p:bldP spid="36" grpId="0"/>
      <p:bldP spid="51" grpId="0"/>
      <p:bldP spid="22" grpId="0"/>
      <p:bldP spid="25" grpId="0"/>
      <p:bldP spid="26" grpId="0"/>
      <p:bldP spid="24" grpId="0"/>
      <p:bldP spid="28" grpId="0"/>
      <p:bldP spid="46" grpId="0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4200" y="511591"/>
            <a:ext cx="79592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4500" b="1" dirty="0" smtClean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Помислете </a:t>
            </a:r>
            <a:r>
              <a:rPr lang="ru-RU" sz="4500" b="1" dirty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какво биха означавали за вас </a:t>
            </a:r>
            <a:r>
              <a:rPr lang="ru-RU" sz="4500" b="1" dirty="0" smtClean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3 </a:t>
            </a:r>
            <a:r>
              <a:rPr lang="en-US" sz="4500" b="1" dirty="0" smtClean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000</a:t>
            </a:r>
            <a:r>
              <a:rPr lang="ru-RU" sz="4500" b="1" dirty="0" smtClean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лв</a:t>
            </a:r>
            <a:r>
              <a:rPr lang="ru-RU" sz="4500" b="1" dirty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 на </a:t>
            </a:r>
            <a:r>
              <a:rPr lang="ru-RU" sz="4500" b="1" dirty="0" smtClean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месец </a:t>
            </a:r>
            <a:r>
              <a:rPr lang="ru-RU" sz="4500" b="1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– колко </a:t>
            </a:r>
            <a:r>
              <a:rPr lang="ru-RU" sz="4500" b="1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от целите и мечтите си ще можете </a:t>
            </a:r>
            <a:r>
              <a:rPr lang="ru-RU" sz="4500" b="1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/>
            </a:r>
            <a:br>
              <a:rPr lang="ru-RU" sz="4500" b="1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</a:br>
            <a:r>
              <a:rPr lang="ru-RU" sz="4500" b="1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да </a:t>
            </a:r>
            <a:r>
              <a:rPr lang="ru-RU" sz="4500" b="1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изпълните, </a:t>
            </a:r>
            <a:r>
              <a:rPr lang="ru-RU" sz="4500" b="1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/>
            </a:r>
            <a:br>
              <a:rPr lang="ru-RU" sz="4500" b="1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</a:br>
            <a:r>
              <a:rPr lang="ru-RU" sz="4500" b="1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ако </a:t>
            </a:r>
            <a:r>
              <a:rPr lang="ru-RU" sz="4500" b="1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развиете бизнеса </a:t>
            </a:r>
            <a:r>
              <a:rPr lang="ru-RU" sz="4500" b="1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си</a:t>
            </a:r>
            <a:br>
              <a:rPr lang="ru-RU" sz="4500" b="1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</a:br>
            <a:r>
              <a:rPr lang="ru-RU" sz="4500" b="1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до </a:t>
            </a:r>
            <a:r>
              <a:rPr lang="ru-RU" sz="4500" b="1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ниво Мениджър?</a:t>
            </a:r>
          </a:p>
        </p:txBody>
      </p:sp>
    </p:spTree>
    <p:extLst>
      <p:ext uri="{BB962C8B-B14F-4D97-AF65-F5344CB8AC3E}">
        <p14:creationId xmlns:p14="http://schemas.microsoft.com/office/powerpoint/2010/main" val="82183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580" y="938478"/>
            <a:ext cx="8740239" cy="2683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bg-BG" sz="7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РАЗВИЙТЕ</a:t>
            </a:r>
            <a:endParaRPr lang="en-US" sz="7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algn="ctr">
              <a:lnSpc>
                <a:spcPct val="80000"/>
              </a:lnSpc>
            </a:pPr>
            <a:r>
              <a:rPr lang="bg-BG" sz="7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СВОИ</a:t>
            </a:r>
            <a:endParaRPr lang="en-US" sz="7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algn="ctr">
              <a:lnSpc>
                <a:spcPct val="80000"/>
              </a:lnSpc>
            </a:pPr>
            <a:r>
              <a:rPr lang="bg-BG" sz="7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МЕНИДЖЪРИ</a:t>
            </a:r>
            <a:endParaRPr lang="en-US" sz="7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D57C10B-4691-8446-86D0-0E94949BD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653" y="4302590"/>
            <a:ext cx="984925" cy="63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7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50" y="285290"/>
            <a:ext cx="7071170" cy="4590268"/>
          </a:xfrm>
          <a:prstGeom prst="rect">
            <a:avLst/>
          </a:prstGeom>
          <a:effectLst>
            <a:outerShdw blurRad="76200" sx="101000" sy="101000" algn="ctr" rotWithShape="0">
              <a:srgbClr val="000000">
                <a:alpha val="6000"/>
              </a:srgbClr>
            </a:outerShdw>
          </a:effectLst>
        </p:spPr>
      </p:pic>
      <p:sp>
        <p:nvSpPr>
          <p:cNvPr id="25" name="Rounded Rectangle 24"/>
          <p:cNvSpPr/>
          <p:nvPr/>
        </p:nvSpPr>
        <p:spPr>
          <a:xfrm rot="10800000">
            <a:off x="7199940" y="3347733"/>
            <a:ext cx="1568396" cy="1121848"/>
          </a:xfrm>
          <a:prstGeom prst="roundRect">
            <a:avLst>
              <a:gd name="adj" fmla="val 8675"/>
            </a:avLst>
          </a:prstGeom>
          <a:solidFill>
            <a:srgbClr val="00ACAB"/>
          </a:solidFill>
          <a:ln w="3175">
            <a:noFill/>
          </a:ln>
          <a:effectLst>
            <a:outerShdw dist="63500" dir="378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08120" y="3608575"/>
            <a:ext cx="15602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+ Forever2Drive</a:t>
            </a:r>
          </a:p>
          <a:p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</a:t>
            </a: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Глобални пътувания</a:t>
            </a:r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1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+ Chairman’s Bonus</a:t>
            </a:r>
          </a:p>
        </p:txBody>
      </p:sp>
      <p:sp>
        <p:nvSpPr>
          <p:cNvPr id="19" name="Rounded Rectangle 18"/>
          <p:cNvSpPr/>
          <p:nvPr/>
        </p:nvSpPr>
        <p:spPr>
          <a:xfrm rot="10800000">
            <a:off x="7191760" y="1100100"/>
            <a:ext cx="1568396" cy="582978"/>
          </a:xfrm>
          <a:prstGeom prst="roundRect">
            <a:avLst>
              <a:gd name="adj" fmla="val 8675"/>
            </a:avLst>
          </a:prstGeom>
          <a:solidFill>
            <a:srgbClr val="00ACAB"/>
          </a:solidFill>
          <a:ln w="3175">
            <a:noFill/>
          </a:ln>
          <a:effectLst>
            <a:outerShdw dist="63500" dir="378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99940" y="1260784"/>
            <a:ext cx="15683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b="1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СОРИНГ</a:t>
            </a:r>
            <a:r>
              <a:rPr lang="bg-BG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Мениджър</a:t>
            </a:r>
            <a:endParaRPr lang="en-US" sz="1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 rot="10800000">
            <a:off x="7199940" y="1843762"/>
            <a:ext cx="1568396" cy="582978"/>
          </a:xfrm>
          <a:prstGeom prst="roundRect">
            <a:avLst>
              <a:gd name="adj" fmla="val 8675"/>
            </a:avLst>
          </a:prstGeom>
          <a:solidFill>
            <a:srgbClr val="00ACAB"/>
          </a:solidFill>
          <a:ln w="3175">
            <a:noFill/>
          </a:ln>
          <a:effectLst>
            <a:outerShdw dist="63500" dir="378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208120" y="1991773"/>
            <a:ext cx="15602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b="1" dirty="0" smtClean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Мениджър САПФИР</a:t>
            </a:r>
            <a:endParaRPr lang="en-US" sz="1100" b="1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 rot="10800000">
            <a:off x="7191760" y="2580424"/>
            <a:ext cx="1568396" cy="582978"/>
          </a:xfrm>
          <a:prstGeom prst="roundRect">
            <a:avLst>
              <a:gd name="adj" fmla="val 8675"/>
            </a:avLst>
          </a:prstGeom>
          <a:solidFill>
            <a:srgbClr val="00ACAB"/>
          </a:solidFill>
          <a:ln w="3175">
            <a:noFill/>
          </a:ln>
          <a:effectLst>
            <a:outerShdw dist="63500" dir="378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99940" y="2676431"/>
            <a:ext cx="15683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Мениджър</a:t>
            </a:r>
            <a:br>
              <a:rPr lang="bg-BG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bg-BG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ДИАМАНТ-САПФИР</a:t>
            </a:r>
            <a:endParaRPr lang="en-US" sz="1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02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0" grpId="0"/>
      <p:bldP spid="19" grpId="0" animBg="1"/>
      <p:bldP spid="8" grpId="0"/>
      <p:bldP spid="21" grpId="0" animBg="1"/>
      <p:bldP spid="22" grpId="0"/>
      <p:bldP spid="23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6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880" y="1448788"/>
            <a:ext cx="8740239" cy="1773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bg-BG" sz="8000" b="1" spc="-15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ФОРЕВЪР</a:t>
            </a:r>
            <a:r>
              <a:rPr lang="en-US" sz="8000" b="1" spc="-3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: </a:t>
            </a:r>
            <a:endParaRPr lang="en-US" sz="8000" b="1" spc="-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algn="ctr">
              <a:lnSpc>
                <a:spcPts val="5000"/>
              </a:lnSpc>
            </a:pPr>
            <a:r>
              <a:rPr lang="bg-BG" sz="6000" spc="-3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ВАШАТА ВЪЗМОЖНОСТ</a:t>
            </a:r>
            <a:endParaRPr lang="en-US" sz="6000" spc="-3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1CC94B9-933B-A340-9075-7A93BA55B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653" y="4302590"/>
            <a:ext cx="984925" cy="63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8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880" y="1026758"/>
            <a:ext cx="8740239" cy="1821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bg-BG" sz="7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ВСИЧКО Е ВЪПРОС НА </a:t>
            </a:r>
            <a:r>
              <a:rPr lang="bg-BG" sz="7000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sz="7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</a:t>
            </a:r>
            <a:r>
              <a:rPr lang="en-US" sz="7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: </a:t>
            </a:r>
            <a:r>
              <a:rPr lang="bg-BG" sz="7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ПРОДАЖБИ</a:t>
            </a:r>
            <a:endParaRPr lang="en-US" sz="7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3FC5BDD-AAD2-A740-814B-CAC1D5A73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653" y="4302590"/>
            <a:ext cx="984925" cy="63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2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26" y="236775"/>
            <a:ext cx="7198956" cy="4673221"/>
          </a:xfrm>
          <a:prstGeom prst="rect">
            <a:avLst/>
          </a:prstGeom>
          <a:effectLst>
            <a:outerShdw blurRad="76200" sx="101000" sy="101000" algn="ctr" rotWithShape="0">
              <a:srgbClr val="000000">
                <a:alpha val="6000"/>
              </a:srgbClr>
            </a:outerShdw>
          </a:effectLst>
        </p:spPr>
      </p:pic>
      <p:sp>
        <p:nvSpPr>
          <p:cNvPr id="18" name="Rounded Rectangle 17"/>
          <p:cNvSpPr/>
          <p:nvPr/>
        </p:nvSpPr>
        <p:spPr>
          <a:xfrm>
            <a:off x="205304" y="482239"/>
            <a:ext cx="1701709" cy="1315584"/>
          </a:xfrm>
          <a:prstGeom prst="roundRect">
            <a:avLst>
              <a:gd name="adj" fmla="val 8675"/>
            </a:avLst>
          </a:prstGeom>
          <a:solidFill>
            <a:srgbClr val="00ACAB"/>
          </a:solidFill>
          <a:ln w="3175">
            <a:noFill/>
          </a:ln>
          <a:effectLst>
            <a:outerShdw dist="63500" dir="378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3404" y="512930"/>
            <a:ext cx="150525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Продуктово представяне</a:t>
            </a:r>
            <a:r>
              <a:rPr lang="ru-RU" sz="1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домашно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парти</a:t>
            </a: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покани</a:t>
            </a:r>
            <a:endParaRPr lang="ru-RU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провеждане</a:t>
            </a:r>
            <a:endParaRPr lang="ru-RU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приключване</a:t>
            </a:r>
            <a:endParaRPr lang="ru-RU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какво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следва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ru-RU" sz="1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05304" y="2199396"/>
            <a:ext cx="1701709" cy="1587412"/>
            <a:chOff x="1703943" y="-1561943"/>
            <a:chExt cx="2273486" cy="2120785"/>
          </a:xfrm>
          <a:solidFill>
            <a:srgbClr val="00ACAB"/>
          </a:solidFill>
          <a:effectLst>
            <a:outerShdw dist="63500" dir="3780000" algn="ctr" rotWithShape="0">
              <a:srgbClr val="000000">
                <a:alpha val="5000"/>
              </a:srgbClr>
            </a:outerShdw>
          </a:effectLst>
        </p:grpSpPr>
        <p:sp>
          <p:nvSpPr>
            <p:cNvPr id="23" name="Rounded Rectangle 22"/>
            <p:cNvSpPr/>
            <p:nvPr/>
          </p:nvSpPr>
          <p:spPr>
            <a:xfrm>
              <a:off x="1703943" y="-1561943"/>
              <a:ext cx="2273486" cy="1778999"/>
            </a:xfrm>
            <a:prstGeom prst="roundRect">
              <a:avLst>
                <a:gd name="adj" fmla="val 8675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" name="Triangle 23"/>
            <p:cNvSpPr/>
            <p:nvPr/>
          </p:nvSpPr>
          <p:spPr>
            <a:xfrm rot="10800000" flipH="1">
              <a:off x="3504471" y="181699"/>
              <a:ext cx="261391" cy="37714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7153657" y="779828"/>
            <a:ext cx="1692878" cy="1241521"/>
          </a:xfrm>
          <a:prstGeom prst="roundRect">
            <a:avLst>
              <a:gd name="adj" fmla="val 8675"/>
            </a:avLst>
          </a:prstGeom>
          <a:solidFill>
            <a:srgbClr val="00ACAB"/>
          </a:solidFill>
          <a:ln w="3175">
            <a:noFill/>
          </a:ln>
          <a:effectLst>
            <a:outerShdw dist="63500" dir="378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6152" y="2255527"/>
            <a:ext cx="1610861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C9:</a:t>
            </a:r>
          </a:p>
          <a:p>
            <a:pPr>
              <a:buClr>
                <a:schemeClr val="bg1"/>
              </a:buClr>
            </a:pP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направия лично</a:t>
            </a:r>
            <a:endParaRPr lang="ru-RU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Clr>
                <a:schemeClr val="bg1"/>
              </a:buClr>
            </a:pP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сподели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 всеки</a:t>
            </a:r>
          </a:p>
          <a:p>
            <a:pPr>
              <a:buClr>
                <a:schemeClr val="bg1"/>
              </a:buClr>
            </a:pP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представи на клиентите си, купили С9,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други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продукти</a:t>
            </a:r>
          </a:p>
        </p:txBody>
      </p:sp>
      <p:sp>
        <p:nvSpPr>
          <p:cNvPr id="8" name="Rectangle 7"/>
          <p:cNvSpPr/>
          <p:nvPr/>
        </p:nvSpPr>
        <p:spPr>
          <a:xfrm>
            <a:off x="7250970" y="770762"/>
            <a:ext cx="159556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Онлайн:</a:t>
            </a: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използвайте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Skype</a:t>
            </a: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подготовката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е важна!!!</a:t>
            </a: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провеждане</a:t>
            </a:r>
            <a:endParaRPr lang="ru-RU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как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да приключа?</a:t>
            </a: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как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да проследя?</a:t>
            </a:r>
          </a:p>
          <a:p>
            <a:endParaRPr lang="ru-RU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153657" y="2346610"/>
            <a:ext cx="1692878" cy="2413362"/>
          </a:xfrm>
          <a:prstGeom prst="roundRect">
            <a:avLst>
              <a:gd name="adj" fmla="val 7553"/>
            </a:avLst>
          </a:prstGeom>
          <a:solidFill>
            <a:srgbClr val="00ACAB"/>
          </a:solidFill>
          <a:ln w="3175">
            <a:noFill/>
          </a:ln>
          <a:effectLst>
            <a:outerShdw dist="63500" dir="378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50971" y="2422513"/>
            <a:ext cx="1659282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b="1" dirty="0" smtClean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Приложение</a:t>
            </a:r>
            <a:r>
              <a:rPr lang="en-US" sz="1100" b="1" dirty="0" smtClean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  <a:endParaRPr lang="en-US" sz="1100" b="1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92075" indent="-92075"/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</a:t>
            </a: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персонализирайте презентацията си</a:t>
            </a:r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спорт</a:t>
            </a:r>
            <a:endParaRPr lang="ru-RU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грижа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 кожата</a:t>
            </a: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домашни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любимци</a:t>
            </a: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мъже</a:t>
            </a:r>
            <a:endParaRPr lang="ru-RU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деца</a:t>
            </a:r>
            <a:endParaRPr lang="ru-RU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лято</a:t>
            </a:r>
            <a:endParaRPr lang="ru-RU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зима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 др.</a:t>
            </a:r>
          </a:p>
          <a:p>
            <a:pPr marL="92075" indent="-92075"/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използвайте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каталог, брощури, бизнес брошури...</a:t>
            </a:r>
          </a:p>
        </p:txBody>
      </p:sp>
    </p:spTree>
    <p:extLst>
      <p:ext uri="{BB962C8B-B14F-4D97-AF65-F5344CB8AC3E}">
        <p14:creationId xmlns:p14="http://schemas.microsoft.com/office/powerpoint/2010/main" val="3996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  <p:bldP spid="25" grpId="0" animBg="1"/>
      <p:bldP spid="13" grpId="0"/>
      <p:bldP spid="8" grpId="0"/>
      <p:bldP spid="28" grpId="0" animBg="1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B4CD91E-9E96-954A-8D26-C2CD98B96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653" y="4302590"/>
            <a:ext cx="984925" cy="6354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600" y="1026758"/>
            <a:ext cx="8942119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bg-BG" sz="63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ВСИЧКО Е ВЪПРОС НА </a:t>
            </a:r>
            <a:r>
              <a:rPr lang="bg-BG" sz="6300" dirty="0" err="1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sz="63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</a:t>
            </a:r>
            <a:r>
              <a:rPr lang="en-US" sz="63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: </a:t>
            </a:r>
            <a:r>
              <a:rPr lang="bg-BG" sz="63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СПОНСОРИРАНЕ</a:t>
            </a:r>
            <a:endParaRPr lang="en-US" sz="63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6309" y="347477"/>
            <a:ext cx="6901099" cy="44805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" dist="12700" dir="2700000" algn="tl" rotWithShape="0">
              <a:srgbClr val="8FA1A2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06" y="362754"/>
            <a:ext cx="6858098" cy="4451952"/>
          </a:xfrm>
          <a:prstGeom prst="rect">
            <a:avLst/>
          </a:prstGeom>
          <a:effectLst>
            <a:outerShdw blurRad="76200" sx="101000" sy="101000" algn="ctr" rotWithShape="0">
              <a:srgbClr val="000000">
                <a:alpha val="6000"/>
              </a:srgbClr>
            </a:outerShdw>
          </a:effectLst>
        </p:spPr>
      </p:pic>
      <p:sp>
        <p:nvSpPr>
          <p:cNvPr id="17" name="Rounded Rectangle 16"/>
          <p:cNvSpPr/>
          <p:nvPr/>
        </p:nvSpPr>
        <p:spPr>
          <a:xfrm>
            <a:off x="127817" y="3452250"/>
            <a:ext cx="1701709" cy="752197"/>
          </a:xfrm>
          <a:prstGeom prst="roundRect">
            <a:avLst>
              <a:gd name="adj" fmla="val 8675"/>
            </a:avLst>
          </a:prstGeom>
          <a:solidFill>
            <a:srgbClr val="00ACAB"/>
          </a:solidFill>
          <a:ln w="3175">
            <a:noFill/>
          </a:ln>
          <a:effectLst>
            <a:outerShdw dist="63500" dir="378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198962" y="2607745"/>
            <a:ext cx="1701709" cy="1126852"/>
          </a:xfrm>
          <a:prstGeom prst="roundRect">
            <a:avLst>
              <a:gd name="adj" fmla="val 8675"/>
            </a:avLst>
          </a:prstGeom>
          <a:solidFill>
            <a:srgbClr val="00ACAB"/>
          </a:solidFill>
          <a:ln w="3175">
            <a:noFill/>
          </a:ln>
          <a:effectLst>
            <a:outerShdw dist="63500" dir="378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198962" y="804505"/>
            <a:ext cx="1701709" cy="890250"/>
          </a:xfrm>
          <a:prstGeom prst="roundRect">
            <a:avLst>
              <a:gd name="adj" fmla="val 8675"/>
            </a:avLst>
          </a:prstGeom>
          <a:solidFill>
            <a:srgbClr val="00ACAB"/>
          </a:solidFill>
          <a:ln w="3175">
            <a:noFill/>
          </a:ln>
          <a:effectLst>
            <a:outerShdw dist="63500" dir="378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817" y="3550744"/>
            <a:ext cx="170171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 да научим уменията, необходими за изграждане на бизнеса.</a:t>
            </a:r>
          </a:p>
        </p:txBody>
      </p:sp>
      <p:sp>
        <p:nvSpPr>
          <p:cNvPr id="8" name="Rectangle 7"/>
          <p:cNvSpPr/>
          <p:nvPr/>
        </p:nvSpPr>
        <p:spPr>
          <a:xfrm>
            <a:off x="7266942" y="887610"/>
            <a:ext cx="14297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 да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създаваме и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управляваме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повтаряемост - локално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 глобално.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66942" y="2664828"/>
            <a:ext cx="15657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 да покажем на хората около нас възможностите.</a:t>
            </a:r>
          </a:p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 да бъде по-лесно на новите СФБ да научат и приложат.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46381" y="1450331"/>
            <a:ext cx="1964520" cy="862438"/>
            <a:chOff x="1703943" y="-935163"/>
            <a:chExt cx="2624602" cy="1152219"/>
          </a:xfrm>
          <a:solidFill>
            <a:srgbClr val="00ACAB"/>
          </a:solidFill>
          <a:effectLst>
            <a:outerShdw dist="63500" dir="3780000" algn="ctr" rotWithShape="0">
              <a:srgbClr val="000000">
                <a:alpha val="5000"/>
              </a:srgbClr>
            </a:outerShdw>
          </a:effectLst>
        </p:grpSpPr>
        <p:sp>
          <p:nvSpPr>
            <p:cNvPr id="21" name="Rounded Rectangle 20"/>
            <p:cNvSpPr/>
            <p:nvPr/>
          </p:nvSpPr>
          <p:spPr>
            <a:xfrm>
              <a:off x="1703943" y="-935163"/>
              <a:ext cx="2273486" cy="1152219"/>
            </a:xfrm>
            <a:prstGeom prst="roundRect">
              <a:avLst>
                <a:gd name="adj" fmla="val 8675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" name="Triangle 21"/>
            <p:cNvSpPr/>
            <p:nvPr/>
          </p:nvSpPr>
          <p:spPr>
            <a:xfrm rot="5400000" flipH="1">
              <a:off x="4009278" y="-409527"/>
              <a:ext cx="261392" cy="37714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746381" y="1620807"/>
            <a:ext cx="157151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Защо използваме  цикъла за изграждане на бизнес на Форевър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ru-RU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6" grpId="0"/>
      <p:bldP spid="8" grpId="0"/>
      <p:bldP spid="10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894" y="176150"/>
            <a:ext cx="7300468" cy="4739118"/>
          </a:xfrm>
          <a:prstGeom prst="rect">
            <a:avLst/>
          </a:prstGeom>
          <a:effectLst>
            <a:outerShdw blurRad="76200" sx="101000" sy="101000" algn="ctr" rotWithShape="0">
              <a:srgbClr val="000000">
                <a:alpha val="6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94" y="1869585"/>
            <a:ext cx="1193073" cy="19498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83" y="1338349"/>
            <a:ext cx="1956638" cy="1193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66" y="1858274"/>
            <a:ext cx="1181492" cy="1960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76" y="3143303"/>
            <a:ext cx="1960048" cy="11814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67855" y="2676664"/>
            <a:ext cx="909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spc="-150" dirty="0" smtClean="0">
                <a:solidFill>
                  <a:srgbClr val="00ACAB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rPr>
              <a:t>ЗАЩО</a:t>
            </a:r>
            <a:r>
              <a:rPr lang="en-US" sz="2000" b="1" spc="-150" dirty="0" smtClean="0">
                <a:solidFill>
                  <a:srgbClr val="00ACAB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rPr>
              <a:t>?</a:t>
            </a:r>
            <a:endParaRPr lang="en-US" sz="2000" b="1" spc="-150" dirty="0">
              <a:solidFill>
                <a:srgbClr val="00ACAB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Helvetic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2030" y="1617821"/>
            <a:ext cx="18404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05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Кого познаваш?</a:t>
            </a:r>
          </a:p>
          <a:p>
            <a:pPr algn="ctr"/>
            <a:r>
              <a:rPr lang="bg-BG" sz="105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Роднини, приятели, </a:t>
            </a:r>
            <a:r>
              <a:rPr lang="en-US" sz="105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/>
            </a:r>
            <a:br>
              <a:rPr lang="en-US" sz="105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bg-BG" sz="105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колеги,</a:t>
            </a:r>
            <a:r>
              <a:rPr lang="en-US" sz="105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bg-BG" sz="105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познати</a:t>
            </a:r>
            <a:r>
              <a:rPr lang="bg-BG" sz="105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105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/>
            </a:r>
            <a:br>
              <a:rPr lang="en-US" sz="105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bg-BG" sz="105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всички</a:t>
            </a:r>
            <a:endParaRPr lang="bg-BG" sz="105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5549" y="2242231"/>
            <a:ext cx="1038536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bg-BG" sz="105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Контакти</a:t>
            </a:r>
            <a:endParaRPr lang="bg-BG" sz="7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>
              <a:lnSpc>
                <a:spcPct val="80000"/>
              </a:lnSpc>
            </a:pPr>
            <a:r>
              <a:rPr lang="bg-BG" sz="85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Телефон, имейл,</a:t>
            </a:r>
            <a:endParaRPr lang="bg-BG" sz="85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>
              <a:lnSpc>
                <a:spcPct val="80000"/>
              </a:lnSpc>
            </a:pPr>
            <a:r>
              <a:rPr lang="de-DE" sz="85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SMS, </a:t>
            </a:r>
            <a:r>
              <a:rPr lang="bg-BG" sz="85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социални</a:t>
            </a:r>
            <a:endParaRPr lang="bg-BG" sz="85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>
              <a:lnSpc>
                <a:spcPct val="80000"/>
              </a:lnSpc>
            </a:pPr>
            <a:r>
              <a:rPr lang="bg-BG" sz="85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мрежи </a:t>
            </a:r>
            <a:r>
              <a:rPr lang="en-US" sz="85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/>
            </a:r>
            <a:br>
              <a:rPr lang="en-US" sz="85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bg-BG" sz="85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и лице</a:t>
            </a:r>
            <a:r>
              <a:rPr lang="en-US" sz="85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bg-BG" sz="85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в лице</a:t>
            </a:r>
            <a:endParaRPr lang="en-US" sz="850" dirty="0" smtClean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>
              <a:lnSpc>
                <a:spcPct val="80000"/>
              </a:lnSpc>
            </a:pPr>
            <a:endParaRPr lang="bg-BG" sz="3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>
              <a:lnSpc>
                <a:spcPct val="80000"/>
              </a:lnSpc>
            </a:pPr>
            <a:r>
              <a:rPr lang="bg-BG" sz="105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Показване</a:t>
            </a:r>
            <a:endParaRPr lang="bg-BG" sz="7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>
              <a:lnSpc>
                <a:spcPct val="80000"/>
              </a:lnSpc>
            </a:pPr>
            <a:r>
              <a:rPr lang="bg-BG" sz="85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Лице в лице, </a:t>
            </a:r>
            <a:r>
              <a:rPr lang="bg-BG" sz="85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онлайн, продуктови</a:t>
            </a:r>
            <a:endParaRPr lang="bg-BG" sz="85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>
              <a:lnSpc>
                <a:spcPct val="80000"/>
              </a:lnSpc>
            </a:pPr>
            <a:r>
              <a:rPr lang="bg-BG" sz="85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представяния</a:t>
            </a:r>
            <a:endParaRPr lang="bg-BG" sz="85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7263" y="3384723"/>
            <a:ext cx="184040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05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Бизнес</a:t>
            </a:r>
          </a:p>
          <a:p>
            <a:pPr algn="ctr"/>
            <a:r>
              <a:rPr lang="bg-BG" sz="105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презентация</a:t>
            </a:r>
          </a:p>
          <a:p>
            <a:pPr algn="ctr"/>
            <a:r>
              <a:rPr lang="ru-RU" sz="105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на живо или по скайп</a:t>
            </a:r>
            <a:endParaRPr lang="bg-BG" sz="105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3194" y="2482499"/>
            <a:ext cx="9394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Действие</a:t>
            </a:r>
          </a:p>
          <a:p>
            <a:pPr algn="ctr"/>
            <a:r>
              <a:rPr lang="ru-RU" sz="105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Цели,</a:t>
            </a:r>
          </a:p>
          <a:p>
            <a:pPr algn="ctr"/>
            <a:r>
              <a:rPr lang="ru-RU" sz="105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планиране</a:t>
            </a:r>
          </a:p>
          <a:p>
            <a:pPr algn="ctr"/>
            <a:r>
              <a:rPr lang="ru-RU" sz="105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и обучение</a:t>
            </a:r>
            <a:endParaRPr lang="bg-BG" sz="105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84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5679E-6 L -0.07621 -4.5679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9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5679E-6 L -0.07621 -4.5679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9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07621 2.22222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9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85185E-6 L -0.0762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-0.07622 4.07407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58025E-6 L -0.07622 3.58025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9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5679E-6 L -0.07621 -4.5679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9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5679E-6 L -0.07621 -4.5679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9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5679E-6 L -0.07621 -4.5679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10" grpId="0"/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A80EDD9-B5E7-1048-88F7-22E6615B1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30" y="179765"/>
            <a:ext cx="7300468" cy="4739118"/>
          </a:xfrm>
          <a:prstGeom prst="rect">
            <a:avLst/>
          </a:prstGeom>
          <a:effectLst>
            <a:outerShdw blurRad="76200" sx="101000" sy="101000" algn="ctr" rotWithShape="0">
              <a:srgbClr val="000000">
                <a:alpha val="6000"/>
              </a:srgbClr>
            </a:outerShdw>
          </a:effectLst>
        </p:spPr>
      </p:pic>
      <p:grpSp>
        <p:nvGrpSpPr>
          <p:cNvPr id="15" name="Group 14"/>
          <p:cNvGrpSpPr/>
          <p:nvPr/>
        </p:nvGrpSpPr>
        <p:grpSpPr>
          <a:xfrm rot="10800000">
            <a:off x="4329326" y="1385280"/>
            <a:ext cx="2254619" cy="1185475"/>
            <a:chOff x="965256" y="-1024955"/>
            <a:chExt cx="3012175" cy="1583797"/>
          </a:xfrm>
          <a:solidFill>
            <a:srgbClr val="00ACAB"/>
          </a:solidFill>
          <a:effectLst>
            <a:outerShdw dist="63500" dir="3780000" algn="ctr" rotWithShape="0">
              <a:srgbClr val="000000">
                <a:alpha val="5000"/>
              </a:srgbClr>
            </a:outerShdw>
          </a:effectLst>
        </p:grpSpPr>
        <p:sp>
          <p:nvSpPr>
            <p:cNvPr id="16" name="Rounded Rectangle 15"/>
            <p:cNvSpPr/>
            <p:nvPr/>
          </p:nvSpPr>
          <p:spPr>
            <a:xfrm>
              <a:off x="965256" y="-1024955"/>
              <a:ext cx="3012175" cy="1242012"/>
            </a:xfrm>
            <a:prstGeom prst="roundRect">
              <a:avLst>
                <a:gd name="adj" fmla="val 8808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3" name="Triangle 22"/>
            <p:cNvSpPr/>
            <p:nvPr/>
          </p:nvSpPr>
          <p:spPr>
            <a:xfrm rot="10800000" flipH="1">
              <a:off x="3504471" y="181699"/>
              <a:ext cx="261391" cy="37714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4329325" y="2782126"/>
            <a:ext cx="2254619" cy="987589"/>
          </a:xfrm>
          <a:prstGeom prst="roundRect">
            <a:avLst>
              <a:gd name="adj" fmla="val 7553"/>
            </a:avLst>
          </a:prstGeom>
          <a:solidFill>
            <a:srgbClr val="00ACAB"/>
          </a:solidFill>
          <a:ln w="3175">
            <a:noFill/>
          </a:ln>
          <a:effectLst>
            <a:outerShdw dist="63500" dir="378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65287" y="1715315"/>
            <a:ext cx="20200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b="1" dirty="0" smtClean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Твоят списък с познати</a:t>
            </a:r>
            <a:endParaRPr lang="en-US" sz="1100" b="1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sz="1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00-</a:t>
            </a: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500</a:t>
            </a:r>
            <a:r>
              <a:rPr lang="en-US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</a:t>
            </a: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имена, за които се сещаш веднага</a:t>
            </a:r>
            <a:endParaRPr lang="en-US" sz="10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61635" y="2841698"/>
            <a:ext cx="2122309" cy="86177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Телефон</a:t>
            </a:r>
          </a:p>
          <a:p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en-US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Facebook</a:t>
            </a:r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LinkedIn</a:t>
            </a:r>
          </a:p>
          <a:p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Twitter</a:t>
            </a:r>
          </a:p>
          <a:p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WhatsApp</a:t>
            </a:r>
          </a:p>
          <a:p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en-US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Viber</a:t>
            </a:r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 града</a:t>
            </a:r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 страната</a:t>
            </a:r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по света</a:t>
            </a:r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96645" y="1335272"/>
            <a:ext cx="3007964" cy="2986446"/>
            <a:chOff x="296645" y="-2540736"/>
            <a:chExt cx="3007964" cy="298644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45" y="-2009500"/>
              <a:ext cx="1193073" cy="194982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034" y="-2540736"/>
              <a:ext cx="1956638" cy="119307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3117" y="-2020811"/>
              <a:ext cx="1181492" cy="19600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527" y="-735782"/>
              <a:ext cx="1960048" cy="118149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359006" y="-1202421"/>
              <a:ext cx="9090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2000" b="1" spc="-150" dirty="0" smtClean="0">
                  <a:solidFill>
                    <a:srgbClr val="00ACAB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" charset="0"/>
                </a:rPr>
                <a:t>ЗАЩО</a:t>
              </a:r>
              <a:r>
                <a:rPr lang="en-US" sz="2000" b="1" spc="-150" dirty="0" smtClean="0">
                  <a:solidFill>
                    <a:srgbClr val="00ACAB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" charset="0"/>
                </a:rPr>
                <a:t>?</a:t>
              </a:r>
              <a:endParaRPr lang="en-US" sz="2000" b="1" spc="-150" dirty="0">
                <a:solidFill>
                  <a:srgbClr val="00ACAB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93181" y="-2261264"/>
              <a:ext cx="184040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105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Кого познаваш?</a:t>
              </a:r>
            </a:p>
            <a:p>
              <a:pPr algn="ctr"/>
              <a:r>
                <a:rPr lang="bg-BG" sz="105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Роднини, приятели, </a:t>
              </a:r>
              <a:r>
                <a:rPr lang="en-US" sz="105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/>
              </a:r>
              <a:br>
                <a:rPr lang="en-US" sz="105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</a:br>
              <a:r>
                <a:rPr lang="bg-BG" sz="105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колеги,</a:t>
              </a:r>
              <a:r>
                <a:rPr lang="en-US" sz="105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bg-BG" sz="105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познати</a:t>
              </a:r>
              <a:r>
                <a:rPr lang="bg-BG" sz="105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, </a:t>
              </a:r>
              <a:r>
                <a:rPr lang="en-US" sz="105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/>
              </a:r>
              <a:br>
                <a:rPr lang="en-US" sz="105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</a:br>
              <a:r>
                <a:rPr lang="bg-BG" sz="105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всички</a:t>
              </a:r>
              <a:endParaRPr lang="bg-BG" sz="105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26700" y="-1636854"/>
              <a:ext cx="1038536" cy="1224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bg-BG" sz="1050" b="1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Контакти</a:t>
              </a:r>
              <a:endParaRPr lang="bg-BG" sz="7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bg-BG" sz="85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Телефон, имейл,</a:t>
              </a:r>
              <a:endParaRPr lang="bg-BG" sz="85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de-DE" sz="85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SMS, </a:t>
              </a:r>
              <a:r>
                <a:rPr lang="bg-BG" sz="85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социални</a:t>
              </a:r>
              <a:endParaRPr lang="bg-BG" sz="85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bg-BG" sz="85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мрежи </a:t>
              </a:r>
              <a:r>
                <a:rPr lang="en-US" sz="85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/>
              </a:r>
              <a:br>
                <a:rPr lang="en-US" sz="85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</a:br>
              <a:r>
                <a:rPr lang="bg-BG" sz="85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и лице</a:t>
              </a:r>
              <a:r>
                <a:rPr lang="en-US" sz="85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bg-BG" sz="85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в лице</a:t>
              </a:r>
              <a:endParaRPr lang="en-US" sz="85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pPr algn="ctr">
                <a:lnSpc>
                  <a:spcPct val="80000"/>
                </a:lnSpc>
              </a:pPr>
              <a:endParaRPr lang="bg-BG" sz="3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bg-BG" sz="1050" b="1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Показване</a:t>
              </a:r>
              <a:endParaRPr lang="bg-BG" sz="7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bg-BG" sz="85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Лице в лице, </a:t>
              </a:r>
              <a:r>
                <a:rPr lang="bg-BG" sz="85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онлайн, продуктови</a:t>
              </a:r>
              <a:endParaRPr lang="bg-BG" sz="85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bg-BG" sz="850" dirty="0" smtClean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представяния</a:t>
              </a:r>
              <a:endParaRPr lang="bg-BG" sz="85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88414" y="-494362"/>
              <a:ext cx="1840404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105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Бизнес</a:t>
              </a:r>
            </a:p>
            <a:p>
              <a:pPr algn="ctr"/>
              <a:r>
                <a:rPr lang="bg-BG" sz="105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презентация</a:t>
              </a:r>
            </a:p>
            <a:p>
              <a:pPr algn="ctr"/>
              <a:r>
                <a:rPr lang="ru-RU" sz="105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на живо или по скайп</a:t>
              </a:r>
              <a:endParaRPr lang="bg-BG" sz="105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44345" y="-1396586"/>
              <a:ext cx="93949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5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Действие</a:t>
              </a:r>
            </a:p>
            <a:p>
              <a:pPr algn="ctr"/>
              <a:r>
                <a:rPr lang="ru-RU" sz="105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Цели,</a:t>
              </a:r>
            </a:p>
            <a:p>
              <a:pPr algn="ctr"/>
              <a:r>
                <a:rPr lang="ru-RU" sz="105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планиране</a:t>
              </a:r>
            </a:p>
            <a:p>
              <a:pPr algn="ctr"/>
              <a:r>
                <a:rPr lang="ru-RU" sz="105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и обучение</a:t>
              </a:r>
              <a:endParaRPr lang="bg-BG" sz="105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58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/>
          <p:cNvGrpSpPr/>
          <p:nvPr/>
        </p:nvGrpSpPr>
        <p:grpSpPr>
          <a:xfrm rot="10800000">
            <a:off x="6841374" y="3168537"/>
            <a:ext cx="1701709" cy="1587412"/>
            <a:chOff x="1703943" y="-1561943"/>
            <a:chExt cx="2273486" cy="2120785"/>
          </a:xfrm>
          <a:solidFill>
            <a:srgbClr val="00ACAB"/>
          </a:solidFill>
          <a:effectLst>
            <a:outerShdw dist="63500" dir="3780000" algn="ctr" rotWithShape="0">
              <a:srgbClr val="000000">
                <a:alpha val="5000"/>
              </a:srgbClr>
            </a:outerShdw>
          </a:effectLst>
        </p:grpSpPr>
        <p:sp>
          <p:nvSpPr>
            <p:cNvPr id="84" name="Rounded Rectangle 83"/>
            <p:cNvSpPr/>
            <p:nvPr/>
          </p:nvSpPr>
          <p:spPr>
            <a:xfrm>
              <a:off x="1703943" y="-1561943"/>
              <a:ext cx="2273486" cy="1778999"/>
            </a:xfrm>
            <a:prstGeom prst="roundRect">
              <a:avLst>
                <a:gd name="adj" fmla="val 8675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5" name="Triangle 84"/>
            <p:cNvSpPr/>
            <p:nvPr/>
          </p:nvSpPr>
          <p:spPr>
            <a:xfrm rot="10800000" flipH="1">
              <a:off x="3504471" y="181699"/>
              <a:ext cx="261391" cy="37714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 rot="10800000">
            <a:off x="4921828" y="3152967"/>
            <a:ext cx="1701709" cy="1587412"/>
            <a:chOff x="1703943" y="-1561943"/>
            <a:chExt cx="2273486" cy="2120785"/>
          </a:xfrm>
          <a:solidFill>
            <a:srgbClr val="00ACAB"/>
          </a:solidFill>
          <a:effectLst>
            <a:outerShdw dist="63500" dir="3780000" algn="ctr" rotWithShape="0">
              <a:srgbClr val="000000">
                <a:alpha val="5000"/>
              </a:srgbClr>
            </a:outerShdw>
          </a:effectLst>
        </p:grpSpPr>
        <p:sp>
          <p:nvSpPr>
            <p:cNvPr id="75" name="Rounded Rectangle 74"/>
            <p:cNvSpPr/>
            <p:nvPr/>
          </p:nvSpPr>
          <p:spPr>
            <a:xfrm>
              <a:off x="1703943" y="-1561943"/>
              <a:ext cx="2273486" cy="1778999"/>
            </a:xfrm>
            <a:prstGeom prst="roundRect">
              <a:avLst>
                <a:gd name="adj" fmla="val 8675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76" name="Triangle 75"/>
            <p:cNvSpPr/>
            <p:nvPr/>
          </p:nvSpPr>
          <p:spPr>
            <a:xfrm rot="10800000" flipH="1">
              <a:off x="3504471" y="181699"/>
              <a:ext cx="261391" cy="37714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H="1">
            <a:off x="2177935" y="2394065"/>
            <a:ext cx="1753987" cy="1"/>
          </a:xfrm>
          <a:prstGeom prst="line">
            <a:avLst/>
          </a:prstGeom>
          <a:ln w="57150">
            <a:solidFill>
              <a:srgbClr val="8FA1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897776" y="1753988"/>
            <a:ext cx="1280158" cy="1280156"/>
          </a:xfrm>
          <a:prstGeom prst="ellipse">
            <a:avLst/>
          </a:prstGeom>
          <a:noFill/>
          <a:ln w="57150">
            <a:solidFill>
              <a:srgbClr val="8FA1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9710" y="2244025"/>
            <a:ext cx="14962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МИНАЛО</a:t>
            </a:r>
            <a:endParaRPr lang="en-US" b="1" dirty="0">
              <a:solidFill>
                <a:srgbClr val="00ACAB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5212080" y="2394065"/>
            <a:ext cx="1753987" cy="1"/>
          </a:xfrm>
          <a:prstGeom prst="line">
            <a:avLst/>
          </a:prstGeom>
          <a:ln w="57150">
            <a:solidFill>
              <a:srgbClr val="8FA1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6949440" y="1753988"/>
            <a:ext cx="1280158" cy="1280156"/>
          </a:xfrm>
          <a:prstGeom prst="ellipse">
            <a:avLst/>
          </a:prstGeom>
          <a:noFill/>
          <a:ln w="57150">
            <a:solidFill>
              <a:srgbClr val="8FA1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41374" y="2239210"/>
            <a:ext cx="14962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БЪДЕЩЕ</a:t>
            </a:r>
            <a:endParaRPr lang="en-US" b="1" dirty="0">
              <a:solidFill>
                <a:srgbClr val="00ACAB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27292" y="3034144"/>
            <a:ext cx="2571768" cy="1856276"/>
            <a:chOff x="327292" y="3034144"/>
            <a:chExt cx="2571768" cy="1856276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1537852" y="3034144"/>
              <a:ext cx="3" cy="656704"/>
            </a:xfrm>
            <a:prstGeom prst="line">
              <a:avLst/>
            </a:prstGeom>
            <a:ln w="12700">
              <a:solidFill>
                <a:srgbClr val="8FA1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789710" y="3690848"/>
              <a:ext cx="149629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dirty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о</a:t>
              </a:r>
              <a:r>
                <a:rPr lang="bg-BG" dirty="0" smtClean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бразование</a:t>
              </a:r>
              <a:endParaRPr lang="en-US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81399" y="4431128"/>
              <a:ext cx="149629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dirty="0" smtClean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средно</a:t>
              </a:r>
              <a:endParaRPr lang="en-US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66188" y="4200458"/>
              <a:ext cx="876964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dirty="0" smtClean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начално</a:t>
              </a:r>
              <a:endParaRPr lang="en-US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7292" y="4197870"/>
              <a:ext cx="95182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dirty="0" smtClean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висше</a:t>
              </a:r>
              <a:endParaRPr lang="en-US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12023" y="4590338"/>
              <a:ext cx="18703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?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1911934" y="3980137"/>
              <a:ext cx="245226" cy="222380"/>
            </a:xfrm>
            <a:prstGeom prst="line">
              <a:avLst/>
            </a:prstGeom>
            <a:ln w="12700">
              <a:solidFill>
                <a:srgbClr val="8FA1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951820" y="3980137"/>
              <a:ext cx="245226" cy="222380"/>
            </a:xfrm>
            <a:prstGeom prst="line">
              <a:avLst/>
            </a:prstGeom>
            <a:ln w="12700">
              <a:solidFill>
                <a:srgbClr val="8FA1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1537852" y="4027510"/>
              <a:ext cx="3" cy="403618"/>
            </a:xfrm>
            <a:prstGeom prst="line">
              <a:avLst/>
            </a:prstGeom>
            <a:ln w="12700">
              <a:solidFill>
                <a:srgbClr val="8FA1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462579" y="4517999"/>
              <a:ext cx="245226" cy="222380"/>
            </a:xfrm>
            <a:prstGeom prst="line">
              <a:avLst/>
            </a:prstGeom>
            <a:ln w="12700">
              <a:solidFill>
                <a:srgbClr val="8FA1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Oval 1"/>
          <p:cNvSpPr/>
          <p:nvPr/>
        </p:nvSpPr>
        <p:spPr>
          <a:xfrm>
            <a:off x="3931922" y="1753988"/>
            <a:ext cx="1280158" cy="1280156"/>
          </a:xfrm>
          <a:prstGeom prst="ellipse">
            <a:avLst/>
          </a:prstGeom>
          <a:noFill/>
          <a:ln w="57150">
            <a:solidFill>
              <a:srgbClr val="00A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23855" y="2244025"/>
            <a:ext cx="149629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СЕГА</a:t>
            </a:r>
            <a:endParaRPr lang="en-US" b="1" dirty="0">
              <a:solidFill>
                <a:srgbClr val="00ACAB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184669" y="65117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1372" y="311330"/>
            <a:ext cx="2763749" cy="2096390"/>
            <a:chOff x="261372" y="311330"/>
            <a:chExt cx="2763749" cy="2096390"/>
          </a:xfrm>
        </p:grpSpPr>
        <p:sp>
          <p:nvSpPr>
            <p:cNvPr id="22" name="TextBox 21"/>
            <p:cNvSpPr txBox="1"/>
            <p:nvPr/>
          </p:nvSpPr>
          <p:spPr>
            <a:xfrm>
              <a:off x="261372" y="801215"/>
              <a:ext cx="149629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dirty="0" smtClean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настояща</a:t>
              </a:r>
              <a:endParaRPr lang="en-US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512448" y="1454854"/>
              <a:ext cx="149629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dirty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р</a:t>
              </a:r>
              <a:r>
                <a:rPr lang="bg-BG" dirty="0" smtClean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абота</a:t>
              </a:r>
              <a:endParaRPr lang="en-US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528830" y="809785"/>
              <a:ext cx="149629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dirty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п</a:t>
              </a:r>
              <a:r>
                <a:rPr lang="bg-BG" dirty="0" smtClean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редишна</a:t>
              </a:r>
              <a:endParaRPr lang="en-US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88504" y="311330"/>
              <a:ext cx="37407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?</a:t>
              </a:r>
            </a:p>
          </p:txBody>
        </p:sp>
        <p:cxnSp>
          <p:nvCxnSpPr>
            <p:cNvPr id="52" name="Straight Connector 51"/>
            <p:cNvCxnSpPr/>
            <p:nvPr/>
          </p:nvCxnSpPr>
          <p:spPr>
            <a:xfrm flipV="1">
              <a:off x="2285533" y="1751016"/>
              <a:ext cx="3" cy="656704"/>
            </a:xfrm>
            <a:prstGeom prst="line">
              <a:avLst/>
            </a:prstGeom>
            <a:ln w="12700">
              <a:solidFill>
                <a:srgbClr val="8FA1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2285533" y="1095846"/>
              <a:ext cx="0" cy="373998"/>
            </a:xfrm>
            <a:prstGeom prst="line">
              <a:avLst/>
            </a:prstGeom>
            <a:ln w="12700">
              <a:solidFill>
                <a:srgbClr val="8FA1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 flipV="1">
              <a:off x="1512448" y="1155158"/>
              <a:ext cx="502899" cy="289463"/>
            </a:xfrm>
            <a:prstGeom prst="line">
              <a:avLst/>
            </a:prstGeom>
            <a:ln w="12700">
              <a:solidFill>
                <a:srgbClr val="8FA1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H="1" flipV="1">
              <a:off x="2285533" y="595211"/>
              <a:ext cx="5" cy="266624"/>
            </a:xfrm>
            <a:prstGeom prst="line">
              <a:avLst/>
            </a:prstGeom>
            <a:ln w="12700">
              <a:solidFill>
                <a:srgbClr val="8FA1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2612209" y="325561"/>
            <a:ext cx="2472584" cy="2082159"/>
            <a:chOff x="2612209" y="325561"/>
            <a:chExt cx="2472584" cy="2082159"/>
          </a:xfrm>
        </p:grpSpPr>
        <p:sp>
          <p:nvSpPr>
            <p:cNvPr id="28" name="TextBox 27"/>
            <p:cNvSpPr txBox="1"/>
            <p:nvPr/>
          </p:nvSpPr>
          <p:spPr>
            <a:xfrm>
              <a:off x="2655398" y="852148"/>
              <a:ext cx="149629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dirty="0" smtClean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местоживеене</a:t>
              </a:r>
              <a:endParaRPr lang="en-US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12209" y="325561"/>
              <a:ext cx="149629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dirty="0" smtClean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съседи</a:t>
              </a:r>
              <a:endParaRPr lang="en-US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447185" y="325561"/>
              <a:ext cx="163760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dirty="0" smtClean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приятели</a:t>
              </a:r>
              <a:endParaRPr lang="en-US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>
            <a:xfrm flipV="1">
              <a:off x="3048056" y="1164903"/>
              <a:ext cx="0" cy="1242817"/>
            </a:xfrm>
            <a:prstGeom prst="line">
              <a:avLst/>
            </a:prstGeom>
            <a:ln w="12700">
              <a:solidFill>
                <a:srgbClr val="8FA1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H="1" flipV="1">
              <a:off x="3366645" y="591597"/>
              <a:ext cx="5" cy="266624"/>
            </a:xfrm>
            <a:prstGeom prst="line">
              <a:avLst/>
            </a:prstGeom>
            <a:ln w="12700">
              <a:solidFill>
                <a:srgbClr val="8FA1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3588502" y="632661"/>
              <a:ext cx="411068" cy="236607"/>
            </a:xfrm>
            <a:prstGeom prst="line">
              <a:avLst/>
            </a:prstGeom>
            <a:ln w="12700">
              <a:solidFill>
                <a:srgbClr val="8FA1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1233948" y="2412092"/>
            <a:ext cx="2682765" cy="1515712"/>
            <a:chOff x="1233948" y="2412092"/>
            <a:chExt cx="2682765" cy="1515712"/>
          </a:xfrm>
        </p:grpSpPr>
        <p:cxnSp>
          <p:nvCxnSpPr>
            <p:cNvPr id="113" name="Straight Connector 112"/>
            <p:cNvCxnSpPr/>
            <p:nvPr/>
          </p:nvCxnSpPr>
          <p:spPr>
            <a:xfrm flipH="1" flipV="1">
              <a:off x="2502335" y="2412092"/>
              <a:ext cx="1" cy="679498"/>
            </a:xfrm>
            <a:prstGeom prst="line">
              <a:avLst/>
            </a:prstGeom>
            <a:ln w="12700">
              <a:solidFill>
                <a:srgbClr val="8FA1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1754189" y="3091590"/>
              <a:ext cx="149629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dirty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р</a:t>
              </a:r>
              <a:r>
                <a:rPr lang="bg-BG" dirty="0" smtClean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однини</a:t>
              </a:r>
              <a:endParaRPr lang="en-US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2420422" y="3409615"/>
              <a:ext cx="149629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dirty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д</a:t>
              </a:r>
              <a:r>
                <a:rPr lang="bg-BG" dirty="0" smtClean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еца</a:t>
              </a:r>
              <a:endParaRPr lang="en-US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233948" y="3416197"/>
              <a:ext cx="149629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dirty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б</a:t>
              </a:r>
              <a:r>
                <a:rPr lang="bg-BG" dirty="0" smtClean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лизки</a:t>
              </a:r>
              <a:endParaRPr lang="en-US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783746" y="3627722"/>
              <a:ext cx="149629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dirty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д</a:t>
              </a:r>
              <a:r>
                <a:rPr lang="bg-BG" dirty="0" smtClean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алечни</a:t>
              </a:r>
              <a:endParaRPr lang="en-US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cxnSp>
          <p:nvCxnSpPr>
            <p:cNvPr id="123" name="Straight Connector 122"/>
            <p:cNvCxnSpPr/>
            <p:nvPr/>
          </p:nvCxnSpPr>
          <p:spPr>
            <a:xfrm flipH="1" flipV="1">
              <a:off x="2498265" y="3416197"/>
              <a:ext cx="4069" cy="274651"/>
            </a:xfrm>
            <a:prstGeom prst="line">
              <a:avLst/>
            </a:prstGeom>
            <a:ln w="12700">
              <a:solidFill>
                <a:srgbClr val="8FA1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H="1">
              <a:off x="2117610" y="3359559"/>
              <a:ext cx="127076" cy="115237"/>
            </a:xfrm>
            <a:prstGeom prst="line">
              <a:avLst/>
            </a:prstGeom>
            <a:ln w="12700">
              <a:solidFill>
                <a:srgbClr val="8FA1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2749276" y="3359559"/>
              <a:ext cx="127076" cy="115237"/>
            </a:xfrm>
            <a:prstGeom prst="line">
              <a:avLst/>
            </a:prstGeom>
            <a:ln w="12700">
              <a:solidFill>
                <a:srgbClr val="8FA1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2901762" y="2421160"/>
            <a:ext cx="2310318" cy="2032293"/>
            <a:chOff x="2901762" y="2421160"/>
            <a:chExt cx="2310318" cy="2032293"/>
          </a:xfrm>
        </p:grpSpPr>
        <p:sp>
          <p:nvSpPr>
            <p:cNvPr id="115" name="TextBox 114"/>
            <p:cNvSpPr txBox="1"/>
            <p:nvPr/>
          </p:nvSpPr>
          <p:spPr>
            <a:xfrm>
              <a:off x="2901762" y="3091590"/>
              <a:ext cx="149629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dirty="0" smtClean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приятели</a:t>
              </a:r>
              <a:endParaRPr lang="en-US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2909705" y="4153371"/>
              <a:ext cx="149629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dirty="0" smtClean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близки</a:t>
              </a:r>
              <a:endParaRPr lang="en-US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3715789" y="3662161"/>
              <a:ext cx="149629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dirty="0" smtClean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други</a:t>
              </a:r>
              <a:endParaRPr lang="en-US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cxnSp>
          <p:nvCxnSpPr>
            <p:cNvPr id="133" name="Straight Connector 132"/>
            <p:cNvCxnSpPr>
              <a:endCxn id="115" idx="2"/>
            </p:cNvCxnSpPr>
            <p:nvPr/>
          </p:nvCxnSpPr>
          <p:spPr>
            <a:xfrm flipH="1" flipV="1">
              <a:off x="3649908" y="3391672"/>
              <a:ext cx="7943" cy="776732"/>
            </a:xfrm>
            <a:prstGeom prst="line">
              <a:avLst/>
            </a:prstGeom>
            <a:ln w="12700">
              <a:solidFill>
                <a:srgbClr val="8FA1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3765580" y="3402988"/>
              <a:ext cx="417265" cy="335092"/>
            </a:xfrm>
            <a:prstGeom prst="line">
              <a:avLst/>
            </a:prstGeom>
            <a:ln w="12700">
              <a:solidFill>
                <a:srgbClr val="8FA1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flipV="1">
              <a:off x="3666194" y="2421160"/>
              <a:ext cx="1" cy="628017"/>
            </a:xfrm>
            <a:prstGeom prst="line">
              <a:avLst/>
            </a:prstGeom>
            <a:ln w="12700">
              <a:solidFill>
                <a:srgbClr val="8FA1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399116" y="515317"/>
            <a:ext cx="1496291" cy="1878749"/>
            <a:chOff x="5399116" y="515317"/>
            <a:chExt cx="1496291" cy="1878749"/>
          </a:xfrm>
        </p:grpSpPr>
        <p:sp>
          <p:nvSpPr>
            <p:cNvPr id="141" name="TextBox 140"/>
            <p:cNvSpPr txBox="1"/>
            <p:nvPr/>
          </p:nvSpPr>
          <p:spPr>
            <a:xfrm>
              <a:off x="5399116" y="515317"/>
              <a:ext cx="1496291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b="1" dirty="0" smtClean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Възобновяване на контакти</a:t>
              </a:r>
              <a:endParaRPr lang="en-US" b="1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  <a:p>
              <a:r>
                <a:rPr lang="en-US" dirty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Facebook</a:t>
              </a:r>
            </a:p>
            <a:p>
              <a:r>
                <a:rPr lang="en-US" dirty="0" err="1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Linkedin</a:t>
              </a:r>
              <a:r>
                <a:rPr lang="en-US" dirty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 </a:t>
              </a:r>
            </a:p>
            <a:p>
              <a:r>
                <a:rPr lang="bg-BG" dirty="0" smtClean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Общи познати</a:t>
              </a:r>
              <a:endParaRPr lang="en-US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cxnSp>
          <p:nvCxnSpPr>
            <p:cNvPr id="144" name="Straight Connector 143"/>
            <p:cNvCxnSpPr/>
            <p:nvPr/>
          </p:nvCxnSpPr>
          <p:spPr>
            <a:xfrm flipH="1" flipV="1">
              <a:off x="5518373" y="1636876"/>
              <a:ext cx="4450" cy="757190"/>
            </a:xfrm>
            <a:prstGeom prst="line">
              <a:avLst/>
            </a:prstGeom>
            <a:ln w="12700">
              <a:solidFill>
                <a:srgbClr val="8FA1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3647956" y="838268"/>
            <a:ext cx="2170200" cy="1564030"/>
            <a:chOff x="3647956" y="838268"/>
            <a:chExt cx="2170200" cy="1564030"/>
          </a:xfrm>
        </p:grpSpPr>
        <p:sp>
          <p:nvSpPr>
            <p:cNvPr id="31" name="TextBox 30"/>
            <p:cNvSpPr txBox="1"/>
            <p:nvPr/>
          </p:nvSpPr>
          <p:spPr>
            <a:xfrm>
              <a:off x="3683001" y="1353661"/>
              <a:ext cx="152908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dirty="0" smtClean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свободно време</a:t>
              </a:r>
              <a:endParaRPr lang="en-US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321865" y="848532"/>
              <a:ext cx="149629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dirty="0" smtClean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хобита</a:t>
              </a:r>
              <a:endParaRPr lang="en-US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647956" y="838268"/>
              <a:ext cx="149629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dirty="0" smtClean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клубове</a:t>
              </a:r>
              <a:endParaRPr lang="en-US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cxnSp>
          <p:nvCxnSpPr>
            <p:cNvPr id="97" name="Straight Connector 96"/>
            <p:cNvCxnSpPr/>
            <p:nvPr/>
          </p:nvCxnSpPr>
          <p:spPr>
            <a:xfrm flipV="1">
              <a:off x="3666194" y="2019768"/>
              <a:ext cx="0" cy="382530"/>
            </a:xfrm>
            <a:prstGeom prst="line">
              <a:avLst/>
            </a:prstGeom>
            <a:ln w="12700">
              <a:solidFill>
                <a:srgbClr val="8FA1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H="1" flipV="1">
              <a:off x="4324990" y="1094292"/>
              <a:ext cx="5" cy="266624"/>
            </a:xfrm>
            <a:prstGeom prst="line">
              <a:avLst/>
            </a:prstGeom>
            <a:ln w="12700">
              <a:solidFill>
                <a:srgbClr val="8FA1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V="1">
              <a:off x="4529262" y="1118916"/>
              <a:ext cx="220887" cy="243663"/>
            </a:xfrm>
            <a:prstGeom prst="line">
              <a:avLst/>
            </a:prstGeom>
            <a:ln w="12700">
              <a:solidFill>
                <a:srgbClr val="8FA1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flipV="1">
              <a:off x="3666194" y="1594398"/>
              <a:ext cx="448995" cy="432445"/>
            </a:xfrm>
            <a:prstGeom prst="line">
              <a:avLst/>
            </a:prstGeom>
            <a:ln w="12700">
              <a:solidFill>
                <a:srgbClr val="8FA1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5" name="Rectangle 154"/>
          <p:cNvSpPr/>
          <p:nvPr/>
        </p:nvSpPr>
        <p:spPr>
          <a:xfrm>
            <a:off x="6925887" y="3526730"/>
            <a:ext cx="155517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Принтирай:</a:t>
            </a:r>
            <a:endParaRPr lang="bg-BG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- </a:t>
            </a:r>
            <a:r>
              <a:rPr lang="en-US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Facebook </a:t>
            </a:r>
            <a:r>
              <a:rPr lang="bg-BG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контакти</a:t>
            </a:r>
          </a:p>
          <a:p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- имена в телефона</a:t>
            </a:r>
            <a:endParaRPr lang="bg-BG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endParaRPr lang="bg-BG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Към всяко име отбележи:</a:t>
            </a: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- кого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познава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той/тя</a:t>
            </a:r>
            <a:endParaRPr lang="bg-BG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047778" y="3494382"/>
            <a:ext cx="14297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Деца</a:t>
            </a:r>
          </a:p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Познати</a:t>
            </a: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- родители</a:t>
            </a:r>
            <a:endParaRPr lang="ru-RU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Минали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дейности</a:t>
            </a:r>
            <a:endParaRPr lang="ru-RU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- клубове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, хобита</a:t>
            </a:r>
          </a:p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Училище</a:t>
            </a: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- учители</a:t>
            </a:r>
            <a:endParaRPr lang="ru-RU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endParaRPr lang="ru-RU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endParaRPr lang="ru-RU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214502" y="513346"/>
            <a:ext cx="2177196" cy="1880721"/>
            <a:chOff x="6214502" y="513346"/>
            <a:chExt cx="2177196" cy="1880721"/>
          </a:xfrm>
        </p:grpSpPr>
        <p:sp>
          <p:nvSpPr>
            <p:cNvPr id="151" name="TextBox 150"/>
            <p:cNvSpPr txBox="1"/>
            <p:nvPr/>
          </p:nvSpPr>
          <p:spPr>
            <a:xfrm>
              <a:off x="6895407" y="513346"/>
              <a:ext cx="14962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b="1" dirty="0" smtClean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Нови контакти</a:t>
              </a:r>
              <a:endParaRPr lang="en-US" b="1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  <a:p>
              <a:r>
                <a:rPr lang="bg-BG" dirty="0" smtClean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заведения</a:t>
              </a:r>
              <a:endParaRPr lang="en-US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  <a:p>
              <a:r>
                <a:rPr lang="bg-BG" dirty="0" smtClean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дейности</a:t>
              </a:r>
              <a:endParaRPr lang="en-US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  <a:p>
              <a:r>
                <a:rPr lang="bg-BG" dirty="0" smtClean="0">
                  <a:solidFill>
                    <a:srgbClr val="8FA1A2"/>
                  </a:solidFill>
                  <a:latin typeface="Roboto" panose="02000000000000000000" pitchFamily="2" charset="0"/>
                  <a:ea typeface="Roboto" panose="02000000000000000000" pitchFamily="2" charset="0"/>
                  <a:cs typeface="Helvetica" charset="0"/>
                </a:rPr>
                <a:t>изложения</a:t>
              </a:r>
              <a:endParaRPr lang="en-US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endParaRPr>
            </a:p>
          </p:txBody>
        </p:sp>
        <p:cxnSp>
          <p:nvCxnSpPr>
            <p:cNvPr id="159" name="Straight Connector 158"/>
            <p:cNvCxnSpPr/>
            <p:nvPr/>
          </p:nvCxnSpPr>
          <p:spPr>
            <a:xfrm flipV="1">
              <a:off x="6214502" y="1641043"/>
              <a:ext cx="750441" cy="753024"/>
            </a:xfrm>
            <a:prstGeom prst="line">
              <a:avLst/>
            </a:prstGeom>
            <a:ln w="12700">
              <a:solidFill>
                <a:srgbClr val="8FA1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68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5" grpId="0" animBg="1"/>
      <p:bldP spid="9" grpId="0"/>
      <p:bldP spid="2" grpId="0" animBg="1"/>
      <p:bldP spid="7" grpId="0"/>
      <p:bldP spid="155" grpId="0"/>
      <p:bldP spid="15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486" y="159696"/>
            <a:ext cx="7263123" cy="4714875"/>
          </a:xfrm>
          <a:prstGeom prst="rect">
            <a:avLst/>
          </a:prstGeom>
          <a:effectLst>
            <a:outerShdw blurRad="76200" sx="101000" sy="101000" algn="ctr" rotWithShape="0">
              <a:srgbClr val="000000">
                <a:alpha val="6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94" y="1870559"/>
            <a:ext cx="1193073" cy="19478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22" y="1338349"/>
            <a:ext cx="1953959" cy="1193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10" y="1859079"/>
            <a:ext cx="1183604" cy="1958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76" y="3143599"/>
            <a:ext cx="1960048" cy="11808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35883" y="2662376"/>
            <a:ext cx="9696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g-BG" sz="2000" b="1" dirty="0">
                <a:solidFill>
                  <a:srgbClr val="00ACAB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rPr>
              <a:t>ЗАЩО</a:t>
            </a:r>
            <a:r>
              <a:rPr lang="en-US" sz="2000" b="1" dirty="0">
                <a:solidFill>
                  <a:srgbClr val="00ACAB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2771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5679E-6 L -0.07621 -4.5679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9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07621 2.22222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9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85185E-6 L -0.07621 -1.85185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9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07407E-6 L -0.07622 4.07407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58025E-6 L -0.07622 3.58025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A02866D6-FE82-854C-A66D-C3965E0D6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486" y="173983"/>
            <a:ext cx="7263123" cy="4714875"/>
          </a:xfrm>
          <a:prstGeom prst="rect">
            <a:avLst/>
          </a:prstGeom>
          <a:effectLst>
            <a:outerShdw blurRad="76200" sx="101000" sy="101000" algn="ctr" rotWithShape="0">
              <a:srgbClr val="000000">
                <a:alpha val="6000"/>
              </a:srgbClr>
            </a:outerShdw>
          </a:effectLst>
        </p:spPr>
      </p:pic>
      <p:sp>
        <p:nvSpPr>
          <p:cNvPr id="26" name="Rounded Rectangle 25"/>
          <p:cNvSpPr/>
          <p:nvPr/>
        </p:nvSpPr>
        <p:spPr>
          <a:xfrm>
            <a:off x="3412724" y="3548380"/>
            <a:ext cx="1549128" cy="1212188"/>
          </a:xfrm>
          <a:prstGeom prst="roundRect">
            <a:avLst>
              <a:gd name="adj" fmla="val 8675"/>
            </a:avLst>
          </a:prstGeom>
          <a:solidFill>
            <a:srgbClr val="00ACAB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741991" y="1615440"/>
            <a:ext cx="1932940" cy="1932940"/>
          </a:xfrm>
          <a:prstGeom prst="ellipse">
            <a:avLst/>
          </a:prstGeom>
          <a:solidFill>
            <a:srgbClr val="00ACAB"/>
          </a:solidFill>
          <a:ln w="3175">
            <a:noFill/>
          </a:ln>
          <a:effectLst>
            <a:outerShdw dist="63500" dir="378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160532" y="3542518"/>
            <a:ext cx="1564110" cy="1223912"/>
          </a:xfrm>
          <a:prstGeom prst="roundRect">
            <a:avLst>
              <a:gd name="adj" fmla="val 8675"/>
            </a:avLst>
          </a:prstGeom>
          <a:solidFill>
            <a:srgbClr val="00ACAB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32060" y="3710243"/>
            <a:ext cx="142979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Цел</a:t>
            </a:r>
            <a:r>
              <a:rPr lang="en-US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:</a:t>
            </a:r>
            <a:endParaRPr lang="en-US" sz="1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лице в лице</a:t>
            </a:r>
            <a:endParaRPr lang="ru-RU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видео</a:t>
            </a:r>
            <a:endParaRPr lang="ru-RU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уебсайт</a:t>
            </a:r>
            <a:endParaRPr lang="ru-RU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продукти</a:t>
            </a:r>
            <a:endParaRPr lang="ru-RU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294850" y="3710243"/>
            <a:ext cx="142979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Връзка</a:t>
            </a:r>
            <a:r>
              <a:rPr lang="en-US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:</a:t>
            </a:r>
            <a:endParaRPr lang="en-US" sz="1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телефон</a:t>
            </a:r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cs-CZ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SMS</a:t>
            </a:r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Messenger</a:t>
            </a:r>
          </a:p>
          <a:p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лично</a:t>
            </a:r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84006" y="1933113"/>
            <a:ext cx="160797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Подход към клиентите:</a:t>
            </a:r>
          </a:p>
          <a:p>
            <a:pPr algn="ctr"/>
            <a:endParaRPr lang="en-US" sz="1000" dirty="0" smtClea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algn="ctr"/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</a:t>
            </a:r>
            <a:r>
              <a:rPr lang="en-US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продуктово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парти</a:t>
            </a:r>
          </a:p>
          <a:p>
            <a:pPr algn="ctr"/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</a:t>
            </a:r>
            <a:r>
              <a:rPr lang="en-US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продукти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за тест</a:t>
            </a:r>
          </a:p>
          <a:p>
            <a:pPr algn="ctr"/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</a:t>
            </a:r>
            <a:r>
              <a:rPr lang="en-US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Клийн</a:t>
            </a:r>
            <a:r>
              <a:rPr lang="en-US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9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(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Витал</a:t>
            </a:r>
            <a:r>
              <a:rPr lang="en-US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5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)</a:t>
            </a:r>
          </a:p>
          <a:p>
            <a:pPr algn="ctr"/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</a:t>
            </a:r>
            <a:r>
              <a:rPr lang="en-US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лична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среща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/>
            </a:r>
            <a:b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</a:b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(</a:t>
            </a: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лице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 лице)</a:t>
            </a:r>
            <a:endParaRPr lang="ru-RU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algn="ctr"/>
            <a:endParaRPr lang="ru-RU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59160" y="1039905"/>
            <a:ext cx="2320540" cy="968189"/>
            <a:chOff x="1326801" y="-1297674"/>
            <a:chExt cx="3100245" cy="1293502"/>
          </a:xfrm>
          <a:solidFill>
            <a:srgbClr val="00ACAB"/>
          </a:solidFill>
          <a:effectLst>
            <a:outerShdw dist="63500" dir="3780000" algn="ctr" rotWithShape="0">
              <a:srgbClr val="000000">
                <a:alpha val="5000"/>
              </a:srgbClr>
            </a:outerShdw>
          </a:effectLst>
        </p:grpSpPr>
        <p:sp>
          <p:nvSpPr>
            <p:cNvPr id="21" name="Rounded Rectangle 20"/>
            <p:cNvSpPr/>
            <p:nvPr/>
          </p:nvSpPr>
          <p:spPr>
            <a:xfrm>
              <a:off x="1703943" y="-1297674"/>
              <a:ext cx="2723103" cy="1293502"/>
            </a:xfrm>
            <a:prstGeom prst="roundRect">
              <a:avLst>
                <a:gd name="adj" fmla="val 8675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" name="Triangle 21"/>
            <p:cNvSpPr/>
            <p:nvPr/>
          </p:nvSpPr>
          <p:spPr>
            <a:xfrm rot="16200000" flipH="1">
              <a:off x="1384676" y="-526234"/>
              <a:ext cx="261391" cy="377142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705953" y="1138559"/>
            <a:ext cx="19737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b="1" dirty="0" smtClean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Профили на клиенти и кандидати</a:t>
            </a:r>
            <a:endParaRPr lang="en-US" sz="1100" b="1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Създаването на профил ви дава информация за човека</a:t>
            </a:r>
            <a:endParaRPr lang="en-US" sz="10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-388785" y="1338349"/>
            <a:ext cx="3009020" cy="2986149"/>
            <a:chOff x="-421941" y="1338349"/>
            <a:chExt cx="3009020" cy="298614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1941" y="1870559"/>
              <a:ext cx="1193073" cy="194787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87" y="1338349"/>
              <a:ext cx="1953959" cy="119307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475" y="1859079"/>
              <a:ext cx="1183604" cy="1958437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41" y="3143599"/>
              <a:ext cx="1960048" cy="1180899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95496" y="2648088"/>
              <a:ext cx="9897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bg-BG" sz="2000" b="1" dirty="0">
                  <a:solidFill>
                    <a:srgbClr val="00ACAB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" charset="0"/>
                </a:rPr>
                <a:t>ЗАЩО</a:t>
              </a:r>
              <a:r>
                <a:rPr lang="en-US" sz="2000" b="1" dirty="0">
                  <a:solidFill>
                    <a:srgbClr val="00ACAB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847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2" grpId="0" animBg="1"/>
      <p:bldP spid="20" grpId="0"/>
      <p:bldP spid="23" grpId="0"/>
      <p:bldP spid="25" grpId="0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8B18577-CC3F-8B41-962A-B5FFA34FD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486" y="173983"/>
            <a:ext cx="7263123" cy="4714875"/>
          </a:xfrm>
          <a:prstGeom prst="rect">
            <a:avLst/>
          </a:prstGeom>
          <a:effectLst>
            <a:outerShdw blurRad="76200" sx="101000" sy="101000" algn="ctr" rotWithShape="0">
              <a:srgbClr val="000000">
                <a:alpha val="6000"/>
              </a:srgbClr>
            </a:outerShdw>
          </a:effectLst>
        </p:spPr>
      </p:pic>
      <p:sp>
        <p:nvSpPr>
          <p:cNvPr id="27" name="Oval 26"/>
          <p:cNvSpPr/>
          <p:nvPr/>
        </p:nvSpPr>
        <p:spPr>
          <a:xfrm>
            <a:off x="6741991" y="1615440"/>
            <a:ext cx="1932940" cy="1932940"/>
          </a:xfrm>
          <a:prstGeom prst="ellipse">
            <a:avLst/>
          </a:prstGeom>
          <a:solidFill>
            <a:srgbClr val="00ACAB"/>
          </a:solidFill>
          <a:ln w="3175">
            <a:noFill/>
          </a:ln>
          <a:effectLst>
            <a:outerShdw dist="63500" dir="384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09881" y="1933113"/>
            <a:ext cx="1796726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Направи профил на първите </a:t>
            </a:r>
            <a:r>
              <a:rPr lang="ru-RU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15-20 </a:t>
            </a:r>
            <a:r>
              <a:rPr lang="ru-RU"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човека</a:t>
            </a:r>
          </a:p>
          <a:p>
            <a:pPr algn="ctr"/>
            <a:endParaRPr lang="en-US" sz="1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algn="ctr"/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2-5 контакта на ден за страничен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бизнес</a:t>
            </a:r>
          </a:p>
          <a:p>
            <a:pPr algn="ctr"/>
            <a:endParaRPr lang="ru-RU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algn="ctr"/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5-10 контакта на ден за основен бизнес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8219" y="1789302"/>
            <a:ext cx="2106070" cy="2090062"/>
            <a:chOff x="-421941" y="1338349"/>
            <a:chExt cx="3009020" cy="298614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1941" y="1870559"/>
              <a:ext cx="1193072" cy="194787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88" y="1338349"/>
              <a:ext cx="1953959" cy="119307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475" y="1859079"/>
              <a:ext cx="1183604" cy="195843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41" y="3143600"/>
              <a:ext cx="1960048" cy="118089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92868" y="2582399"/>
              <a:ext cx="998381" cy="422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2000" b="1" baseline="-25000" dirty="0" smtClean="0">
                  <a:solidFill>
                    <a:srgbClr val="00ACAB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" charset="0"/>
                </a:rPr>
                <a:t>ЗАЩО</a:t>
              </a:r>
              <a:r>
                <a:rPr lang="en-US" sz="2000" b="1" baseline="-25000" dirty="0" smtClean="0">
                  <a:solidFill>
                    <a:srgbClr val="00ACAB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" charset="0"/>
                </a:rPr>
                <a:t>?</a:t>
              </a:r>
              <a:endParaRPr lang="en-US" sz="2000" b="1" baseline="-25000" dirty="0">
                <a:solidFill>
                  <a:srgbClr val="00ACAB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9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8877" y="534389"/>
            <a:ext cx="4037610" cy="125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360"/>
              </a:lnSpc>
            </a:pPr>
            <a:r>
              <a:rPr lang="bg-BG" sz="5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ЧАСТНА КОМПАНИЯ</a:t>
            </a:r>
            <a:endParaRPr lang="en-US" sz="5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04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93" y="152043"/>
            <a:ext cx="7506996" cy="4873186"/>
          </a:xfrm>
          <a:prstGeom prst="rect">
            <a:avLst/>
          </a:prstGeom>
          <a:effectLst>
            <a:outerShdw blurRad="76200" sx="101000" sy="101000" algn="ctr" rotWithShape="0">
              <a:srgbClr val="000000">
                <a:alpha val="6000"/>
              </a:srgbClr>
            </a:outerShdw>
          </a:effectLst>
        </p:spPr>
      </p:pic>
      <p:sp>
        <p:nvSpPr>
          <p:cNvPr id="18" name="Rounded Rectangle 17"/>
          <p:cNvSpPr/>
          <p:nvPr/>
        </p:nvSpPr>
        <p:spPr>
          <a:xfrm>
            <a:off x="6069654" y="436882"/>
            <a:ext cx="2804556" cy="1716889"/>
          </a:xfrm>
          <a:prstGeom prst="roundRect">
            <a:avLst>
              <a:gd name="adj" fmla="val 5194"/>
            </a:avLst>
          </a:prstGeom>
          <a:solidFill>
            <a:srgbClr val="00ACAB"/>
          </a:solidFill>
          <a:ln w="3175">
            <a:noFill/>
          </a:ln>
          <a:effectLst>
            <a:outerShdw dist="63500" dir="378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40772" y="568916"/>
            <a:ext cx="2695737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Преди</a:t>
            </a:r>
            <a:endParaRPr lang="en-US" sz="1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„Занимавам се със собствен бизнес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/ работа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 Имам успех и парите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са добри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.“</a:t>
            </a:r>
          </a:p>
          <a:p>
            <a:endParaRPr lang="en-US" sz="1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bg-BG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Проблем </a:t>
            </a:r>
            <a:r>
              <a:rPr lang="en-US" sz="11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– </a:t>
            </a:r>
            <a:endParaRPr lang="en-US" sz="1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„Но работя по цял ден, занимавам се с много бумащина и определено търсех нещо по-добро.“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069654" y="2364581"/>
            <a:ext cx="2804556" cy="1129081"/>
          </a:xfrm>
          <a:prstGeom prst="roundRect">
            <a:avLst>
              <a:gd name="adj" fmla="val 8675"/>
            </a:avLst>
          </a:prstGeom>
          <a:solidFill>
            <a:srgbClr val="00ACAB"/>
          </a:solidFill>
          <a:ln w="3175">
            <a:noFill/>
          </a:ln>
          <a:effectLst>
            <a:outerShdw dist="63500" dir="378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40772" y="2450991"/>
            <a:ext cx="2695737" cy="937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bg-BG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Решение</a:t>
            </a:r>
            <a:endParaRPr lang="en-US" sz="1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>
              <a:lnSpc>
                <a:spcPct val="90000"/>
              </a:lnSpc>
            </a:pP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„Приятел ме запозна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 динамична, глобална компания, която ми предлага по-добър потенциал, повече свободно време и възможности за пътуване по цял свят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.“</a:t>
            </a:r>
            <a:endParaRPr lang="ru-RU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069654" y="3685490"/>
            <a:ext cx="2804556" cy="1110367"/>
          </a:xfrm>
          <a:prstGeom prst="roundRect">
            <a:avLst>
              <a:gd name="adj" fmla="val 8675"/>
            </a:avLst>
          </a:prstGeom>
          <a:solidFill>
            <a:srgbClr val="00ACAB"/>
          </a:solidFill>
          <a:ln w="3175">
            <a:noFill/>
          </a:ln>
          <a:effectLst>
            <a:outerShdw dist="63500" dir="378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40773" y="3772926"/>
            <a:ext cx="2606030" cy="937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bg-BG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Как виждаш бъдещето</a:t>
            </a:r>
            <a:r>
              <a:rPr lang="en-US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en-US"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- </a:t>
            </a:r>
          </a:p>
          <a:p>
            <a:pPr>
              <a:lnSpc>
                <a:spcPct val="90000"/>
              </a:lnSpc>
            </a:pP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„Толкова съм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въодушевен/а от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това, което открих! За пръв път от години имам чувството, че бъдещето ми е сигурно и ще постигна всичко, което искам в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живота си.“</a:t>
            </a:r>
            <a:endParaRPr lang="ru-RU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019037" y="3266250"/>
            <a:ext cx="1701709" cy="838479"/>
          </a:xfrm>
          <a:prstGeom prst="roundRect">
            <a:avLst>
              <a:gd name="adj" fmla="val 8675"/>
            </a:avLst>
          </a:prstGeom>
          <a:solidFill>
            <a:srgbClr val="00ACAB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19037" y="3381882"/>
            <a:ext cx="1692195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Подготовка</a:t>
            </a:r>
            <a:endParaRPr lang="en-US" sz="1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Ползвай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историята си за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по-успешно обаждане</a:t>
            </a:r>
            <a:endParaRPr lang="ru-RU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8219" y="1789302"/>
            <a:ext cx="2106070" cy="2090062"/>
            <a:chOff x="-421941" y="1338349"/>
            <a:chExt cx="3009020" cy="298614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1941" y="1870559"/>
              <a:ext cx="1193072" cy="194787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88" y="1338349"/>
              <a:ext cx="1953959" cy="119307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475" y="1859079"/>
              <a:ext cx="1183604" cy="195843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41" y="3143600"/>
              <a:ext cx="1960048" cy="1180898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92868" y="2582399"/>
              <a:ext cx="998381" cy="422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2000" b="1" baseline="-25000" dirty="0" smtClean="0">
                  <a:solidFill>
                    <a:srgbClr val="00ACAB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" charset="0"/>
                </a:rPr>
                <a:t>ЗАЩО</a:t>
              </a:r>
              <a:r>
                <a:rPr lang="en-US" sz="2000" b="1" baseline="-25000" dirty="0" smtClean="0">
                  <a:solidFill>
                    <a:srgbClr val="00ACAB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" charset="0"/>
                </a:rPr>
                <a:t>?</a:t>
              </a:r>
              <a:endParaRPr lang="en-US" sz="2000" b="1" baseline="-25000" dirty="0">
                <a:solidFill>
                  <a:srgbClr val="00ACAB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337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17" grpId="0" animBg="1"/>
      <p:bldP spid="22" grpId="0"/>
      <p:bldP spid="23" grpId="0" animBg="1"/>
      <p:bldP spid="24" grpId="0"/>
      <p:bldP spid="20" grpId="0" animBg="1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2B9A6A8A-DE79-4843-8E12-FBD123CE9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93" y="152043"/>
            <a:ext cx="7506996" cy="4873186"/>
          </a:xfrm>
          <a:prstGeom prst="rect">
            <a:avLst/>
          </a:prstGeom>
          <a:effectLst>
            <a:outerShdw blurRad="76200" sx="101000" sy="101000" algn="ctr" rotWithShape="0">
              <a:srgbClr val="000000">
                <a:alpha val="6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417" y="1522349"/>
            <a:ext cx="1677117" cy="1070835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3856479" y="3012329"/>
            <a:ext cx="1932940" cy="1932940"/>
          </a:xfrm>
          <a:prstGeom prst="ellipse">
            <a:avLst/>
          </a:prstGeom>
          <a:solidFill>
            <a:srgbClr val="00ACAB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 flipH="1">
            <a:off x="3755120" y="306582"/>
            <a:ext cx="1701709" cy="1587412"/>
            <a:chOff x="1703943" y="-1561943"/>
            <a:chExt cx="2273486" cy="2120785"/>
          </a:xfrm>
          <a:solidFill>
            <a:srgbClr val="00ACAB"/>
          </a:solidFill>
          <a:effectLst>
            <a:outerShdw dist="63500" dir="3780000" algn="ctr" rotWithShape="0">
              <a:srgbClr val="000000">
                <a:alpha val="5000"/>
              </a:srgbClr>
            </a:outerShdw>
          </a:effectLst>
        </p:grpSpPr>
        <p:sp>
          <p:nvSpPr>
            <p:cNvPr id="23" name="Rounded Rectangle 22"/>
            <p:cNvSpPr/>
            <p:nvPr/>
          </p:nvSpPr>
          <p:spPr>
            <a:xfrm>
              <a:off x="1703943" y="-1561943"/>
              <a:ext cx="2273486" cy="1778999"/>
            </a:xfrm>
            <a:prstGeom prst="roundRect">
              <a:avLst>
                <a:gd name="adj" fmla="val 8675"/>
              </a:avLst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riangle 24"/>
            <p:cNvSpPr/>
            <p:nvPr/>
          </p:nvSpPr>
          <p:spPr>
            <a:xfrm rot="10800000" flipH="1">
              <a:off x="3504471" y="181699"/>
              <a:ext cx="261391" cy="377143"/>
            </a:xfrm>
            <a:prstGeom prst="triangle">
              <a:avLst>
                <a:gd name="adj" fmla="val 10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3964254" y="462281"/>
            <a:ext cx="1429791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Първи контакт</a:t>
            </a:r>
            <a:endParaRPr lang="en-US" sz="1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телефон</a:t>
            </a:r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cs-CZ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SMS</a:t>
            </a:r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Facebook</a:t>
            </a:r>
          </a:p>
          <a:p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лице в лице</a:t>
            </a:r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продуктово парти</a:t>
            </a:r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83651" y="3492420"/>
            <a:ext cx="1878596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Телефонно обаждане</a:t>
            </a:r>
            <a:endParaRPr lang="en-US" sz="1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Използвай информацията в профила</a:t>
            </a:r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личност/характер</a:t>
            </a:r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горещ бутон</a:t>
            </a:r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„ценя мнението ти“</a:t>
            </a:r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990805" y="306129"/>
            <a:ext cx="2804556" cy="1305573"/>
          </a:xfrm>
          <a:prstGeom prst="roundRect">
            <a:avLst>
              <a:gd name="adj" fmla="val 6417"/>
            </a:avLst>
          </a:prstGeom>
          <a:solidFill>
            <a:srgbClr val="00ACAB"/>
          </a:solidFill>
          <a:ln w="3175">
            <a:noFill/>
          </a:ln>
          <a:effectLst>
            <a:outerShdw dist="63500" dir="378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095741" y="429788"/>
            <a:ext cx="2539882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Примерен </a:t>
            </a:r>
            <a:r>
              <a:rPr lang="cs-CZ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SMS</a:t>
            </a:r>
            <a:r>
              <a:rPr lang="en-US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:</a:t>
            </a:r>
            <a:endParaRPr lang="en-US" sz="1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Здравей, не знам дали си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чул/а,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но започнах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нов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, много вълнуващ бизнес с потенциал за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2 500 лв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 месечно.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Искаш ли да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ти разкажа за него? Може и на теб да ти хареса.“</a:t>
            </a:r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992137" y="1823367"/>
            <a:ext cx="2804556" cy="1681847"/>
          </a:xfrm>
          <a:prstGeom prst="roundRect">
            <a:avLst>
              <a:gd name="adj" fmla="val 7076"/>
            </a:avLst>
          </a:prstGeom>
          <a:solidFill>
            <a:srgbClr val="00ACAB"/>
          </a:solidFill>
          <a:ln w="3175">
            <a:noFill/>
          </a:ln>
          <a:effectLst>
            <a:outerShdw dist="63500" dir="378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115669" y="1982229"/>
            <a:ext cx="251995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Примерно </a:t>
            </a:r>
            <a:r>
              <a:rPr lang="en-US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Facebook</a:t>
            </a:r>
            <a:r>
              <a:rPr lang="bg-BG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съобщение</a:t>
            </a:r>
            <a:r>
              <a:rPr lang="en-US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:</a:t>
            </a:r>
            <a:endParaRPr lang="en-US" sz="1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„Здравей, Дани,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беше споменала, че искаш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... (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да напуснеш работа, да имаш повече време, да имаш нова кола и др.) Мисля, че намерих начин да сбъднеш мечтат си. Ако ти изпратя видео, ще го погледнеш ли? Мисля, че ще идеално за теб!“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8219" y="1789302"/>
            <a:ext cx="2106070" cy="2090062"/>
            <a:chOff x="-421941" y="1338349"/>
            <a:chExt cx="3009020" cy="298614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1941" y="1870559"/>
              <a:ext cx="1193072" cy="194787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88" y="1338349"/>
              <a:ext cx="1953959" cy="1193073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475" y="1859079"/>
              <a:ext cx="1183604" cy="1958437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41" y="3143600"/>
              <a:ext cx="1960048" cy="1180898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592868" y="2582399"/>
              <a:ext cx="998381" cy="422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2000" b="1" baseline="-25000" dirty="0" smtClean="0">
                  <a:solidFill>
                    <a:srgbClr val="00ACAB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" charset="0"/>
                </a:rPr>
                <a:t>ЗАЩО</a:t>
              </a:r>
              <a:r>
                <a:rPr lang="en-US" sz="2000" b="1" baseline="-25000" dirty="0" smtClean="0">
                  <a:solidFill>
                    <a:srgbClr val="00ACAB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" charset="0"/>
                </a:rPr>
                <a:t>?</a:t>
              </a:r>
              <a:endParaRPr lang="en-US" sz="2000" b="1" baseline="-25000" dirty="0">
                <a:solidFill>
                  <a:srgbClr val="00ACAB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13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1" grpId="0"/>
      <p:bldP spid="16" grpId="0"/>
      <p:bldP spid="18" grpId="0" animBg="1"/>
      <p:bldP spid="19" grpId="0"/>
      <p:bldP spid="20" grpId="0" animBg="1"/>
      <p:bldP spid="2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750" y="220044"/>
            <a:ext cx="7155800" cy="4645206"/>
          </a:xfrm>
          <a:prstGeom prst="rect">
            <a:avLst/>
          </a:prstGeom>
          <a:effectLst>
            <a:outerShdw blurRad="76200" sx="101000" sy="101000" algn="ctr" rotWithShape="0">
              <a:srgbClr val="000000">
                <a:alpha val="6000"/>
              </a:srgbClr>
            </a:outerShdw>
          </a:effectLst>
        </p:spPr>
      </p:pic>
      <p:sp>
        <p:nvSpPr>
          <p:cNvPr id="27" name="Rounded Rectangle 26"/>
          <p:cNvSpPr/>
          <p:nvPr/>
        </p:nvSpPr>
        <p:spPr>
          <a:xfrm>
            <a:off x="6941994" y="869958"/>
            <a:ext cx="1898888" cy="1432934"/>
          </a:xfrm>
          <a:prstGeom prst="roundRect">
            <a:avLst>
              <a:gd name="adj" fmla="val 4690"/>
            </a:avLst>
          </a:prstGeom>
          <a:solidFill>
            <a:srgbClr val="00ACAB"/>
          </a:solidFill>
          <a:ln w="3175">
            <a:noFill/>
          </a:ln>
          <a:effectLst>
            <a:outerShdw dist="63500" dir="378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051" y="1145597"/>
            <a:ext cx="2251896" cy="115729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177264" y="1051532"/>
            <a:ext cx="1663618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Въпроси</a:t>
            </a:r>
            <a:endParaRPr lang="en-US" sz="1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Продажби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?</a:t>
            </a: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Пирамида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?</a:t>
            </a: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Нямам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време</a:t>
            </a: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Това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да не е от онези неща...?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178364" y="2834745"/>
            <a:ext cx="2662518" cy="2138058"/>
          </a:xfrm>
          <a:prstGeom prst="roundRect">
            <a:avLst>
              <a:gd name="adj" fmla="val 4690"/>
            </a:avLst>
          </a:prstGeom>
          <a:solidFill>
            <a:srgbClr val="00ACAB"/>
          </a:solidFill>
          <a:ln w="3175">
            <a:noFill/>
          </a:ln>
          <a:effectLst>
            <a:outerShdw dist="63500" dir="378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29350" y="2927965"/>
            <a:ext cx="26115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„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Компанията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се казва Форевър.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/>
            </a:r>
            <a:b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</a:b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Чувал/а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ли си за нея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?“</a:t>
            </a:r>
          </a:p>
          <a:p>
            <a:endParaRPr lang="ru-RU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„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Това е бизнес за 2,5 милиарда долара,  в повече от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160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страни по света.“</a:t>
            </a:r>
          </a:p>
          <a:p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„Имаме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безукорна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40-годишна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история, фирмата е богата и без дългове.“</a:t>
            </a:r>
          </a:p>
          <a:p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„Работим в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индустрията за здраве и красота, която в момента се развива изключително бързо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.“</a:t>
            </a:r>
            <a:endParaRPr lang="ru-RU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972272" y="836112"/>
            <a:ext cx="24426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1200" b="1" dirty="0" smtClean="0">
                <a:solidFill>
                  <a:srgbClr val="F5B84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ЗА КАКВО СТАВА ДУМА</a:t>
            </a:r>
            <a:r>
              <a:rPr lang="en-US" sz="1200" b="1" dirty="0" smtClean="0">
                <a:solidFill>
                  <a:srgbClr val="F5B84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?</a:t>
            </a:r>
            <a:endParaRPr lang="en-US" sz="1200" b="1" dirty="0">
              <a:solidFill>
                <a:srgbClr val="F5B843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8219" y="1789302"/>
            <a:ext cx="2106070" cy="2090062"/>
            <a:chOff x="-421941" y="1338349"/>
            <a:chExt cx="3009020" cy="298614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1941" y="1870559"/>
              <a:ext cx="1193072" cy="194787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88" y="1338349"/>
              <a:ext cx="1953959" cy="119307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475" y="1859079"/>
              <a:ext cx="1183604" cy="195843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41" y="3143600"/>
              <a:ext cx="1960048" cy="118089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92868" y="2582399"/>
              <a:ext cx="998381" cy="422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2000" b="1" baseline="-25000" dirty="0" smtClean="0">
                  <a:solidFill>
                    <a:srgbClr val="00ACAB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" charset="0"/>
                </a:rPr>
                <a:t>ЗАЩО</a:t>
              </a:r>
              <a:r>
                <a:rPr lang="en-US" sz="2000" b="1" baseline="-25000" dirty="0" smtClean="0">
                  <a:solidFill>
                    <a:srgbClr val="00ACAB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" charset="0"/>
                </a:rPr>
                <a:t>?</a:t>
              </a:r>
              <a:endParaRPr lang="en-US" sz="2000" b="1" baseline="-25000" dirty="0">
                <a:solidFill>
                  <a:srgbClr val="00ACAB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513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1" grpId="0"/>
      <p:bldP spid="18" grpId="0" animBg="1"/>
      <p:bldP spid="19" grpId="0"/>
      <p:bldP spid="2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332" y="244005"/>
            <a:ext cx="7167637" cy="4652890"/>
          </a:xfrm>
          <a:prstGeom prst="rect">
            <a:avLst/>
          </a:prstGeom>
          <a:effectLst>
            <a:outerShdw blurRad="76200" sx="101000" sy="101000" algn="ctr" rotWithShape="0">
              <a:srgbClr val="000000">
                <a:alpha val="6000"/>
              </a:srgbClr>
            </a:outerShdw>
          </a:effectLst>
        </p:spPr>
      </p:pic>
      <p:sp>
        <p:nvSpPr>
          <p:cNvPr id="22" name="Rounded Rectangle 21"/>
          <p:cNvSpPr/>
          <p:nvPr/>
        </p:nvSpPr>
        <p:spPr>
          <a:xfrm flipH="1">
            <a:off x="3472035" y="3124039"/>
            <a:ext cx="1701709" cy="1331584"/>
          </a:xfrm>
          <a:prstGeom prst="roundRect">
            <a:avLst>
              <a:gd name="adj" fmla="val 8675"/>
            </a:avLst>
          </a:prstGeom>
          <a:solidFill>
            <a:srgbClr val="00ACAB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69110" y="3351250"/>
            <a:ext cx="1663619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Ако каже „да“</a:t>
            </a:r>
            <a:r>
              <a:rPr lang="en-US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…</a:t>
            </a:r>
            <a:endParaRPr lang="en-US" sz="1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Запиши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 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ПРОСЛЕДЯВАНЕ НА ДЕЙНОСТТА</a:t>
            </a:r>
            <a:endParaRPr lang="ru-RU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Видео</a:t>
            </a:r>
            <a:endParaRPr lang="ru-RU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Лице в лице</a:t>
            </a:r>
            <a:endParaRPr lang="ru-RU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 flipH="1">
            <a:off x="5275327" y="3124039"/>
            <a:ext cx="1701709" cy="1331584"/>
          </a:xfrm>
          <a:prstGeom prst="roundRect">
            <a:avLst>
              <a:gd name="adj" fmla="val 8675"/>
            </a:avLst>
          </a:prstGeom>
          <a:solidFill>
            <a:srgbClr val="00ACAB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 flipH="1">
            <a:off x="7107221" y="3124039"/>
            <a:ext cx="1701709" cy="1331584"/>
          </a:xfrm>
          <a:prstGeom prst="roundRect">
            <a:avLst>
              <a:gd name="adj" fmla="val 8675"/>
            </a:avLst>
          </a:prstGeom>
          <a:solidFill>
            <a:srgbClr val="00ACAB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42853" y="3351250"/>
            <a:ext cx="1664234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Ако каже „не“</a:t>
            </a:r>
            <a:r>
              <a:rPr lang="en-US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…</a:t>
            </a:r>
            <a:endParaRPr lang="en-US" sz="1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en-GB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Предложи продукти</a:t>
            </a:r>
            <a:endParaRPr lang="en-GB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en-GB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Планирай нов контакт след </a:t>
            </a:r>
            <a:r>
              <a:rPr lang="en-GB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2-4 </a:t>
            </a: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месеца</a:t>
            </a:r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37272" y="3152810"/>
            <a:ext cx="177179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Страничен бизнес</a:t>
            </a:r>
            <a:endParaRPr lang="en-US" sz="1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Поне </a:t>
            </a:r>
            <a:r>
              <a:rPr lang="en-GB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20 </a:t>
            </a: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имена на тези страници</a:t>
            </a:r>
            <a:endParaRPr lang="en-GB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endParaRPr lang="en-GB" sz="5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bg-BG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Основен бизнес</a:t>
            </a:r>
            <a:endParaRPr lang="en-GB" sz="1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en-GB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30+ </a:t>
            </a: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имена в Проследяване на дейността</a:t>
            </a:r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977036" y="1339308"/>
            <a:ext cx="1435546" cy="1435546"/>
          </a:xfrm>
          <a:prstGeom prst="ellipse">
            <a:avLst/>
          </a:prstGeom>
          <a:solidFill>
            <a:srgbClr val="00ACAB"/>
          </a:solidFill>
          <a:ln w="3175">
            <a:noFill/>
          </a:ln>
          <a:effectLst>
            <a:outerShdw dist="63500" dir="378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00361" y="1587718"/>
            <a:ext cx="12174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Отдели 5 мин. </a:t>
            </a:r>
            <a:r>
              <a:rPr lang="ru-RU"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да </a:t>
            </a:r>
            <a:r>
              <a:rPr lang="ru-RU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разгледаш </a:t>
            </a:r>
            <a:r>
              <a:rPr lang="ru-RU"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ПРОСЛЕДЯ-ВАНЕ НА ДЕЙНОСТТА</a:t>
            </a:r>
          </a:p>
          <a:p>
            <a:pPr algn="ctr"/>
            <a:endParaRPr lang="ru-RU" sz="1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8219" y="1789302"/>
            <a:ext cx="2106070" cy="2090062"/>
            <a:chOff x="-421941" y="1338349"/>
            <a:chExt cx="3009020" cy="298614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1941" y="1870559"/>
              <a:ext cx="1193072" cy="194787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88" y="1338349"/>
              <a:ext cx="1953959" cy="119307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475" y="1859079"/>
              <a:ext cx="1183604" cy="195843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41" y="3143600"/>
              <a:ext cx="1960048" cy="118089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92868" y="2582399"/>
              <a:ext cx="998381" cy="422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2000" b="1" baseline="-25000" dirty="0" smtClean="0">
                  <a:solidFill>
                    <a:srgbClr val="00ACAB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" charset="0"/>
                </a:rPr>
                <a:t>ЗАЩО</a:t>
              </a:r>
              <a:r>
                <a:rPr lang="en-US" sz="2000" b="1" baseline="-25000" dirty="0" smtClean="0">
                  <a:solidFill>
                    <a:srgbClr val="00ACAB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Helvetica" charset="0"/>
                </a:rPr>
                <a:t>?</a:t>
              </a:r>
              <a:endParaRPr lang="en-US" sz="2000" b="1" baseline="-25000" dirty="0">
                <a:solidFill>
                  <a:srgbClr val="00ACAB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4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1" grpId="0"/>
      <p:bldP spid="27" grpId="0" animBg="1"/>
      <p:bldP spid="28" grpId="0" animBg="1"/>
      <p:bldP spid="14" grpId="0"/>
      <p:bldP spid="16" grpId="0"/>
      <p:bldP spid="17" grpId="0" animBg="1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96" y="219255"/>
            <a:ext cx="7265512" cy="4716426"/>
          </a:xfrm>
          <a:prstGeom prst="rect">
            <a:avLst/>
          </a:prstGeom>
          <a:effectLst>
            <a:outerShdw blurRad="76200" sx="101000" sy="101000" algn="ctr" rotWithShape="0">
              <a:srgbClr val="000000">
                <a:alpha val="6000"/>
              </a:srgbClr>
            </a:outerShdw>
          </a:effectLst>
        </p:spPr>
      </p:pic>
      <p:sp>
        <p:nvSpPr>
          <p:cNvPr id="15" name="Rounded Rectangle 14"/>
          <p:cNvSpPr/>
          <p:nvPr/>
        </p:nvSpPr>
        <p:spPr>
          <a:xfrm flipH="1">
            <a:off x="3771016" y="3332561"/>
            <a:ext cx="1932132" cy="1089396"/>
          </a:xfrm>
          <a:prstGeom prst="roundRect">
            <a:avLst>
              <a:gd name="adj" fmla="val 8675"/>
            </a:avLst>
          </a:prstGeom>
          <a:solidFill>
            <a:srgbClr val="00ACAB"/>
          </a:solidFill>
          <a:ln w="3175">
            <a:noFill/>
          </a:ln>
          <a:effectLst>
            <a:outerShdw dist="63500" dir="378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62438" y="3433299"/>
            <a:ext cx="17525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Покани кандидата си на бизнес представяне</a:t>
            </a:r>
            <a:endParaRPr lang="ru-RU" sz="1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en-GB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 зала</a:t>
            </a:r>
            <a:endParaRPr lang="en-GB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en-GB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вкъщи</a:t>
            </a:r>
            <a:endParaRPr lang="en-GB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en-GB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+ </a:t>
            </a: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онлайн</a:t>
            </a:r>
            <a:endParaRPr lang="en-US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754586" y="1161422"/>
            <a:ext cx="1600520" cy="1600520"/>
          </a:xfrm>
          <a:prstGeom prst="ellipse">
            <a:avLst/>
          </a:prstGeom>
          <a:solidFill>
            <a:srgbClr val="00ACAB"/>
          </a:solidFill>
          <a:ln w="3175">
            <a:noFill/>
          </a:ln>
          <a:effectLst>
            <a:outerShdw dist="63500" dir="378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22296" y="1340884"/>
            <a:ext cx="12841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Представи </a:t>
            </a:r>
            <a:r>
              <a:rPr lang="ru-RU"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госта си на водещия на представянето, както и на успешните СФБ</a:t>
            </a:r>
          </a:p>
        </p:txBody>
      </p:sp>
      <p:sp>
        <p:nvSpPr>
          <p:cNvPr id="19" name="Rounded Rectangle 18"/>
          <p:cNvSpPr/>
          <p:nvPr/>
        </p:nvSpPr>
        <p:spPr>
          <a:xfrm flipH="1">
            <a:off x="5829511" y="3332561"/>
            <a:ext cx="2826636" cy="1089396"/>
          </a:xfrm>
          <a:prstGeom prst="roundRect">
            <a:avLst>
              <a:gd name="adj" fmla="val 8675"/>
            </a:avLst>
          </a:prstGeom>
          <a:solidFill>
            <a:srgbClr val="00ACAB"/>
          </a:solidFill>
          <a:ln w="3175">
            <a:noFill/>
          </a:ln>
          <a:effectLst>
            <a:outerShdw dist="63500" dir="378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68725" y="3478250"/>
            <a:ext cx="268742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След края на бизнес представянето</a:t>
            </a:r>
            <a:endParaRPr lang="en-GB" sz="1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„Кое ти </a:t>
            </a:r>
            <a:r>
              <a:rPr lang="ru-RU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хареса най-много</a:t>
            </a:r>
            <a:r>
              <a:rPr lang="ru-RU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?“</a:t>
            </a:r>
          </a:p>
          <a:p>
            <a:endParaRPr lang="ru-RU" sz="5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„Видя ли как, </a:t>
            </a:r>
            <a:r>
              <a:rPr lang="bg-BG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като работим </a:t>
            </a: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заедно, можеш </a:t>
            </a:r>
            <a:r>
              <a:rPr lang="bg-BG" sz="1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да постигнеш... (горещ бутон)“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8" y="2161806"/>
            <a:ext cx="835054" cy="13633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45" y="1789302"/>
            <a:ext cx="1367613" cy="83505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21" y="2153771"/>
            <a:ext cx="828427" cy="137074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52" y="3052831"/>
            <a:ext cx="1371875" cy="82653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81462" y="2660036"/>
            <a:ext cx="698786" cy="296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baseline="-25000" dirty="0" smtClean="0">
                <a:solidFill>
                  <a:srgbClr val="00ACAB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rPr>
              <a:t>ЗАЩО?</a:t>
            </a:r>
            <a:endParaRPr lang="en-US" sz="2000" b="1" baseline="-25000" dirty="0">
              <a:solidFill>
                <a:srgbClr val="00ACAB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01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/>
      <p:bldP spid="21" grpId="0" animBg="1"/>
      <p:bldP spid="22" grpId="0"/>
      <p:bldP spid="19" grpId="0" animBg="1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46" y="289610"/>
            <a:ext cx="7073140" cy="4591547"/>
          </a:xfrm>
          <a:prstGeom prst="rect">
            <a:avLst/>
          </a:prstGeom>
          <a:effectLst>
            <a:outerShdw blurRad="76200" sx="101000" sy="101000" algn="ctr" rotWithShape="0">
              <a:srgbClr val="000000">
                <a:alpha val="6000"/>
              </a:srgbClr>
            </a:outerShdw>
          </a:effectLst>
        </p:spPr>
      </p:pic>
      <p:sp>
        <p:nvSpPr>
          <p:cNvPr id="13" name="Rounded Rectangle 12"/>
          <p:cNvSpPr/>
          <p:nvPr/>
        </p:nvSpPr>
        <p:spPr>
          <a:xfrm flipH="1">
            <a:off x="6565449" y="2585384"/>
            <a:ext cx="2025741" cy="1748118"/>
          </a:xfrm>
          <a:prstGeom prst="roundRect">
            <a:avLst>
              <a:gd name="adj" fmla="val 4692"/>
            </a:avLst>
          </a:prstGeom>
          <a:solidFill>
            <a:srgbClr val="00ACAB"/>
          </a:solidFill>
          <a:ln w="3175">
            <a:noFill/>
          </a:ln>
          <a:effectLst>
            <a:outerShdw dist="63500" dir="378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 flipH="1">
            <a:off x="6565449" y="1972235"/>
            <a:ext cx="2025741" cy="473417"/>
          </a:xfrm>
          <a:prstGeom prst="roundRect">
            <a:avLst>
              <a:gd name="adj" fmla="val 8675"/>
            </a:avLst>
          </a:prstGeom>
          <a:solidFill>
            <a:srgbClr val="00ACAB"/>
          </a:solidFill>
          <a:ln w="3175">
            <a:noFill/>
          </a:ln>
          <a:effectLst>
            <a:outerShdw dist="63500" dir="378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49882" y="1987988"/>
            <a:ext cx="19413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Планирай ежедневните си </a:t>
            </a:r>
            <a:r>
              <a:rPr lang="bg-BG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действия</a:t>
            </a:r>
            <a:endParaRPr lang="bg-BG" sz="1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61145" y="2651046"/>
            <a:ext cx="1845612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Отвори календара си</a:t>
            </a:r>
            <a:endParaRPr lang="en-GB" sz="1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marL="171450" indent="-171450">
              <a:buClr>
                <a:schemeClr val="bg1"/>
              </a:buClr>
              <a:buFont typeface=".HelveticaNeueDeskInterface-Regular" charset="-120"/>
              <a:buChar char="+"/>
            </a:pP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Виж кога можеш да отделиш време</a:t>
            </a:r>
            <a:endParaRPr lang="en-GB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marL="171450" indent="-171450">
              <a:buClr>
                <a:schemeClr val="bg1"/>
              </a:buClr>
              <a:buFont typeface=".HelveticaNeueDeskInterface-Regular" charset="-120"/>
              <a:buChar char="+"/>
            </a:pP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Разпредели дейностите от своя 7-дневен план</a:t>
            </a:r>
            <a:endParaRPr lang="en-GB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marL="171450" indent="-171450">
              <a:buClr>
                <a:schemeClr val="bg1"/>
              </a:buClr>
              <a:buFont typeface=".HelveticaNeueDeskInterface-Regular" charset="-120"/>
              <a:buChar char="+"/>
            </a:pP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Запази часове за представяния</a:t>
            </a:r>
            <a:endParaRPr lang="en-GB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marL="171450" indent="-171450">
              <a:buClr>
                <a:schemeClr val="bg1"/>
              </a:buClr>
              <a:buFont typeface=".HelveticaNeueDeskInterface-Regular" charset="-120"/>
              <a:buChar char="+"/>
            </a:pP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Кани хора на тях</a:t>
            </a:r>
            <a:endParaRPr lang="en-GB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marL="171450" indent="-171450">
              <a:buClr>
                <a:schemeClr val="bg1"/>
              </a:buClr>
              <a:buFont typeface=".HelveticaNeueDeskInterface-Regular" charset="-120"/>
              <a:buChar char="+"/>
            </a:pPr>
            <a:r>
              <a:rPr lang="bg-BG" sz="1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Използвай онлайн ресурсите</a:t>
            </a:r>
            <a:endParaRPr lang="en-GB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2" y="2161806"/>
            <a:ext cx="835054" cy="13633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9" y="1789302"/>
            <a:ext cx="1367613" cy="8350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505" y="2153771"/>
            <a:ext cx="828427" cy="13707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36" y="3052831"/>
            <a:ext cx="1371875" cy="82653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84146" y="2660036"/>
            <a:ext cx="698786" cy="296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baseline="-25000" dirty="0" smtClean="0">
                <a:solidFill>
                  <a:srgbClr val="00ACAB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Helvetica" charset="0"/>
              </a:rPr>
              <a:t>ЗАЩО?</a:t>
            </a:r>
            <a:endParaRPr lang="en-US" sz="2000" b="1" baseline="-25000" dirty="0">
              <a:solidFill>
                <a:srgbClr val="00ACAB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83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mph" presetSubtype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1" grpId="0"/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8139" y="610589"/>
            <a:ext cx="8324604" cy="1026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4000" b="1" dirty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ТОВА Е БИЗНЕС </a:t>
            </a:r>
            <a:r>
              <a:rPr lang="ru-RU" sz="4000" b="1" dirty="0" smtClean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НА ИЗГРАЖДАНЕ </a:t>
            </a:r>
            <a:r>
              <a:rPr lang="ru-RU" sz="4000" b="1" dirty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НА МЕНИДЖЪРИ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3539" y="2449022"/>
            <a:ext cx="7962406" cy="272382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spcAft>
                <a:spcPts val="1800"/>
              </a:spcAft>
              <a:buClr>
                <a:srgbClr val="8FA1A2"/>
              </a:buClr>
              <a:buFont typeface=".HelveticaNeueDeskInterface-Regular" charset="-120"/>
              <a:buChar char="+"/>
            </a:pPr>
            <a:r>
              <a:rPr lang="ru-RU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Максимална </a:t>
            </a:r>
            <a:r>
              <a:rPr lang="ru-RU" sz="180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лична отстъпка</a:t>
            </a:r>
          </a:p>
          <a:p>
            <a:pPr marL="285750" indent="-285750">
              <a:spcAft>
                <a:spcPts val="1800"/>
              </a:spcAft>
              <a:buClr>
                <a:srgbClr val="8FA1A2"/>
              </a:buClr>
              <a:buFont typeface=".HelveticaNeueDeskInterface-Regular" charset="-120"/>
              <a:buChar char="+"/>
            </a:pPr>
            <a:r>
              <a:rPr lang="ru-RU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Максимален </a:t>
            </a:r>
            <a:r>
              <a:rPr lang="ru-RU" sz="180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групов бонус</a:t>
            </a:r>
          </a:p>
          <a:p>
            <a:pPr marL="285750" indent="-285750">
              <a:spcAft>
                <a:spcPts val="1800"/>
              </a:spcAft>
              <a:buClr>
                <a:srgbClr val="8FA1A2"/>
              </a:buClr>
              <a:buFont typeface=".HelveticaNeueDeskInterface-Regular" charset="-120"/>
              <a:buChar char="+"/>
            </a:pPr>
            <a:r>
              <a:rPr lang="ru-RU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Достъп </a:t>
            </a:r>
            <a:r>
              <a:rPr lang="ru-RU" sz="180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до допълнителните програми за стимулиране на фирмата – Forever2Drive, </a:t>
            </a:r>
            <a:r>
              <a:rPr lang="ru-RU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Мениджър</a:t>
            </a:r>
            <a:r>
              <a:rPr lang="en-US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ОРЕЛ</a:t>
            </a:r>
            <a:r>
              <a:rPr lang="ru-RU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, </a:t>
            </a:r>
            <a:r>
              <a:rPr lang="ru-RU" sz="180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пътувания, </a:t>
            </a:r>
            <a:r>
              <a:rPr lang="en-US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Chairman’s Bonus</a:t>
            </a:r>
            <a:endParaRPr lang="ru-RU" sz="18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marL="285750" indent="-285750">
              <a:spcAft>
                <a:spcPts val="1800"/>
              </a:spcAft>
              <a:buClr>
                <a:srgbClr val="8FA1A2"/>
              </a:buClr>
              <a:buFont typeface=".HelveticaNeueDeskInterface-Regular" charset="-120"/>
              <a:buChar char="+"/>
            </a:pPr>
            <a:r>
              <a:rPr lang="ru-RU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Готовност </a:t>
            </a:r>
            <a:r>
              <a:rPr lang="ru-RU" sz="180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за развитие на доходи като от голям бизнес</a:t>
            </a:r>
          </a:p>
          <a:p>
            <a:pPr marL="285750" indent="-285750">
              <a:spcAft>
                <a:spcPts val="1800"/>
              </a:spcAft>
              <a:buClr>
                <a:srgbClr val="8FA1A2"/>
              </a:buClr>
              <a:buFont typeface=".HelveticaNeueDeskInterface-Regular" charset="-120"/>
              <a:buChar char="+"/>
            </a:pPr>
            <a:r>
              <a:rPr lang="ru-RU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Един </a:t>
            </a:r>
            <a:r>
              <a:rPr lang="ru-RU" sz="180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път като постигнете тази позиция, никога не я </a:t>
            </a:r>
            <a:r>
              <a:rPr lang="ru-RU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губите</a:t>
            </a:r>
          </a:p>
          <a:p>
            <a:pPr marL="285750" indent="-285750">
              <a:spcAft>
                <a:spcPts val="1800"/>
              </a:spcAft>
              <a:buClr>
                <a:srgbClr val="8FA1A2"/>
              </a:buClr>
              <a:buFont typeface=".HelveticaNeueDeskInterface-Regular" charset="-120"/>
              <a:buChar char="+"/>
            </a:pPr>
            <a:endParaRPr lang="ru-RU" sz="18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23455" y="1773062"/>
            <a:ext cx="7897090" cy="0"/>
          </a:xfrm>
          <a:prstGeom prst="line">
            <a:avLst/>
          </a:prstGeom>
          <a:ln>
            <a:solidFill>
              <a:srgbClr val="8FA1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58139" y="1773061"/>
            <a:ext cx="8324604" cy="616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360"/>
              </a:lnSpc>
            </a:pPr>
            <a:r>
              <a:rPr lang="bg-BG" sz="3200" b="1" dirty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Защо? Получавате:</a:t>
            </a:r>
            <a:endParaRPr lang="en-US" sz="3200" b="1" dirty="0">
              <a:solidFill>
                <a:srgbClr val="00ACAB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60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8139" y="534389"/>
            <a:ext cx="832460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360"/>
              </a:lnSpc>
            </a:pPr>
            <a:r>
              <a:rPr lang="bg-BG" sz="4200" b="1" dirty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ВАШИЯТ ПЛАН ЗА МЕНИДЖЪР</a:t>
            </a:r>
          </a:p>
        </p:txBody>
      </p:sp>
      <p:sp>
        <p:nvSpPr>
          <p:cNvPr id="4" name="Rectangle 3"/>
          <p:cNvSpPr/>
          <p:nvPr/>
        </p:nvSpPr>
        <p:spPr>
          <a:xfrm>
            <a:off x="681644" y="1413058"/>
            <a:ext cx="2219498" cy="330135"/>
          </a:xfrm>
          <a:prstGeom prst="rect">
            <a:avLst/>
          </a:prstGeom>
          <a:solidFill>
            <a:srgbClr val="00A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1644" y="1787129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1644" y="2161200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1644" y="2535271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1644" y="2912569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1644" y="3286640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74721" y="1413058"/>
            <a:ext cx="2219498" cy="330135"/>
          </a:xfrm>
          <a:prstGeom prst="rect">
            <a:avLst/>
          </a:prstGeom>
          <a:solidFill>
            <a:srgbClr val="00A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74721" y="1787129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74721" y="2161200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74721" y="2535271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74721" y="2912569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74721" y="3286640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92983" y="1413058"/>
            <a:ext cx="2219498" cy="330135"/>
          </a:xfrm>
          <a:prstGeom prst="rect">
            <a:avLst/>
          </a:prstGeom>
          <a:solidFill>
            <a:srgbClr val="00A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92983" y="1787129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92983" y="2161200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92983" y="2535271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92983" y="2912569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192983" y="3286640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1644" y="1388119"/>
            <a:ext cx="2219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5</a:t>
            </a:r>
            <a:r>
              <a:rPr lang="bg-BG" sz="18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-месечен план</a:t>
            </a:r>
            <a:endParaRPr lang="en-US"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74721" y="1388119"/>
            <a:ext cx="2219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6</a:t>
            </a:r>
            <a:r>
              <a:rPr lang="bg-BG" sz="18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-месечен план</a:t>
            </a:r>
            <a:endParaRPr lang="en-US"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92983" y="1388119"/>
            <a:ext cx="2219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7</a:t>
            </a:r>
            <a:r>
              <a:rPr lang="bg-BG" sz="18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-месечен план</a:t>
            </a:r>
            <a:endParaRPr lang="en-US"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74721" y="3660711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192983" y="3660711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192983" y="4034782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643" y="1770395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</a:t>
            </a:r>
            <a:r>
              <a:rPr lang="en-US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en-US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1          	   </a:t>
            </a:r>
            <a:r>
              <a:rPr lang="en-US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5</a:t>
            </a:r>
            <a:r>
              <a:rPr lang="bg-BG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srgbClr val="8FA1A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1643" y="2146834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</a:t>
            </a:r>
            <a:r>
              <a:rPr lang="en-US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2         	 </a:t>
            </a:r>
            <a:r>
              <a:rPr lang="en-US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15</a:t>
            </a:r>
            <a:r>
              <a:rPr lang="bg-BG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srgbClr val="8FA1A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1643" y="2519282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</a:t>
            </a:r>
            <a:r>
              <a:rPr lang="en-US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3         	 </a:t>
            </a:r>
            <a:r>
              <a:rPr lang="en-US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30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srgbClr val="8FA1A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1643" y="2892970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</a:t>
            </a:r>
            <a:r>
              <a:rPr lang="en-US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4         	 </a:t>
            </a:r>
            <a:r>
              <a:rPr lang="en-US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50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srgbClr val="8FA1A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1643" y="3267643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</a:t>
            </a:r>
            <a:r>
              <a:rPr lang="en-US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5         	 </a:t>
            </a:r>
            <a:r>
              <a:rPr lang="en-US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70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srgbClr val="8FA1A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83034" y="1770395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</a:t>
            </a:r>
            <a:r>
              <a:rPr lang="en-US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1          	   </a:t>
            </a:r>
            <a:r>
              <a:rPr lang="en-US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5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srgbClr val="8FA1A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483034" y="2146834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</a:t>
            </a:r>
            <a:r>
              <a:rPr lang="en-US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2         	 </a:t>
            </a:r>
            <a:r>
              <a:rPr lang="en-US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10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srgbClr val="8FA1A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483034" y="2519282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</a:t>
            </a:r>
            <a:r>
              <a:rPr lang="en-US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3         	 </a:t>
            </a:r>
            <a:r>
              <a:rPr lang="en-US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20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srgbClr val="8FA1A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83034" y="2892970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</a:t>
            </a:r>
            <a:r>
              <a:rPr lang="en-US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4         	 </a:t>
            </a:r>
            <a:r>
              <a:rPr lang="en-US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30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srgbClr val="8FA1A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483034" y="3267643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</a:t>
            </a:r>
            <a:r>
              <a:rPr lang="en-US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5         	 </a:t>
            </a:r>
            <a:r>
              <a:rPr lang="en-US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50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srgbClr val="8FA1A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483034" y="3640688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</a:t>
            </a:r>
            <a:r>
              <a:rPr lang="en-US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6         	 </a:t>
            </a:r>
            <a:r>
              <a:rPr lang="en-US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70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srgbClr val="8FA1A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201297" y="1770395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</a:t>
            </a:r>
            <a:r>
              <a:rPr lang="en-US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1          	   </a:t>
            </a:r>
            <a:r>
              <a:rPr lang="en-US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5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srgbClr val="8FA1A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201297" y="2146834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</a:t>
            </a:r>
            <a:r>
              <a:rPr lang="en-US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2         	 </a:t>
            </a:r>
            <a:r>
              <a:rPr lang="en-US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10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srgbClr val="8FA1A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201297" y="2519282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</a:t>
            </a:r>
            <a:r>
              <a:rPr lang="en-US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3         	 </a:t>
            </a:r>
            <a:r>
              <a:rPr lang="en-US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15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srgbClr val="8FA1A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201297" y="2892970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</a:t>
            </a:r>
            <a:r>
              <a:rPr lang="en-US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4         	 </a:t>
            </a:r>
            <a:r>
              <a:rPr lang="en-US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25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srgbClr val="8FA1A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201297" y="3267643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</a:t>
            </a:r>
            <a:r>
              <a:rPr lang="en-US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5         	 </a:t>
            </a:r>
            <a:r>
              <a:rPr lang="en-US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35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srgbClr val="8FA1A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201297" y="3640688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</a:t>
            </a:r>
            <a:r>
              <a:rPr lang="en-US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6         	 </a:t>
            </a:r>
            <a:r>
              <a:rPr lang="en-US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50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srgbClr val="8FA1A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201297" y="4004818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</a:t>
            </a:r>
            <a:r>
              <a:rPr lang="en-US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7         	 </a:t>
            </a:r>
            <a:r>
              <a:rPr lang="en-US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70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srgbClr val="8FA1A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17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/>
      <p:bldP spid="35" grpId="0"/>
      <p:bldP spid="36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076701" y="1292514"/>
            <a:ext cx="1251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60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</a:t>
            </a:r>
            <a:r>
              <a:rPr lang="bg-BG" sz="16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родажби</a:t>
            </a:r>
            <a:r>
              <a:rPr lang="en-US" sz="16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endParaRPr lang="en-US" sz="16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algn="ctr"/>
            <a:r>
              <a:rPr lang="en-US" sz="16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2-3</a:t>
            </a:r>
            <a:r>
              <a:rPr lang="bg-BG" sz="16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sz="1600" dirty="0" err="1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sz="16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</a:t>
            </a:r>
            <a:endParaRPr lang="en-US" sz="16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6394073" y="1845224"/>
            <a:ext cx="429090" cy="358080"/>
          </a:xfrm>
          <a:prstGeom prst="line">
            <a:avLst/>
          </a:prstGeom>
          <a:ln w="28575">
            <a:solidFill>
              <a:srgbClr val="8FA1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16684" y="1318929"/>
            <a:ext cx="1716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</a:t>
            </a:r>
            <a:r>
              <a:rPr lang="bg-BG" sz="16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понсориране</a:t>
            </a:r>
            <a:endParaRPr lang="en-US" sz="16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en-US" sz="16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1-3</a:t>
            </a:r>
            <a:r>
              <a:rPr lang="bg-BG" sz="16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sz="1600" dirty="0" err="1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sz="16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</a:t>
            </a:r>
            <a:endParaRPr lang="en-US" sz="16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278944" y="3414581"/>
            <a:ext cx="1496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Стари клиенти</a:t>
            </a:r>
            <a:endParaRPr lang="en-US" sz="16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en-US" sz="16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0</a:t>
            </a:r>
            <a:r>
              <a:rPr lang="bg-BG" sz="160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,</a:t>
            </a:r>
            <a:r>
              <a:rPr lang="en-US" sz="16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5-1</a:t>
            </a:r>
            <a:r>
              <a:rPr lang="bg-BG" sz="16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sz="1600" dirty="0" err="1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sz="16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</a:t>
            </a:r>
            <a:endParaRPr lang="en-US" sz="16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772363" y="3419781"/>
            <a:ext cx="1496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Лична употреба</a:t>
            </a:r>
            <a:endParaRPr lang="en-US" sz="16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en-US" sz="16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0</a:t>
            </a:r>
            <a:r>
              <a:rPr lang="bg-BG" sz="16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,</a:t>
            </a:r>
            <a:r>
              <a:rPr lang="en-US" sz="16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5-1</a:t>
            </a:r>
            <a:r>
              <a:rPr lang="bg-BG" sz="16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sz="1600" dirty="0" err="1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sz="16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</a:t>
            </a:r>
            <a:endParaRPr lang="en-US" sz="16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flipH="1" flipV="1">
            <a:off x="5087390" y="1845224"/>
            <a:ext cx="429090" cy="358080"/>
          </a:xfrm>
          <a:prstGeom prst="line">
            <a:avLst/>
          </a:prstGeom>
          <a:ln w="28575">
            <a:solidFill>
              <a:srgbClr val="8FA1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394073" y="3158996"/>
            <a:ext cx="429090" cy="358080"/>
          </a:xfrm>
          <a:prstGeom prst="line">
            <a:avLst/>
          </a:prstGeom>
          <a:ln w="28575">
            <a:solidFill>
              <a:srgbClr val="8FA1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5087390" y="3158996"/>
            <a:ext cx="429090" cy="358080"/>
          </a:xfrm>
          <a:prstGeom prst="line">
            <a:avLst/>
          </a:prstGeom>
          <a:ln w="28575">
            <a:solidFill>
              <a:srgbClr val="8FA1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5328460" y="2037253"/>
            <a:ext cx="1280158" cy="1280156"/>
          </a:xfrm>
          <a:prstGeom prst="ellipse">
            <a:avLst/>
          </a:prstGeom>
          <a:noFill/>
          <a:ln w="57150">
            <a:solidFill>
              <a:srgbClr val="00A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220393" y="2477276"/>
            <a:ext cx="1496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ACAB"/>
                </a:solidFill>
                <a:latin typeface="Helvetica" charset="0"/>
                <a:ea typeface="Helvetica" charset="0"/>
                <a:cs typeface="Helvetica" charset="0"/>
              </a:rPr>
              <a:t>5</a:t>
            </a:r>
            <a:r>
              <a:rPr lang="bg-BG" sz="2000" b="1" dirty="0" smtClean="0">
                <a:solidFill>
                  <a:srgbClr val="00ACAB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bg-BG" sz="2000" b="1" dirty="0" err="1" smtClean="0">
                <a:solidFill>
                  <a:srgbClr val="00ACAB"/>
                </a:solidFill>
                <a:latin typeface="Helvetica" charset="0"/>
                <a:ea typeface="Helvetica" charset="0"/>
                <a:cs typeface="Helvetica" charset="0"/>
              </a:rPr>
              <a:t>б.т</a:t>
            </a:r>
            <a:r>
              <a:rPr lang="bg-BG" sz="2000" b="1" dirty="0" smtClean="0">
                <a:solidFill>
                  <a:srgbClr val="00ACAB"/>
                </a:solidFill>
                <a:latin typeface="Helvetica" charset="0"/>
                <a:ea typeface="Helvetica" charset="0"/>
                <a:cs typeface="Helvetica" charset="0"/>
              </a:rPr>
              <a:t>.</a:t>
            </a:r>
            <a:endParaRPr lang="en-US" sz="2000" b="1" dirty="0">
              <a:solidFill>
                <a:srgbClr val="00ACAB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97889" y="1413058"/>
            <a:ext cx="2219498" cy="330135"/>
          </a:xfrm>
          <a:prstGeom prst="rect">
            <a:avLst/>
          </a:prstGeom>
          <a:solidFill>
            <a:srgbClr val="00A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797889" y="1787129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97889" y="2161200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97889" y="2535271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97889" y="2912569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97889" y="3286640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97889" y="1388119"/>
            <a:ext cx="2219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6</a:t>
            </a:r>
            <a:r>
              <a:rPr lang="bg-BG" sz="18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-месечен план</a:t>
            </a:r>
            <a:endParaRPr lang="en-US"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97889" y="3660711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97889" y="1770395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</a:t>
            </a:r>
            <a:r>
              <a:rPr lang="en-US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1          	   </a:t>
            </a:r>
            <a:r>
              <a:rPr lang="en-US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5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srgbClr val="8FA1A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97889" y="2146834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</a:t>
            </a:r>
            <a:r>
              <a:rPr lang="en-US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2         	 </a:t>
            </a:r>
            <a:r>
              <a:rPr lang="en-US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10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srgbClr val="8FA1A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97889" y="2519282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</a:t>
            </a:r>
            <a:r>
              <a:rPr lang="en-US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3         	 </a:t>
            </a:r>
            <a:r>
              <a:rPr lang="en-US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20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srgbClr val="8FA1A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97889" y="2892970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</a:t>
            </a:r>
            <a:r>
              <a:rPr lang="en-US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4         	 </a:t>
            </a:r>
            <a:r>
              <a:rPr lang="en-US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30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srgbClr val="8FA1A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97889" y="3267643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</a:t>
            </a:r>
            <a:r>
              <a:rPr lang="en-US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5         	 </a:t>
            </a:r>
            <a:r>
              <a:rPr lang="en-US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50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srgbClr val="8FA1A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97889" y="3640688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</a:t>
            </a:r>
            <a:r>
              <a:rPr lang="en-US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6         	 </a:t>
            </a:r>
            <a:r>
              <a:rPr lang="en-US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70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srgbClr val="8FA1A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8139" y="534389"/>
            <a:ext cx="832460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360"/>
              </a:lnSpc>
            </a:pPr>
            <a:r>
              <a:rPr lang="bg-BG" sz="4200" b="1" dirty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ВАШИЯТ ПЛАН ЗА МЕНИДЖЪР</a:t>
            </a:r>
          </a:p>
        </p:txBody>
      </p:sp>
    </p:spTree>
    <p:extLst>
      <p:ext uri="{BB962C8B-B14F-4D97-AF65-F5344CB8AC3E}">
        <p14:creationId xmlns:p14="http://schemas.microsoft.com/office/powerpoint/2010/main" val="73641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4" grpId="0"/>
      <p:bldP spid="35" grpId="0"/>
      <p:bldP spid="29" grpId="0" animBg="1"/>
      <p:bldP spid="30" grpId="0"/>
      <p:bldP spid="66" grpId="1"/>
      <p:bldP spid="67" grpId="1"/>
      <p:bldP spid="68" grpId="1"/>
      <p:bldP spid="69" grpId="1"/>
      <p:bldP spid="70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97889" y="1413058"/>
            <a:ext cx="2219498" cy="330135"/>
          </a:xfrm>
          <a:prstGeom prst="rect">
            <a:avLst/>
          </a:prstGeom>
          <a:solidFill>
            <a:srgbClr val="00A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97889" y="1787129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7889" y="2161200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7889" y="2535271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7889" y="2912569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7889" y="3286640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7889" y="1388119"/>
            <a:ext cx="2219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6</a:t>
            </a:r>
            <a:r>
              <a:rPr lang="bg-BG" sz="18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-месечен план</a:t>
            </a:r>
            <a:endParaRPr lang="en-US"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7889" y="3660711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6202" y="1770395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 smtClean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 </a:t>
            </a:r>
            <a:r>
              <a:rPr lang="en-US" sz="1800" dirty="0" smtClean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1          </a:t>
            </a:r>
            <a:r>
              <a:rPr lang="en-US" sz="18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	   </a:t>
            </a:r>
            <a:r>
              <a:rPr lang="en-US" sz="1800" dirty="0" smtClean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5</a:t>
            </a:r>
            <a:r>
              <a:rPr lang="bg-BG" sz="1800" dirty="0" smtClean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 smtClean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 smtClean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6202" y="2146834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 </a:t>
            </a:r>
            <a:r>
              <a:rPr lang="en-US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         </a:t>
            </a:r>
            <a:r>
              <a:rPr lang="en-US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	 </a:t>
            </a:r>
            <a:r>
              <a:rPr lang="en-US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10</a:t>
            </a:r>
            <a:r>
              <a:rPr lang="bg-BG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srgbClr val="8FA1A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6202" y="2519282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 smtClean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 </a:t>
            </a:r>
            <a:r>
              <a:rPr lang="en-US" sz="1800" dirty="0" smtClean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3         </a:t>
            </a:r>
            <a:r>
              <a:rPr lang="en-US" sz="18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	 </a:t>
            </a:r>
            <a:r>
              <a:rPr lang="en-US" sz="1800" dirty="0" smtClean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20</a:t>
            </a:r>
            <a:r>
              <a:rPr lang="bg-BG" sz="1800" dirty="0" smtClean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 smtClean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 smtClean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6202" y="2892970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 </a:t>
            </a:r>
            <a:r>
              <a:rPr lang="en-US" sz="1800" dirty="0" smtClean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4         </a:t>
            </a:r>
            <a:r>
              <a:rPr lang="en-US" sz="18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	 </a:t>
            </a:r>
            <a:r>
              <a:rPr lang="en-US" sz="1800" dirty="0" smtClean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30</a:t>
            </a:r>
            <a:r>
              <a:rPr lang="bg-BG" sz="18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6202" y="3267643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 </a:t>
            </a:r>
            <a:r>
              <a:rPr lang="en-US" sz="1800" dirty="0" smtClean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5         </a:t>
            </a:r>
            <a:r>
              <a:rPr lang="en-US" sz="18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	 </a:t>
            </a:r>
            <a:r>
              <a:rPr lang="en-US" sz="1800" dirty="0" smtClean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50</a:t>
            </a:r>
            <a:r>
              <a:rPr lang="bg-BG" sz="18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06202" y="3640688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 </a:t>
            </a:r>
            <a:r>
              <a:rPr lang="en-US" sz="1800" dirty="0" smtClean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6         </a:t>
            </a:r>
            <a:r>
              <a:rPr lang="en-US" sz="18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	 </a:t>
            </a:r>
            <a:r>
              <a:rPr lang="en-US" sz="1800" dirty="0" smtClean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70</a:t>
            </a:r>
            <a:r>
              <a:rPr lang="bg-BG" sz="18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21688" y="1623490"/>
            <a:ext cx="1346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6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Трима в екипа</a:t>
            </a:r>
            <a:endParaRPr lang="en-US" sz="16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08027" y="2512528"/>
            <a:ext cx="1496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Лична употреба</a:t>
            </a:r>
            <a:endParaRPr lang="en-US" sz="16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cxnSp>
        <p:nvCxnSpPr>
          <p:cNvPr id="37" name="Straight Connector 36"/>
          <p:cNvCxnSpPr>
            <a:endCxn id="29" idx="5"/>
          </p:cNvCxnSpPr>
          <p:nvPr/>
        </p:nvCxnSpPr>
        <p:spPr>
          <a:xfrm flipH="1" flipV="1">
            <a:off x="6252619" y="2123086"/>
            <a:ext cx="447247" cy="377086"/>
          </a:xfrm>
          <a:prstGeom prst="line">
            <a:avLst/>
          </a:prstGeom>
          <a:ln w="28575">
            <a:solidFill>
              <a:srgbClr val="8FA1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203575" y="1623602"/>
            <a:ext cx="1496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5</a:t>
            </a:r>
            <a:r>
              <a:rPr lang="bg-BG" sz="2000" b="1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sz="2000" b="1" dirty="0" err="1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sz="2000" b="1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</a:t>
            </a:r>
            <a:endParaRPr lang="en-US" sz="2000" b="1" dirty="0">
              <a:solidFill>
                <a:srgbClr val="00ACAB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6590582" y="2398399"/>
            <a:ext cx="664233" cy="664231"/>
          </a:xfrm>
          <a:prstGeom prst="ellipse">
            <a:avLst/>
          </a:prstGeom>
          <a:noFill/>
          <a:ln w="38100">
            <a:solidFill>
              <a:srgbClr val="8FA1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578600" y="2574624"/>
            <a:ext cx="701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5</a:t>
            </a:r>
            <a:r>
              <a:rPr lang="bg-BG" sz="1600" b="1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sz="1600" b="1" dirty="0" err="1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sz="1600" b="1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</a:t>
            </a:r>
            <a:endParaRPr lang="en-US" sz="1600" b="1" dirty="0">
              <a:solidFill>
                <a:srgbClr val="00ACAB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5227431" y="2150782"/>
            <a:ext cx="429090" cy="358080"/>
          </a:xfrm>
          <a:prstGeom prst="line">
            <a:avLst/>
          </a:prstGeom>
          <a:ln w="28575">
            <a:solidFill>
              <a:srgbClr val="8FA1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5526187" y="1396656"/>
            <a:ext cx="851068" cy="851066"/>
          </a:xfrm>
          <a:prstGeom prst="ellipse">
            <a:avLst/>
          </a:prstGeom>
          <a:noFill/>
          <a:ln w="57150">
            <a:solidFill>
              <a:srgbClr val="00A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109365" y="3537457"/>
            <a:ext cx="19016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2 </a:t>
            </a:r>
            <a:r>
              <a:rPr lang="bg-BG" sz="16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х</a:t>
            </a:r>
            <a:r>
              <a:rPr lang="en-US" sz="16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5</a:t>
            </a:r>
            <a:r>
              <a:rPr lang="bg-BG" sz="16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sz="1600" dirty="0" err="1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sz="16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</a:t>
            </a:r>
            <a:r>
              <a:rPr lang="en-US" sz="16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en-US" sz="160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= </a:t>
            </a:r>
            <a:r>
              <a:rPr lang="en-US" sz="16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10</a:t>
            </a:r>
            <a:r>
              <a:rPr lang="bg-BG" sz="16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sz="1600" dirty="0" err="1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sz="16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</a:t>
            </a:r>
            <a:endParaRPr lang="en-US" sz="16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139" y="534389"/>
            <a:ext cx="832460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360"/>
              </a:lnSpc>
            </a:pPr>
            <a:r>
              <a:rPr lang="bg-BG" sz="4200" b="1" dirty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ВАШИЯТ ПЛАН ЗА МЕНИДЖЪР</a:t>
            </a:r>
          </a:p>
        </p:txBody>
      </p:sp>
    </p:spTree>
    <p:extLst>
      <p:ext uri="{BB962C8B-B14F-4D97-AF65-F5344CB8AC3E}">
        <p14:creationId xmlns:p14="http://schemas.microsoft.com/office/powerpoint/2010/main" val="15597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  <p:bldP spid="30" grpId="0"/>
      <p:bldP spid="42" grpId="0" animBg="1"/>
      <p:bldP spid="43" grpId="0"/>
      <p:bldP spid="29" grpId="0" animBg="1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8" b="12115"/>
          <a:stretch/>
        </p:blipFill>
        <p:spPr>
          <a:xfrm>
            <a:off x="-5378" y="0"/>
            <a:ext cx="9149378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21974" y="534389"/>
            <a:ext cx="5094513" cy="125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360"/>
              </a:lnSpc>
            </a:pPr>
            <a:r>
              <a:rPr lang="bg-BG" sz="5400" b="1" dirty="0" smtClean="0">
                <a:solidFill>
                  <a:schemeClr val="bg1"/>
                </a:solidFill>
                <a:effectLst>
                  <a:outerShdw blurRad="25400" algn="ctr" rotWithShape="0">
                    <a:prstClr val="black">
                      <a:alpha val="70000"/>
                    </a:prst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БОГАТА И </a:t>
            </a:r>
            <a:br>
              <a:rPr lang="bg-BG" sz="5400" b="1" dirty="0" smtClean="0">
                <a:solidFill>
                  <a:schemeClr val="bg1"/>
                </a:solidFill>
                <a:effectLst>
                  <a:outerShdw blurRad="25400" algn="ctr" rotWithShape="0">
                    <a:prstClr val="black">
                      <a:alpha val="70000"/>
                    </a:prst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</a:br>
            <a:r>
              <a:rPr lang="bg-BG" sz="5400" b="1" dirty="0" smtClean="0">
                <a:solidFill>
                  <a:schemeClr val="bg1"/>
                </a:solidFill>
                <a:effectLst>
                  <a:outerShdw blurRad="25400" algn="ctr" rotWithShape="0">
                    <a:prstClr val="black">
                      <a:alpha val="70000"/>
                    </a:prst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БЕЗ ДЪЛГОВЕ</a:t>
            </a:r>
            <a:endParaRPr lang="en-US" sz="5400" b="1" dirty="0">
              <a:solidFill>
                <a:schemeClr val="bg1"/>
              </a:solidFill>
              <a:effectLst>
                <a:outerShdw blurRad="25400" algn="ctr" rotWithShape="0">
                  <a:prstClr val="black">
                    <a:alpha val="70000"/>
                  </a:prst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46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traight Connector 54"/>
          <p:cNvCxnSpPr/>
          <p:nvPr/>
        </p:nvCxnSpPr>
        <p:spPr>
          <a:xfrm>
            <a:off x="4897241" y="1819280"/>
            <a:ext cx="620632" cy="2909"/>
          </a:xfrm>
          <a:prstGeom prst="line">
            <a:avLst/>
          </a:prstGeom>
          <a:ln w="28575">
            <a:solidFill>
              <a:srgbClr val="8FA1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97889" y="1413058"/>
            <a:ext cx="2219498" cy="330135"/>
          </a:xfrm>
          <a:prstGeom prst="rect">
            <a:avLst/>
          </a:prstGeom>
          <a:solidFill>
            <a:srgbClr val="00A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7889" y="1787129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97889" y="2161200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97889" y="2535271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97889" y="2912569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97889" y="3286640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97889" y="1388119"/>
            <a:ext cx="2219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8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6</a:t>
            </a:r>
            <a:r>
              <a:rPr lang="bg-BG" sz="18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-месечен план</a:t>
            </a:r>
            <a:endParaRPr lang="en-US" sz="1800" b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7889" y="3660711"/>
            <a:ext cx="2219498" cy="330135"/>
          </a:xfrm>
          <a:prstGeom prst="rect">
            <a:avLst/>
          </a:prstGeom>
          <a:solidFill>
            <a:srgbClr val="E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06202" y="1770395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 smtClean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 </a:t>
            </a:r>
            <a:r>
              <a:rPr lang="en-US" sz="1800" dirty="0" smtClean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1          </a:t>
            </a:r>
            <a:r>
              <a:rPr lang="en-US" sz="18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	   </a:t>
            </a:r>
            <a:r>
              <a:rPr lang="bg-BG" sz="1800" dirty="0" smtClean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5 </a:t>
            </a:r>
            <a:r>
              <a:rPr lang="bg-BG" sz="1800" dirty="0" err="1" smtClean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endParaRPr lang="en-US" sz="18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6202" y="2146834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 smtClean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 </a:t>
            </a:r>
            <a:r>
              <a:rPr lang="en-US" sz="1800" dirty="0" smtClean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         </a:t>
            </a:r>
            <a:r>
              <a:rPr lang="en-US" sz="18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	 </a:t>
            </a:r>
            <a:r>
              <a:rPr lang="en-US" sz="1800" dirty="0" smtClean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10</a:t>
            </a:r>
            <a:r>
              <a:rPr lang="bg-BG" sz="1800" dirty="0" smtClean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 smtClean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 smtClean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6202" y="2519282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 </a:t>
            </a:r>
            <a:r>
              <a:rPr lang="en-US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3         </a:t>
            </a:r>
            <a:r>
              <a:rPr lang="en-US" sz="1800" dirty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	 </a:t>
            </a:r>
            <a:r>
              <a:rPr lang="en-US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20</a:t>
            </a:r>
            <a:r>
              <a:rPr lang="bg-BG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 smtClean="0">
                <a:solidFill>
                  <a:srgbClr val="8FA1A2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srgbClr val="8FA1A2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6202" y="2892970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bg-BG" sz="1800" dirty="0">
                <a:solidFill>
                  <a:prstClr val="white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 </a:t>
            </a:r>
            <a:r>
              <a:rPr lang="en-US" sz="1800" dirty="0">
                <a:solidFill>
                  <a:prstClr val="white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4         	 30</a:t>
            </a:r>
            <a:r>
              <a:rPr lang="bg-BG" sz="1800" dirty="0">
                <a:solidFill>
                  <a:prstClr val="white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>
                <a:solidFill>
                  <a:prstClr val="white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>
                <a:solidFill>
                  <a:prstClr val="white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prstClr val="white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6202" y="3267643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bg-BG" sz="1800" dirty="0">
                <a:solidFill>
                  <a:prstClr val="white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 </a:t>
            </a:r>
            <a:r>
              <a:rPr lang="en-US" sz="1800" dirty="0">
                <a:solidFill>
                  <a:prstClr val="white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5         	 50</a:t>
            </a:r>
            <a:r>
              <a:rPr lang="bg-BG" sz="1800" dirty="0">
                <a:solidFill>
                  <a:prstClr val="white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>
                <a:solidFill>
                  <a:prstClr val="white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>
                <a:solidFill>
                  <a:prstClr val="white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prstClr val="white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06202" y="3640688"/>
            <a:ext cx="2219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Месец </a:t>
            </a:r>
            <a:r>
              <a:rPr lang="en-US" sz="18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6         	 70</a:t>
            </a:r>
            <a:r>
              <a:rPr lang="bg-BG" sz="18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bg-BG" sz="18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б.т</a:t>
            </a:r>
            <a:r>
              <a:rPr lang="bg-BG" sz="18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  <a:endParaRPr lang="en-US" sz="18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21688" y="1623490"/>
            <a:ext cx="1346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7 </a:t>
            </a:r>
            <a:r>
              <a:rPr lang="bg-BG" sz="16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 екипа</a:t>
            </a:r>
            <a:endParaRPr lang="en-US" sz="16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93487" y="3356466"/>
            <a:ext cx="1496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bg-BG" sz="160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Лична употреба</a:t>
            </a:r>
            <a:endParaRPr lang="en-US" sz="16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cxnSp>
        <p:nvCxnSpPr>
          <p:cNvPr id="37" name="Straight Connector 36"/>
          <p:cNvCxnSpPr>
            <a:endCxn id="29" idx="5"/>
          </p:cNvCxnSpPr>
          <p:nvPr/>
        </p:nvCxnSpPr>
        <p:spPr>
          <a:xfrm flipH="1" flipV="1">
            <a:off x="6252619" y="2123086"/>
            <a:ext cx="447247" cy="385776"/>
          </a:xfrm>
          <a:prstGeom prst="line">
            <a:avLst/>
          </a:prstGeom>
          <a:ln w="28575">
            <a:solidFill>
              <a:srgbClr val="8FA1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200407" y="2938423"/>
            <a:ext cx="429090" cy="358080"/>
          </a:xfrm>
          <a:prstGeom prst="line">
            <a:avLst/>
          </a:prstGeom>
          <a:ln w="28575">
            <a:solidFill>
              <a:srgbClr val="8FA1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526188" y="1623602"/>
            <a:ext cx="851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5</a:t>
            </a:r>
            <a:r>
              <a:rPr lang="bg-BG" sz="2000" b="1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sz="2000" b="1" dirty="0" err="1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sz="2000" b="1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</a:t>
            </a:r>
            <a:endParaRPr lang="en-US" sz="2000" b="1" dirty="0">
              <a:solidFill>
                <a:srgbClr val="00ACAB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4672483" y="2438510"/>
            <a:ext cx="664233" cy="664231"/>
          </a:xfrm>
          <a:prstGeom prst="ellipse">
            <a:avLst/>
          </a:prstGeom>
          <a:noFill/>
          <a:ln w="38100">
            <a:solidFill>
              <a:srgbClr val="8FA1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22339" y="2614735"/>
            <a:ext cx="767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5</a:t>
            </a:r>
            <a:r>
              <a:rPr lang="bg-BG" sz="1600" b="1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sz="1600" b="1" dirty="0" err="1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sz="1600" b="1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</a:t>
            </a:r>
            <a:endParaRPr lang="en-US" sz="1600" b="1" dirty="0">
              <a:solidFill>
                <a:srgbClr val="00ACAB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6590582" y="2398399"/>
            <a:ext cx="664233" cy="664231"/>
          </a:xfrm>
          <a:prstGeom prst="ellipse">
            <a:avLst/>
          </a:prstGeom>
          <a:noFill/>
          <a:ln w="38100">
            <a:solidFill>
              <a:srgbClr val="8FA1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567852" y="2574624"/>
            <a:ext cx="730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5</a:t>
            </a:r>
            <a:r>
              <a:rPr lang="bg-BG" sz="1600" b="1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sz="1600" b="1" dirty="0" err="1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sz="1600" b="1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</a:t>
            </a:r>
            <a:endParaRPr lang="en-US" sz="1600" b="1" dirty="0">
              <a:solidFill>
                <a:srgbClr val="00ACAB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574035" y="3242704"/>
            <a:ext cx="664233" cy="664231"/>
          </a:xfrm>
          <a:prstGeom prst="ellipse">
            <a:avLst/>
          </a:prstGeom>
          <a:noFill/>
          <a:ln w="38100">
            <a:solidFill>
              <a:srgbClr val="8FA1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553041" y="3425714"/>
            <a:ext cx="720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5</a:t>
            </a:r>
            <a:r>
              <a:rPr lang="bg-BG" sz="1600" b="1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sz="1600" b="1" dirty="0" err="1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б.т</a:t>
            </a:r>
            <a:r>
              <a:rPr lang="bg-BG" sz="1600" b="1" dirty="0" smtClean="0">
                <a:solidFill>
                  <a:srgbClr val="00ACAB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.</a:t>
            </a:r>
            <a:endParaRPr lang="en-US" sz="1600" b="1" dirty="0">
              <a:solidFill>
                <a:srgbClr val="00ACAB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5227431" y="2150782"/>
            <a:ext cx="429090" cy="358080"/>
          </a:xfrm>
          <a:prstGeom prst="line">
            <a:avLst/>
          </a:prstGeom>
          <a:ln w="28575">
            <a:solidFill>
              <a:srgbClr val="8FA1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029896" y="1538851"/>
            <a:ext cx="1496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Лична употреба</a:t>
            </a:r>
            <a:endParaRPr lang="en-US" sz="16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cxnSp>
        <p:nvCxnSpPr>
          <p:cNvPr id="51" name="Straight Connector 50"/>
          <p:cNvCxnSpPr>
            <a:endCxn id="40" idx="5"/>
          </p:cNvCxnSpPr>
          <p:nvPr/>
        </p:nvCxnSpPr>
        <p:spPr>
          <a:xfrm flipH="1" flipV="1">
            <a:off x="5239441" y="3005467"/>
            <a:ext cx="417080" cy="340791"/>
          </a:xfrm>
          <a:prstGeom prst="line">
            <a:avLst/>
          </a:prstGeom>
          <a:ln w="28575">
            <a:solidFill>
              <a:srgbClr val="8FA1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4330622" y="2992167"/>
            <a:ext cx="429090" cy="358080"/>
          </a:xfrm>
          <a:prstGeom prst="line">
            <a:avLst/>
          </a:prstGeom>
          <a:ln w="28575">
            <a:solidFill>
              <a:srgbClr val="8FA1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430654" y="3356466"/>
            <a:ext cx="1496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Лична употреба</a:t>
            </a:r>
            <a:endParaRPr lang="en-US" sz="16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526187" y="1396656"/>
            <a:ext cx="851068" cy="851066"/>
          </a:xfrm>
          <a:prstGeom prst="ellipse">
            <a:avLst/>
          </a:prstGeom>
          <a:noFill/>
          <a:ln w="57150">
            <a:solidFill>
              <a:srgbClr val="00AC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58139" y="534389"/>
            <a:ext cx="832460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360"/>
              </a:lnSpc>
            </a:pPr>
            <a:r>
              <a:rPr lang="bg-BG" sz="4200" b="1" dirty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ВАШИЯТ ПЛАН ЗА МЕНИДЖЪР</a:t>
            </a:r>
          </a:p>
        </p:txBody>
      </p:sp>
    </p:spTree>
    <p:extLst>
      <p:ext uri="{BB962C8B-B14F-4D97-AF65-F5344CB8AC3E}">
        <p14:creationId xmlns:p14="http://schemas.microsoft.com/office/powerpoint/2010/main" val="171625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  <p:bldP spid="30" grpId="0"/>
      <p:bldP spid="40" grpId="0" animBg="1"/>
      <p:bldP spid="41" grpId="0"/>
      <p:bldP spid="42" grpId="0" animBg="1"/>
      <p:bldP spid="43" grpId="0"/>
      <p:bldP spid="44" grpId="0" animBg="1"/>
      <p:bldP spid="45" grpId="0"/>
      <p:bldP spid="49" grpId="0"/>
      <p:bldP spid="56" grpId="0"/>
      <p:bldP spid="2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4895" y="1039911"/>
            <a:ext cx="7714210" cy="324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„</a:t>
            </a:r>
            <a:r>
              <a:rPr lang="ru-RU" sz="3600" b="1" dirty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ЗА </a:t>
            </a:r>
            <a:r>
              <a:rPr lang="ru-RU" sz="3600" b="1" dirty="0" smtClean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ВСЕКИ ПЪТЯТ </a:t>
            </a:r>
            <a:r>
              <a:rPr lang="ru-RU" sz="3600" b="1" dirty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ДО </a:t>
            </a:r>
            <a:r>
              <a:rPr lang="ru-RU" sz="3600" b="1" dirty="0" smtClean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МЕНИДЖЪР Е </a:t>
            </a:r>
            <a:r>
              <a:rPr lang="ru-RU" sz="3600" b="1" dirty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ИНДИВИДУАЛЕН. </a:t>
            </a:r>
          </a:p>
          <a:p>
            <a:pPr algn="ctr">
              <a:lnSpc>
                <a:spcPct val="80000"/>
              </a:lnSpc>
            </a:pPr>
            <a:r>
              <a:rPr lang="ru-RU" sz="3600" b="1" dirty="0" smtClean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НЯМА ЗНАЧЕНИЕ </a:t>
            </a:r>
            <a:r>
              <a:rPr lang="ru-RU" sz="3600" b="1" dirty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ДАЛИ </a:t>
            </a:r>
            <a:r>
              <a:rPr lang="ru-RU" sz="3600" b="1" dirty="0" smtClean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ПРОДЪЛЖАВА ПЕТ, </a:t>
            </a:r>
            <a:r>
              <a:rPr lang="ru-RU" sz="3600" b="1" dirty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СЕДЕМ </a:t>
            </a:r>
            <a:r>
              <a:rPr lang="ru-RU" sz="3600" b="1" dirty="0" smtClean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ИЛИ ПОВЕЧЕ МЕСЕЦА. ВАЖНОТО Е </a:t>
            </a:r>
            <a:endParaRPr lang="ru-RU" sz="3600" b="1" dirty="0">
              <a:solidFill>
                <a:srgbClr val="FBC600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ВСЕКИ ДА </a:t>
            </a:r>
            <a:r>
              <a:rPr lang="ru-RU" sz="3600" b="1" dirty="0" smtClean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СИ ИЗГОТВИ ПЛАН.“</a:t>
            </a:r>
            <a:endParaRPr lang="en-US" sz="3600" b="1" dirty="0" smtClean="0">
              <a:solidFill>
                <a:srgbClr val="FBC600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algn="ctr">
              <a:lnSpc>
                <a:spcPct val="80000"/>
              </a:lnSpc>
            </a:pPr>
            <a:endParaRPr lang="bg-BG" sz="2000" b="1" dirty="0" smtClean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algn="ctr">
              <a:lnSpc>
                <a:spcPct val="80000"/>
              </a:lnSpc>
            </a:pPr>
            <a:r>
              <a:rPr lang="bg-BG" sz="2000" b="1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ДЖЕЙН </a:t>
            </a:r>
            <a:r>
              <a:rPr lang="bg-BG" sz="2000" b="1" dirty="0" err="1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ЛИЙЧ</a:t>
            </a:r>
            <a:r>
              <a:rPr lang="bg-BG" sz="2000" b="1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– МЕНИДЖЪР „ДИАМАНТ“</a:t>
            </a:r>
            <a:endParaRPr lang="en-US" sz="2000" b="1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17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8138" y="534389"/>
            <a:ext cx="8585861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360"/>
              </a:lnSpc>
            </a:pPr>
            <a:r>
              <a:rPr lang="bg-BG" sz="4200" b="1" dirty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ВАШИЯТ ПЛАН ЗА МЕНИДЖЪР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8139" y="1901537"/>
            <a:ext cx="7962406" cy="206210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8FA1A2"/>
              </a:buClr>
              <a:buFont typeface=".HelveticaNeueDeskInterface-Regular" charset="-120"/>
              <a:buChar char="+"/>
            </a:pPr>
            <a:r>
              <a:rPr lang="ru-RU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Има </a:t>
            </a:r>
            <a:r>
              <a:rPr lang="ru-RU" sz="180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много начини да </a:t>
            </a:r>
            <a:r>
              <a:rPr lang="ru-RU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стигнете </a:t>
            </a:r>
            <a:r>
              <a:rPr lang="ru-RU" sz="180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до ниво Мениджър</a:t>
            </a:r>
          </a:p>
          <a:p>
            <a:pPr marL="285750" indent="-285750">
              <a:spcAft>
                <a:spcPts val="1200"/>
              </a:spcAft>
              <a:buClr>
                <a:srgbClr val="8FA1A2"/>
              </a:buClr>
              <a:buFont typeface=".HelveticaNeueDeskInterface-Regular" charset="-120"/>
              <a:buChar char="+"/>
            </a:pPr>
            <a:r>
              <a:rPr lang="ru-RU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Важното </a:t>
            </a:r>
            <a:r>
              <a:rPr lang="ru-RU" sz="180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е да </a:t>
            </a:r>
            <a:r>
              <a:rPr lang="ru-RU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направите план</a:t>
            </a:r>
            <a:r>
              <a:rPr lang="ru-RU" sz="180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, който </a:t>
            </a:r>
            <a:r>
              <a:rPr lang="ru-RU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да ви </a:t>
            </a:r>
            <a:r>
              <a:rPr lang="ru-RU" sz="180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придвижва непрекъснато </a:t>
            </a:r>
            <a:r>
              <a:rPr lang="ru-RU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напред</a:t>
            </a:r>
          </a:p>
          <a:p>
            <a:pPr marL="285750" indent="-285750">
              <a:spcAft>
                <a:spcPts val="1200"/>
              </a:spcAft>
              <a:buClr>
                <a:srgbClr val="8FA1A2"/>
              </a:buClr>
              <a:buFont typeface=".HelveticaNeueDeskInterface-Regular" charset="-120"/>
              <a:buChar char="+"/>
            </a:pPr>
            <a:endParaRPr lang="ru-RU" sz="1800" dirty="0">
              <a:solidFill>
                <a:srgbClr val="8FA1A2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marL="285750" indent="-285750">
              <a:spcAft>
                <a:spcPts val="1200"/>
              </a:spcAft>
              <a:buClr>
                <a:srgbClr val="8FA1A2"/>
              </a:buClr>
              <a:buFont typeface=".HelveticaNeueDeskInterface-Regular" charset="-120"/>
              <a:buChar char="+"/>
            </a:pPr>
            <a:r>
              <a:rPr lang="ru-RU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Планирайте </a:t>
            </a:r>
            <a:r>
              <a:rPr lang="ru-RU" sz="180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действията </a:t>
            </a:r>
            <a:r>
              <a:rPr lang="ru-RU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според </a:t>
            </a:r>
            <a:r>
              <a:rPr lang="ru-RU" sz="180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плана </a:t>
            </a:r>
            <a:r>
              <a:rPr lang="ru-RU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и ангажимента </a:t>
            </a:r>
            <a:r>
              <a:rPr lang="ru-RU" sz="180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си</a:t>
            </a:r>
          </a:p>
          <a:p>
            <a:pPr marL="285750" indent="-285750">
              <a:spcAft>
                <a:spcPts val="1200"/>
              </a:spcAft>
              <a:buClr>
                <a:srgbClr val="8FA1A2"/>
              </a:buClr>
              <a:buFont typeface=".HelveticaNeueDeskInterface-Regular" charset="-120"/>
              <a:buChar char="+"/>
            </a:pPr>
            <a:r>
              <a:rPr lang="ru-RU" sz="1800" dirty="0" smtClean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Лесен път няма. </a:t>
            </a:r>
            <a:r>
              <a:rPr lang="ru-RU" sz="1800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Важното е да действате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23455" y="1479666"/>
            <a:ext cx="7897090" cy="0"/>
          </a:xfrm>
          <a:prstGeom prst="line">
            <a:avLst/>
          </a:prstGeom>
          <a:ln>
            <a:solidFill>
              <a:srgbClr val="8FA1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331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E140D2C-0030-B64B-87BC-B8710588C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63" y="209475"/>
            <a:ext cx="7265512" cy="4716426"/>
          </a:xfrm>
          <a:prstGeom prst="rect">
            <a:avLst/>
          </a:prstGeom>
          <a:effectLst>
            <a:outerShdw blurRad="76200" sx="101000" sy="101000" algn="ctr" rotWithShape="0">
              <a:srgbClr val="000000">
                <a:alpha val="6000"/>
              </a:srgbClr>
            </a:outerShdw>
          </a:effectLst>
        </p:spPr>
      </p:pic>
      <p:sp>
        <p:nvSpPr>
          <p:cNvPr id="6" name="Rounded Rectangle 5"/>
          <p:cNvSpPr/>
          <p:nvPr/>
        </p:nvSpPr>
        <p:spPr>
          <a:xfrm flipH="1">
            <a:off x="7141745" y="3236257"/>
            <a:ext cx="1550407" cy="809181"/>
          </a:xfrm>
          <a:prstGeom prst="roundRect">
            <a:avLst>
              <a:gd name="adj" fmla="val 8675"/>
            </a:avLst>
          </a:prstGeom>
          <a:solidFill>
            <a:srgbClr val="00ACAB"/>
          </a:solidFill>
          <a:ln w="3175">
            <a:noFill/>
          </a:ln>
          <a:effectLst>
            <a:outerShdw dist="63500" dir="3780000" algn="ctr" rotWithShape="0">
              <a:srgbClr val="000000">
                <a:alpha val="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57172" y="3270429"/>
            <a:ext cx="14988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Сега отделете </a:t>
            </a:r>
            <a:endParaRPr lang="ru-RU" sz="11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r>
              <a:rPr lang="ru-RU"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10 </a:t>
            </a:r>
            <a:r>
              <a:rPr lang="ru-RU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минути, </a:t>
            </a:r>
            <a:br>
              <a:rPr lang="ru-RU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</a:br>
            <a:r>
              <a:rPr lang="ru-RU" sz="11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за да планирате действията </a:t>
            </a:r>
            <a:r>
              <a:rPr lang="ru-RU" sz="1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си </a:t>
            </a:r>
          </a:p>
        </p:txBody>
      </p:sp>
    </p:spTree>
    <p:extLst>
      <p:ext uri="{BB962C8B-B14F-4D97-AF65-F5344CB8AC3E}">
        <p14:creationId xmlns:p14="http://schemas.microsoft.com/office/powerpoint/2010/main" val="73225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900" y="646211"/>
            <a:ext cx="8483600" cy="3442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„АКО НЯКОЙ ВИ ПРЕДЛОЖИ СТРАХОТНА ВЪЗМОЖНОСТ, </a:t>
            </a:r>
          </a:p>
          <a:p>
            <a:pPr algn="ctr">
              <a:lnSpc>
                <a:spcPct val="80000"/>
              </a:lnSpc>
            </a:pPr>
            <a:r>
              <a:rPr lang="ru-RU" sz="3600" b="1" dirty="0">
                <a:solidFill>
                  <a:srgbClr val="FBC600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НО НЕ СТЕ СИГУРНИ ДАЛИ ЩЕ СЕ СПРАВИТЕ, КАЖЕТЕ НАЙ-НАПРЕД „ДА“ И СЛЕД ТОВА СЕ НАУЧЕТЕ КАК ДА СЕ СПРАВИТЕ.“</a:t>
            </a:r>
          </a:p>
          <a:p>
            <a:pPr algn="ctr">
              <a:lnSpc>
                <a:spcPct val="80000"/>
              </a:lnSpc>
            </a:pPr>
            <a:endParaRPr lang="ru-RU" sz="3600" b="1" dirty="0">
              <a:solidFill>
                <a:srgbClr val="FBC600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algn="ctr">
              <a:lnSpc>
                <a:spcPct val="80000"/>
              </a:lnSpc>
            </a:pPr>
            <a:r>
              <a:rPr lang="ru-RU" sz="2000" b="1" dirty="0">
                <a:solidFill>
                  <a:srgbClr val="8FA1A2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РИЧЪРД БРАНСЪН</a:t>
            </a:r>
          </a:p>
        </p:txBody>
      </p:sp>
    </p:spTree>
    <p:extLst>
      <p:ext uri="{BB962C8B-B14F-4D97-AF65-F5344CB8AC3E}">
        <p14:creationId xmlns:p14="http://schemas.microsoft.com/office/powerpoint/2010/main" val="193309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76DC3A2-0EE3-EB4A-B56F-EB4171E45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6568" y="1464540"/>
            <a:ext cx="3442178" cy="222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73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9" b="12113"/>
          <a:stretch/>
        </p:blipFill>
        <p:spPr>
          <a:xfrm>
            <a:off x="0" y="-23838"/>
            <a:ext cx="9144000" cy="51673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0082" y="534389"/>
            <a:ext cx="5676405" cy="1977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75000"/>
              </a:lnSpc>
            </a:pPr>
            <a:r>
              <a:rPr lang="bg-BG" sz="5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НАД 4</a:t>
            </a:r>
            <a:r>
              <a:rPr lang="en-US" sz="5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0 </a:t>
            </a:r>
            <a:r>
              <a:rPr lang="bg-BG" sz="5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ГОДИНИ НЕПРЕКЪСНАТ РАСТЕЖ</a:t>
            </a:r>
            <a:endParaRPr lang="en-US" sz="5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1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2" b="10769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0" y="534389"/>
            <a:ext cx="5135087" cy="125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lnSpc>
                <a:spcPts val="4360"/>
              </a:lnSpc>
              <a:defRPr sz="5400" b="1">
                <a:solidFill>
                  <a:schemeClr val="bg1"/>
                </a:solidFill>
                <a:effectLst>
                  <a:outerShdw blurRad="25400" algn="ctr" rotWithShape="0">
                    <a:prstClr val="black">
                      <a:alpha val="70000"/>
                    </a:prst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defRPr>
            </a:lvl1pPr>
          </a:lstStyle>
          <a:p>
            <a:r>
              <a:rPr lang="bg-BG" dirty="0"/>
              <a:t>ГЛОБАЛНО ПРЕДСТАВЕНА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0082" y="3067501"/>
            <a:ext cx="5676405" cy="125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lnSpc>
                <a:spcPts val="4360"/>
              </a:lnSpc>
              <a:defRPr sz="5400" b="1">
                <a:solidFill>
                  <a:schemeClr val="bg1"/>
                </a:solidFill>
                <a:effectLst>
                  <a:outerShdw blurRad="25400" algn="ctr" rotWithShape="0">
                    <a:prstClr val="black">
                      <a:alpha val="70000"/>
                    </a:prst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defRPr>
            </a:lvl1pPr>
          </a:lstStyle>
          <a:p>
            <a:r>
              <a:rPr lang="bg-BG" dirty="0"/>
              <a:t>в над </a:t>
            </a:r>
            <a:r>
              <a:rPr lang="en-US" dirty="0"/>
              <a:t>160 </a:t>
            </a:r>
            <a:r>
              <a:rPr lang="bg-BG" dirty="0"/>
              <a:t>държави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32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2E143BC-48A1-B548-8D25-6BC4CC30AB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0082" y="3676423"/>
            <a:ext cx="5676405" cy="1250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lnSpc>
                <a:spcPts val="4360"/>
              </a:lnSpc>
              <a:defRPr sz="5400" b="1">
                <a:solidFill>
                  <a:schemeClr val="bg1"/>
                </a:solidFill>
                <a:effectLst>
                  <a:outerShdw blurRad="25400" algn="ctr" rotWithShape="0">
                    <a:prstClr val="black">
                      <a:alpha val="70000"/>
                    </a:prst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defRPr>
            </a:lvl1pPr>
          </a:lstStyle>
          <a:p>
            <a:r>
              <a:rPr lang="bg-BG" dirty="0"/>
              <a:t>ПРОДУКТИ ЗА КОНСУМАЦИЯ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11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7366" y="809649"/>
            <a:ext cx="8740239" cy="3053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bg-BG" sz="8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БЪДЕЩЕТО</a:t>
            </a:r>
            <a:r>
              <a:rPr lang="bg-BG" sz="8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ВИ</a:t>
            </a:r>
            <a:endParaRPr lang="en-US" sz="8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Helvetica" charset="0"/>
            </a:endParaRPr>
          </a:p>
          <a:p>
            <a:pPr algn="ctr">
              <a:lnSpc>
                <a:spcPct val="80000"/>
              </a:lnSpc>
            </a:pPr>
            <a:r>
              <a:rPr lang="bg-BG" sz="8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Е СИГУРНО</a:t>
            </a:r>
            <a:r>
              <a:rPr lang="en-US" sz="8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 </a:t>
            </a:r>
            <a:r>
              <a:rPr lang="bg-BG" sz="8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/>
            </a:r>
            <a:br>
              <a:rPr lang="bg-BG" sz="8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</a:br>
            <a:r>
              <a:rPr lang="bg-BG" sz="800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Helvetica" charset="0"/>
              </a:rPr>
              <a:t>С ФОРЕВЪР</a:t>
            </a:r>
            <a:endParaRPr lang="en-US" sz="8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58C4D63-A44D-8D4A-9FBA-7B84C6BFE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653" y="4302590"/>
            <a:ext cx="984925" cy="63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9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38878</TotalTime>
  <Words>2307</Words>
  <Application>Microsoft Office PowerPoint</Application>
  <PresentationFormat>On-screen Show (16:9)</PresentationFormat>
  <Paragraphs>562</Paragraphs>
  <Slides>55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7" baseType="lpstr">
      <vt:lpstr>Nautilus Pompilius</vt:lpstr>
      <vt:lpstr>Segoe Print</vt:lpstr>
      <vt:lpstr>Calibri Light</vt:lpstr>
      <vt:lpstr>Arial</vt:lpstr>
      <vt:lpstr>JakobCTT</vt:lpstr>
      <vt:lpstr>Roboto</vt:lpstr>
      <vt:lpstr>.HelveticaNeueDeskInterface-Regular</vt:lpstr>
      <vt:lpstr>Helvetica</vt:lpstr>
      <vt:lpstr>Calibri</vt:lpstr>
      <vt:lpstr>Roboto Condensed Light</vt:lpstr>
      <vt:lpstr>Roboto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simon.hutchison@wqagroup.com</dc:creator>
  <cp:lastModifiedBy>Denitsa Prodanova</cp:lastModifiedBy>
  <cp:revision>332</cp:revision>
  <dcterms:created xsi:type="dcterms:W3CDTF">2017-03-13T10:15:25Z</dcterms:created>
  <dcterms:modified xsi:type="dcterms:W3CDTF">2020-11-27T15:07:27Z</dcterms:modified>
</cp:coreProperties>
</file>