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1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36"/>
  </p:notesMasterIdLst>
  <p:sldIdLst>
    <p:sldId id="29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3" r:id="rId14"/>
    <p:sldId id="267" r:id="rId15"/>
    <p:sldId id="269" r:id="rId16"/>
    <p:sldId id="270" r:id="rId17"/>
    <p:sldId id="292" r:id="rId18"/>
    <p:sldId id="273" r:id="rId19"/>
    <p:sldId id="272" r:id="rId20"/>
    <p:sldId id="278" r:id="rId21"/>
    <p:sldId id="274" r:id="rId22"/>
    <p:sldId id="275" r:id="rId23"/>
    <p:sldId id="276" r:id="rId24"/>
    <p:sldId id="294" r:id="rId25"/>
    <p:sldId id="295" r:id="rId26"/>
    <p:sldId id="277" r:id="rId27"/>
    <p:sldId id="298" r:id="rId28"/>
    <p:sldId id="290" r:id="rId29"/>
    <p:sldId id="282" r:id="rId30"/>
    <p:sldId id="283" r:id="rId31"/>
    <p:sldId id="284" r:id="rId32"/>
    <p:sldId id="285" r:id="rId33"/>
    <p:sldId id="286" r:id="rId34"/>
    <p:sldId id="297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Roboto Condensed" panose="02000000000000000000" pitchFamily="2" charset="0"/>
      <p:regular r:id="rId45"/>
      <p:bold r:id="rId46"/>
      <p:italic r:id="rId47"/>
      <p:boldItalic r:id="rId48"/>
    </p:embeddedFont>
    <p:embeddedFont>
      <p:font typeface="Roboto Light" panose="02000000000000000000" pitchFamily="2" charset="0"/>
      <p:regular r:id="rId49"/>
      <p:italic r:id="rId50"/>
    </p:embeddedFont>
    <p:embeddedFont>
      <p:font typeface="Roboto Condensed Light" panose="02000000000000000000" pitchFamily="2" charset="0"/>
      <p:regular r:id="rId51"/>
      <p: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Arial Narrow" panose="020B0606020202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659" userDrawn="1">
          <p15:clr>
            <a:srgbClr val="A4A3A4"/>
          </p15:clr>
        </p15:guide>
        <p15:guide id="3" pos="3182" userDrawn="1">
          <p15:clr>
            <a:srgbClr val="A4A3A4"/>
          </p15:clr>
        </p15:guide>
        <p15:guide id="4" orient="horz" pos="4133" userDrawn="1">
          <p15:clr>
            <a:srgbClr val="A4A3A4"/>
          </p15:clr>
        </p15:guide>
        <p15:guide id="5" pos="23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pos="4498" userDrawn="1">
          <p15:clr>
            <a:srgbClr val="A4A3A4"/>
          </p15:clr>
        </p15:guide>
        <p15:guide id="8" pos="40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0"/>
    <a:srgbClr val="2CD5C3"/>
    <a:srgbClr val="74AA50"/>
    <a:srgbClr val="0046BB"/>
    <a:srgbClr val="5F3C30"/>
    <a:srgbClr val="835873"/>
    <a:srgbClr val="77506D"/>
    <a:srgbClr val="8C6B84"/>
    <a:srgbClr val="8F6A81"/>
    <a:srgbClr val="BC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5394" autoAdjust="0"/>
  </p:normalViewPr>
  <p:slideViewPr>
    <p:cSldViewPr snapToGrid="0" showGuides="1">
      <p:cViewPr varScale="1">
        <p:scale>
          <a:sx n="79" d="100"/>
          <a:sy n="79" d="100"/>
        </p:scale>
        <p:origin x="630" y="96"/>
      </p:cViewPr>
      <p:guideLst>
        <p:guide orient="horz" pos="346"/>
        <p:guide pos="3659"/>
        <p:guide pos="3182"/>
        <p:guide orient="horz" pos="4133"/>
        <p:guide pos="234"/>
        <p:guide orient="horz" pos="2160"/>
        <p:guide pos="4498"/>
        <p:guide pos="40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18127-2A71-41D6-B78C-C1A9C0B8AB58}" type="datetimeFigureOut">
              <a:rPr lang="bg-BG" smtClean="0"/>
              <a:t>9.12.2020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2C557-ABFA-4358-B8E3-A64FA3DFB0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8656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FB785-E988-41B9-9EA3-AC2F10DCADD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830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FB785-E988-41B9-9EA3-AC2F10DCADDA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051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9BCAC4-36E5-466F-8AE9-6072BD4FE947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37F90-99B6-48CC-AB2A-66DE7F7F9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0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FE6C3C-A9BD-4C5A-B9F4-AE166C656170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C7802-79EC-4143-B054-8CD7F6E582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01E1C4-D2DD-4AA7-87B7-C0CEE8E832E7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E067F7-017E-439C-9C70-72DF68AA82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8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3CD854-1FD8-414D-8162-3918AAF24A01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82183-B28A-47F7-97D4-DAA789BF66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C1B23-804A-412E-93DD-E7390FB852E3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5EEE4B-9B79-4A20-B1CB-6CDF56013E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E0ECD-5FCD-4966-8A01-0258233238A5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752A5-CF91-4E74-95D1-41F3D3C7D9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4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118387-09DA-4F2A-B656-DFF17BCC0FDD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62110-6712-44D1-B2FA-D99201C44C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1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A5F203-85CC-40E5-9291-19AE9EE49A82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A57F7-C895-482D-ACD1-104D57D265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A20742-A668-4D9E-BD5D-CF12E288B74A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13ED1-EA4B-46C4-A20D-B2C5498591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3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6D9ABD-DB26-41A0-B88D-CD9F32054865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10D52-F9D8-4CCC-813D-F964984B35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9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0A7C6-6CCA-470E-A8BC-7437CB894586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9267-7736-4F68-A98F-4CC54B89B3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22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356B02-9493-4134-9B9C-37C3336EBD09}" type="datetimeFigureOut">
              <a:rPr lang="en-US" smtClean="0"/>
              <a:pPr>
                <a:defRPr/>
              </a:pPr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1B3775-7D16-43D5-9330-722B9507A6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2292482" y="0"/>
            <a:ext cx="236247" cy="1287463"/>
            <a:chOff x="12292482" y="0"/>
            <a:chExt cx="236247" cy="1287463"/>
          </a:xfrm>
        </p:grpSpPr>
        <p:sp>
          <p:nvSpPr>
            <p:cNvPr id="8" name="Freeform 5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12316425" y="0"/>
              <a:ext cx="183600" cy="182563"/>
            </a:xfrm>
            <a:custGeom>
              <a:avLst/>
              <a:gdLst>
                <a:gd name="T0" fmla="*/ 0 w 121039"/>
                <a:gd name="T1" fmla="*/ 61328 h 122661"/>
                <a:gd name="T2" fmla="*/ 60519 w 121039"/>
                <a:gd name="T3" fmla="*/ 0 h 122661"/>
                <a:gd name="T4" fmla="*/ 121039 w 121039"/>
                <a:gd name="T5" fmla="*/ 61328 h 122661"/>
                <a:gd name="T6" fmla="*/ 60519 w 121039"/>
                <a:gd name="T7" fmla="*/ 122661 h 122661"/>
                <a:gd name="T8" fmla="*/ 0 w 121039"/>
                <a:gd name="T9" fmla="*/ 61328 h 12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039" h="122661">
                  <a:moveTo>
                    <a:pt x="0" y="61328"/>
                  </a:moveTo>
                  <a:cubicBezTo>
                    <a:pt x="0" y="27529"/>
                    <a:pt x="27102" y="0"/>
                    <a:pt x="60519" y="0"/>
                  </a:cubicBezTo>
                  <a:cubicBezTo>
                    <a:pt x="94069" y="0"/>
                    <a:pt x="121039" y="27529"/>
                    <a:pt x="121039" y="61328"/>
                  </a:cubicBezTo>
                  <a:cubicBezTo>
                    <a:pt x="121039" y="95261"/>
                    <a:pt x="94069" y="122661"/>
                    <a:pt x="60519" y="122661"/>
                  </a:cubicBezTo>
                  <a:cubicBezTo>
                    <a:pt x="27102" y="122661"/>
                    <a:pt x="0" y="95261"/>
                    <a:pt x="0" y="61328"/>
                  </a:cubicBezTo>
                </a:path>
              </a:pathLst>
            </a:custGeom>
            <a:solidFill>
              <a:srgbClr val="FFC6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" name="Freeform 6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12316425" y="438151"/>
              <a:ext cx="183600" cy="182562"/>
            </a:xfrm>
            <a:custGeom>
              <a:avLst/>
              <a:gdLst>
                <a:gd name="T0" fmla="*/ 0 w 121042"/>
                <a:gd name="T1" fmla="*/ 61328 h 122661"/>
                <a:gd name="T2" fmla="*/ 60523 w 121042"/>
                <a:gd name="T3" fmla="*/ 0 h 122661"/>
                <a:gd name="T4" fmla="*/ 121042 w 121042"/>
                <a:gd name="T5" fmla="*/ 61328 h 122661"/>
                <a:gd name="T6" fmla="*/ 60523 w 121042"/>
                <a:gd name="T7" fmla="*/ 122661 h 122661"/>
                <a:gd name="T8" fmla="*/ 0 w 121042"/>
                <a:gd name="T9" fmla="*/ 61328 h 12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042" h="122661">
                  <a:moveTo>
                    <a:pt x="0" y="61328"/>
                  </a:moveTo>
                  <a:cubicBezTo>
                    <a:pt x="0" y="27465"/>
                    <a:pt x="27104" y="0"/>
                    <a:pt x="60523" y="0"/>
                  </a:cubicBezTo>
                  <a:cubicBezTo>
                    <a:pt x="94004" y="0"/>
                    <a:pt x="121042" y="27465"/>
                    <a:pt x="121042" y="61328"/>
                  </a:cubicBezTo>
                  <a:cubicBezTo>
                    <a:pt x="121042" y="95329"/>
                    <a:pt x="94004" y="122661"/>
                    <a:pt x="60523" y="122661"/>
                  </a:cubicBezTo>
                  <a:cubicBezTo>
                    <a:pt x="27104" y="122661"/>
                    <a:pt x="0" y="95329"/>
                    <a:pt x="0" y="61328"/>
                  </a:cubicBezTo>
                </a:path>
              </a:pathLst>
            </a:custGeom>
            <a:solidFill>
              <a:srgbClr val="0046BB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0" name="Freeform 7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12316425" y="657226"/>
              <a:ext cx="183600" cy="184150"/>
            </a:xfrm>
            <a:custGeom>
              <a:avLst/>
              <a:gdLst>
                <a:gd name="T0" fmla="*/ 0 w 121043"/>
                <a:gd name="T1" fmla="*/ 61328 h 122661"/>
                <a:gd name="T2" fmla="*/ 60524 w 121043"/>
                <a:gd name="T3" fmla="*/ 0 h 122661"/>
                <a:gd name="T4" fmla="*/ 121043 w 121043"/>
                <a:gd name="T5" fmla="*/ 61328 h 122661"/>
                <a:gd name="T6" fmla="*/ 60524 w 121043"/>
                <a:gd name="T7" fmla="*/ 122661 h 122661"/>
                <a:gd name="T8" fmla="*/ 0 w 121043"/>
                <a:gd name="T9" fmla="*/ 61328 h 12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043" h="122661">
                  <a:moveTo>
                    <a:pt x="0" y="61328"/>
                  </a:moveTo>
                  <a:cubicBezTo>
                    <a:pt x="0" y="27529"/>
                    <a:pt x="27104" y="0"/>
                    <a:pt x="60524" y="0"/>
                  </a:cubicBezTo>
                  <a:cubicBezTo>
                    <a:pt x="94005" y="0"/>
                    <a:pt x="121043" y="27529"/>
                    <a:pt x="121043" y="61328"/>
                  </a:cubicBezTo>
                  <a:cubicBezTo>
                    <a:pt x="121043" y="95261"/>
                    <a:pt x="94005" y="122661"/>
                    <a:pt x="60524" y="122661"/>
                  </a:cubicBezTo>
                  <a:cubicBezTo>
                    <a:pt x="27104" y="122661"/>
                    <a:pt x="0" y="95261"/>
                    <a:pt x="0" y="61328"/>
                  </a:cubicBezTo>
                </a:path>
              </a:pathLst>
            </a:custGeom>
            <a:solidFill>
              <a:srgbClr val="74AA5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" name="Freeform 8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12316425" y="219076"/>
              <a:ext cx="183600" cy="182562"/>
            </a:xfrm>
            <a:custGeom>
              <a:avLst/>
              <a:gdLst>
                <a:gd name="T0" fmla="*/ 0 w 121038"/>
                <a:gd name="T1" fmla="*/ 61328 h 122661"/>
                <a:gd name="T2" fmla="*/ 60519 w 121038"/>
                <a:gd name="T3" fmla="*/ 0 h 122661"/>
                <a:gd name="T4" fmla="*/ 121038 w 121038"/>
                <a:gd name="T5" fmla="*/ 61328 h 122661"/>
                <a:gd name="T6" fmla="*/ 60519 w 121038"/>
                <a:gd name="T7" fmla="*/ 122661 h 122661"/>
                <a:gd name="T8" fmla="*/ 0 w 121038"/>
                <a:gd name="T9" fmla="*/ 61328 h 12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038" h="122661">
                  <a:moveTo>
                    <a:pt x="0" y="61328"/>
                  </a:moveTo>
                  <a:cubicBezTo>
                    <a:pt x="0" y="27465"/>
                    <a:pt x="27101" y="0"/>
                    <a:pt x="60519" y="0"/>
                  </a:cubicBezTo>
                  <a:cubicBezTo>
                    <a:pt x="94002" y="0"/>
                    <a:pt x="121038" y="27465"/>
                    <a:pt x="121038" y="61328"/>
                  </a:cubicBezTo>
                  <a:cubicBezTo>
                    <a:pt x="121038" y="95329"/>
                    <a:pt x="94002" y="122661"/>
                    <a:pt x="60519" y="122661"/>
                  </a:cubicBezTo>
                  <a:cubicBezTo>
                    <a:pt x="27101" y="122661"/>
                    <a:pt x="0" y="95329"/>
                    <a:pt x="0" y="61328"/>
                  </a:cubicBezTo>
                </a:path>
              </a:pathLst>
            </a:custGeom>
            <a:solidFill>
              <a:srgbClr val="2CD5C3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2" name="Freeform 9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12316425" y="1104901"/>
              <a:ext cx="183600" cy="182562"/>
            </a:xfrm>
            <a:custGeom>
              <a:avLst/>
              <a:gdLst>
                <a:gd name="T0" fmla="*/ 0 w 121039"/>
                <a:gd name="T1" fmla="*/ 61328 h 122661"/>
                <a:gd name="T2" fmla="*/ 60520 w 121039"/>
                <a:gd name="T3" fmla="*/ 0 h 122661"/>
                <a:gd name="T4" fmla="*/ 121039 w 121039"/>
                <a:gd name="T5" fmla="*/ 61328 h 122661"/>
                <a:gd name="T6" fmla="*/ 60520 w 121039"/>
                <a:gd name="T7" fmla="*/ 122661 h 122661"/>
                <a:gd name="T8" fmla="*/ 0 w 121039"/>
                <a:gd name="T9" fmla="*/ 61328 h 12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039" h="122661">
                  <a:moveTo>
                    <a:pt x="0" y="61328"/>
                  </a:moveTo>
                  <a:cubicBezTo>
                    <a:pt x="0" y="27465"/>
                    <a:pt x="27102" y="0"/>
                    <a:pt x="60520" y="0"/>
                  </a:cubicBezTo>
                  <a:cubicBezTo>
                    <a:pt x="94003" y="0"/>
                    <a:pt x="121039" y="27465"/>
                    <a:pt x="121039" y="61328"/>
                  </a:cubicBezTo>
                  <a:cubicBezTo>
                    <a:pt x="121039" y="95329"/>
                    <a:pt x="94003" y="122661"/>
                    <a:pt x="60520" y="122661"/>
                  </a:cubicBezTo>
                  <a:cubicBezTo>
                    <a:pt x="27102" y="122661"/>
                    <a:pt x="0" y="95329"/>
                    <a:pt x="0" y="61328"/>
                  </a:cubicBezTo>
                </a:path>
              </a:pathLst>
            </a:custGeom>
            <a:solidFill>
              <a:srgbClr val="96D7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292482" y="870746"/>
              <a:ext cx="236247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854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green field&#10;&#10;Description automatically generated">
            <a:extLst>
              <a:ext uri="{FF2B5EF4-FFF2-40B4-BE49-F238E27FC236}">
                <a16:creationId xmlns="" xmlns:a16="http://schemas.microsoft.com/office/drawing/2014/main" id="{0B1C5260-2F3F-7546-A287-FE43EF5EC2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7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59FD241-EB0E-AC42-AD38-4D9F145B1E21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>
            <a:gsLst>
              <a:gs pos="76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="" xmlns:a16="http://schemas.microsoft.com/office/drawing/2014/main" id="{9A7A89D3-80E4-2747-B991-ED5291B70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57" y="4755888"/>
            <a:ext cx="2606843" cy="19812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AF12ADD-D37B-904B-B898-F2B76B0B98E8}"/>
              </a:ext>
            </a:extLst>
          </p:cNvPr>
          <p:cNvSpPr/>
          <p:nvPr/>
        </p:nvSpPr>
        <p:spPr>
          <a:xfrm>
            <a:off x="-85978" y="909775"/>
            <a:ext cx="7132953" cy="1162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1AA892-8EFF-9143-AFCC-34CE48FEE674}"/>
              </a:ext>
            </a:extLst>
          </p:cNvPr>
          <p:cNvSpPr txBox="1"/>
          <p:nvPr/>
        </p:nvSpPr>
        <p:spPr>
          <a:xfrm>
            <a:off x="349650" y="1130432"/>
            <a:ext cx="86504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267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Arial Narrow" panose="020B0604020202020204" pitchFamily="34" charset="0"/>
              </a:rPr>
              <a:t>ПРЕДСТАВЯНЕ ЗА КЛИЕНТИ</a:t>
            </a:r>
            <a:endParaRPr lang="en-US" sz="4267" b="1" dirty="0">
              <a:latin typeface="Roboto Condensed" panose="02000000000000000000" pitchFamily="2" charset="0"/>
              <a:ea typeface="Roboto Condensed" panose="02000000000000000000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5196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7140575" y="498475"/>
            <a:ext cx="4810125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Световната здравна организация (СЗО) дефинира здравето по следния начин: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140574" y="2274889"/>
            <a:ext cx="453072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„Здравето е състояние на телесно, духовно и социално благосъстояние, а не само липсата на болести или недъзи!“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7140574" y="5060810"/>
            <a:ext cx="4394200" cy="112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Защо трябва първо да се разболеем, </a:t>
            </a:r>
            <a:r>
              <a:rPr lang="bg-BG" altLang="bg-BG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 </a:t>
            </a: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да оценим </a:t>
            </a:r>
            <a:r>
              <a:rPr lang="bg-BG" altLang="bg-BG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стойността на здравето</a:t>
            </a: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r="18696"/>
          <a:stretch/>
        </p:blipFill>
        <p:spPr>
          <a:xfrm>
            <a:off x="0" y="0"/>
            <a:ext cx="6383338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362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447677" y="476250"/>
            <a:ext cx="47339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Здравето не е случайност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447677" y="1475720"/>
            <a:ext cx="40767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Само около </a:t>
            </a: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10%</a:t>
            </a: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от хората поемат </a:t>
            </a: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отговорност</a:t>
            </a: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за личното си </a:t>
            </a: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здраве</a:t>
            </a: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сме в състояние да повлияем </a:t>
            </a:r>
            <a:r>
              <a:rPr lang="bg-BG" altLang="bg-BG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всичко</a:t>
            </a: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но </a:t>
            </a:r>
            <a:r>
              <a:rPr lang="bg-BG" altLang="bg-BG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лична отговорност и грижа </a:t>
            </a: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можем да направим много за собственото си здраве</a:t>
            </a:r>
            <a:r>
              <a:rPr lang="bg-BG" altLang="bg-BG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  <a:endParaRPr lang="bg-BG" altLang="bg-BG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r="29750"/>
          <a:stretch/>
        </p:blipFill>
        <p:spPr>
          <a:xfrm>
            <a:off x="5808662" y="0"/>
            <a:ext cx="638333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D5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evron 6"/>
          <p:cNvSpPr/>
          <p:nvPr/>
        </p:nvSpPr>
        <p:spPr>
          <a:xfrm>
            <a:off x="2000250" y="481868"/>
            <a:ext cx="9215565" cy="753762"/>
          </a:xfrm>
          <a:prstGeom prst="chevron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951471" y="481868"/>
            <a:ext cx="1277380" cy="753762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/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457449" y="603202"/>
            <a:ext cx="856477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Най-важните елементи на стабилното здраве са:</a:t>
            </a: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780215" y="4516574"/>
            <a:ext cx="3562865" cy="16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8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Духовна</a:t>
            </a:r>
            <a:r>
              <a:rPr lang="en-US" altLang="bg-BG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нагласа</a:t>
            </a:r>
            <a:endParaRPr lang="bg-BG" altLang="bg-BG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bg-BG" altLang="bg-BG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74650" indent="-285750" eaLnBrk="1" hangingPunct="1">
              <a:lnSpc>
                <a:spcPct val="85000"/>
              </a:lnSpc>
              <a:spcBef>
                <a:spcPct val="0"/>
              </a:spcBef>
            </a:pPr>
            <a:r>
              <a:rPr lang="bg-BG" altLang="bg-BG" sz="2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избягване на стрес</a:t>
            </a:r>
          </a:p>
          <a:p>
            <a:pPr marL="374650" indent="-285750" eaLnBrk="1" hangingPunct="1">
              <a:lnSpc>
                <a:spcPct val="85000"/>
              </a:lnSpc>
              <a:spcBef>
                <a:spcPct val="0"/>
              </a:spcBef>
            </a:pPr>
            <a:r>
              <a:rPr lang="bg-BG" altLang="bg-BG" sz="2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да се научим да се отпускаме</a:t>
            </a:r>
          </a:p>
          <a:p>
            <a:pPr marL="374650" indent="-285750" eaLnBrk="1" hangingPunct="1">
              <a:lnSpc>
                <a:spcPct val="85000"/>
              </a:lnSpc>
              <a:spcBef>
                <a:spcPct val="0"/>
              </a:spcBef>
            </a:pPr>
            <a:r>
              <a:rPr lang="bg-BG" altLang="bg-BG" sz="2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обща позитивна нагласа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4411581" y="4509538"/>
            <a:ext cx="3196118" cy="187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8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Движение</a:t>
            </a:r>
            <a:endParaRPr lang="bg-BG" altLang="bg-BG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bg-BG" altLang="bg-BG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74650" indent="-285750" eaLnBrk="1" hangingPunct="1">
              <a:lnSpc>
                <a:spcPct val="85000"/>
              </a:lnSpc>
              <a:spcBef>
                <a:spcPct val="0"/>
              </a:spcBef>
            </a:pPr>
            <a:r>
              <a:rPr lang="bg-BG" altLang="bg-BG" sz="2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да се стараем да се движим</a:t>
            </a:r>
          </a:p>
          <a:p>
            <a:pPr marL="374650" indent="-285750" eaLnBrk="1" hangingPunct="1">
              <a:lnSpc>
                <a:spcPct val="85000"/>
              </a:lnSpc>
              <a:spcBef>
                <a:spcPct val="0"/>
              </a:spcBef>
            </a:pPr>
            <a:r>
              <a:rPr lang="bg-BG" altLang="bg-BG" sz="2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редовно спортуване</a:t>
            </a:r>
          </a:p>
          <a:p>
            <a:pPr marL="374650" indent="-285750" eaLnBrk="1" hangingPunct="1">
              <a:lnSpc>
                <a:spcPct val="85000"/>
              </a:lnSpc>
              <a:spcBef>
                <a:spcPct val="0"/>
              </a:spcBef>
            </a:pPr>
            <a:r>
              <a:rPr lang="bg-BG" altLang="bg-BG" sz="2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да се смеем – подсилва имунната система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7847873" y="4509538"/>
            <a:ext cx="2880000" cy="213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8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Хранене</a:t>
            </a:r>
            <a:endParaRPr lang="bg-BG" altLang="bg-BG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bg-BG" altLang="bg-BG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74650" indent="-285750" eaLnBrk="1" hangingPunct="1">
              <a:lnSpc>
                <a:spcPct val="85000"/>
              </a:lnSpc>
              <a:spcBef>
                <a:spcPct val="0"/>
              </a:spcBef>
            </a:pPr>
            <a:r>
              <a:rPr lang="bg-BG" altLang="bg-BG" sz="2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снабдяване на тялото с всичко необходимо отвътре и отвън</a:t>
            </a:r>
          </a:p>
          <a:p>
            <a:pPr marL="374650" indent="-285750" eaLnBrk="1" hangingPunct="1">
              <a:lnSpc>
                <a:spcPct val="85000"/>
              </a:lnSpc>
              <a:spcBef>
                <a:spcPct val="0"/>
              </a:spcBef>
            </a:pPr>
            <a:r>
              <a:rPr lang="bg-BG" altLang="bg-BG" sz="2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основа за здравословен </a:t>
            </a:r>
            <a:r>
              <a:rPr lang="en-US" altLang="bg-BG" sz="20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/>
            </a:r>
            <a:br>
              <a:rPr lang="en-US" altLang="bg-BG" sz="20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</a:br>
            <a:r>
              <a:rPr lang="bg-BG" altLang="bg-BG" sz="20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начин </a:t>
            </a:r>
            <a:r>
              <a:rPr lang="bg-BG" altLang="bg-BG" sz="2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на живот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t="13084" r="23966" b="9889"/>
          <a:stretch/>
        </p:blipFill>
        <p:spPr>
          <a:xfrm>
            <a:off x="4361936" y="1434931"/>
            <a:ext cx="2880000" cy="28800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" b="26491"/>
          <a:stretch/>
        </p:blipFill>
        <p:spPr>
          <a:xfrm>
            <a:off x="7847873" y="1432584"/>
            <a:ext cx="2880000" cy="288000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r="40133"/>
          <a:stretch/>
        </p:blipFill>
        <p:spPr>
          <a:xfrm>
            <a:off x="780215" y="1432584"/>
            <a:ext cx="2880000" cy="2880000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 hidden="1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362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sp>
        <p:nvSpPr>
          <p:cNvPr id="14340" name="Title 1"/>
          <p:cNvSpPr txBox="1">
            <a:spLocks/>
          </p:cNvSpPr>
          <p:nvPr/>
        </p:nvSpPr>
        <p:spPr bwMode="auto">
          <a:xfrm>
            <a:off x="5051425" y="563334"/>
            <a:ext cx="5805261" cy="188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ПОПЪЛВАНЕ НА ДЕФИЦИТИТЕ</a:t>
            </a:r>
            <a:r>
              <a:rPr lang="bg-BG" altLang="bg-BG" sz="4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bg-BG" altLang="bg-BG" sz="4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bg-BG" altLang="bg-BG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 постига чрез балансирана комбинация от естествени храни и качествени хранителни добавки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39774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7140575" y="426585"/>
            <a:ext cx="46704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Форевър Ливинг Продъктс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7140575" y="1506992"/>
            <a:ext cx="4543424" cy="426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предлага </a:t>
            </a:r>
            <a:r>
              <a:rPr lang="bg-BG" altLang="bg-BG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натурална програма</a:t>
            </a:r>
            <a:r>
              <a:rPr lang="bg-BG" altLang="bg-BG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за грижа за тялото с помощта на растението </a:t>
            </a:r>
            <a:r>
              <a:rPr lang="bg-BG" altLang="bg-BG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Алое </a:t>
            </a:r>
            <a:r>
              <a:rPr lang="bg-BG" altLang="bg-BG" i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Барбадензис</a:t>
            </a:r>
            <a:r>
              <a:rPr lang="bg-BG" altLang="bg-BG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Милър </a:t>
            </a:r>
            <a:r>
              <a:rPr lang="bg-BG" altLang="bg-BG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–</a:t>
            </a:r>
            <a:r>
              <a:rPr lang="en-US" altLang="bg-BG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АЛОЕ </a:t>
            </a:r>
            <a:r>
              <a:rPr lang="bg-BG" altLang="bg-BG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ВЕРА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bg-BG" altLang="bg-BG" sz="11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Задоволява основни нужди на тялото</a:t>
            </a: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Оптимална грижа отвътре и отвън</a:t>
            </a: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Здраве до напреднала възраст</a:t>
            </a: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Сила за живот </a:t>
            </a:r>
            <a:r>
              <a:rPr lang="bg-BG" altLang="bg-BG" sz="2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и </a:t>
            </a: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жизненост</a:t>
            </a: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Подмладен външен вид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4" t="12833" r="20958"/>
          <a:stretch/>
        </p:blipFill>
        <p:spPr>
          <a:xfrm>
            <a:off x="0" y="0"/>
            <a:ext cx="638333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2" t="-267" r="13116" b="267"/>
          <a:stretch/>
        </p:blipFill>
        <p:spPr>
          <a:xfrm>
            <a:off x="4010289" y="1342136"/>
            <a:ext cx="4184519" cy="4184519"/>
          </a:xfrm>
          <a:prstGeom prst="ellipse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07940" y="2080254"/>
            <a:ext cx="2304000" cy="2304000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" name="Oval 16"/>
          <p:cNvSpPr/>
          <p:nvPr/>
        </p:nvSpPr>
        <p:spPr>
          <a:xfrm>
            <a:off x="7671077" y="57315"/>
            <a:ext cx="1872000" cy="1872000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Oval 19"/>
          <p:cNvSpPr/>
          <p:nvPr/>
        </p:nvSpPr>
        <p:spPr>
          <a:xfrm>
            <a:off x="8992555" y="1954714"/>
            <a:ext cx="1872000" cy="1872000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Oval 2"/>
          <p:cNvSpPr/>
          <p:nvPr/>
        </p:nvSpPr>
        <p:spPr>
          <a:xfrm>
            <a:off x="2552929" y="57315"/>
            <a:ext cx="1872000" cy="1872000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6" name="Oval 15"/>
          <p:cNvSpPr/>
          <p:nvPr/>
        </p:nvSpPr>
        <p:spPr>
          <a:xfrm>
            <a:off x="2031915" y="4603254"/>
            <a:ext cx="1872000" cy="1872000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743398" y="388102"/>
            <a:ext cx="1491061" cy="12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ЕНЗИМИ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като</a:t>
            </a:r>
            <a: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sz="16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брадикиназа</a:t>
            </a:r>
            <a:r>
              <a:rPr lang="bg-BG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,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6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креатин</a:t>
            </a:r>
            <a:r>
              <a:rPr lang="bg-BG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, </a:t>
            </a:r>
            <a:r>
              <a:rPr lang="bg-BG" altLang="bg-BG" sz="1600" dirty="0" err="1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липаза</a:t>
            </a:r>
            <a:endParaRPr lang="bg-BG" altLang="bg-BG" sz="14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733340" y="2593015"/>
            <a:ext cx="2234575" cy="129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85000"/>
              </a:lnSpc>
              <a:buFontTx/>
              <a:buNone/>
              <a:defRPr sz="2000" b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9pPr>
          </a:lstStyle>
          <a:p>
            <a:r>
              <a:rPr lang="bg-BG" altLang="bg-BG" dirty="0"/>
              <a:t>ЗАМЕНИМИ И</a:t>
            </a:r>
          </a:p>
          <a:p>
            <a:r>
              <a:rPr lang="bg-BG" altLang="bg-BG" dirty="0"/>
              <a:t>НЕЗАМЕНИМИ </a:t>
            </a:r>
          </a:p>
          <a:p>
            <a:r>
              <a:rPr lang="bg-BG" altLang="bg-BG" dirty="0"/>
              <a:t>АМИНОКИСЕЛИНИ</a:t>
            </a:r>
          </a:p>
          <a:p>
            <a:r>
              <a:rPr lang="bg-BG" altLang="bg-BG" sz="1600" b="0" dirty="0"/>
              <a:t>като </a:t>
            </a:r>
            <a:r>
              <a:rPr lang="bg-BG" altLang="bg-BG" sz="1600" b="0" dirty="0" err="1"/>
              <a:t>лизин</a:t>
            </a:r>
            <a:r>
              <a:rPr lang="bg-BG" altLang="bg-BG" sz="1600" b="0" dirty="0"/>
              <a:t>, </a:t>
            </a:r>
            <a:r>
              <a:rPr lang="bg-BG" altLang="bg-BG" sz="1600" b="0" dirty="0" err="1"/>
              <a:t>треонин</a:t>
            </a:r>
            <a:r>
              <a:rPr lang="bg-BG" altLang="bg-BG" sz="1600" b="0" dirty="0"/>
              <a:t>,</a:t>
            </a:r>
          </a:p>
          <a:p>
            <a:r>
              <a:rPr lang="bg-BG" altLang="bg-BG" sz="1600" b="0" dirty="0" err="1" smtClean="0"/>
              <a:t>левцин</a:t>
            </a:r>
            <a:endParaRPr lang="bg-BG" altLang="bg-BG" sz="1600" b="0" dirty="0"/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2169839" y="5234555"/>
            <a:ext cx="1561218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ВИТАМИНИ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като А, В, С, Е</a:t>
            </a:r>
            <a:r>
              <a:rPr lang="bg-BG" altLang="bg-BG" sz="16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...</a:t>
            </a:r>
            <a:endParaRPr lang="bg-BG" altLang="bg-BG" sz="16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7624978" y="514350"/>
            <a:ext cx="1945088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2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МОНО- И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20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ПОЛИЗХАРИДИ</a:t>
            </a:r>
            <a:endParaRPr lang="bg-BG" altLang="bg-BG" sz="2000" b="1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като </a:t>
            </a:r>
            <a:r>
              <a:rPr lang="bg-BG" altLang="bg-BG" sz="16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ацеманан</a:t>
            </a:r>
            <a:r>
              <a:rPr lang="bg-BG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,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1600" dirty="0" err="1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маноза</a:t>
            </a:r>
            <a:endParaRPr lang="bg-BG" altLang="bg-BG" sz="16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9103209" y="2392860"/>
            <a:ext cx="1648621" cy="98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2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МИНЕРАЛИ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като калций, желязо, мед, хром, магнезий</a:t>
            </a:r>
            <a:r>
              <a:rPr lang="bg-BG" altLang="bg-BG" sz="16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...</a:t>
            </a:r>
            <a:endParaRPr lang="bg-BG" altLang="bg-BG" sz="16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8593740" y="4023813"/>
            <a:ext cx="2986926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Гел от алое вера </a:t>
            </a: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– </a:t>
            </a:r>
            <a:r>
              <a:rPr lang="bg-BG" altLang="bg-BG" sz="2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натурален</a:t>
            </a:r>
            <a:r>
              <a:rPr lang="en-US" altLang="bg-BG" sz="2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sz="2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от </a:t>
            </a: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сърцевината на листа</a:t>
            </a:r>
          </a:p>
        </p:txBody>
      </p:sp>
      <p:sp>
        <p:nvSpPr>
          <p:cNvPr id="17418" name="TextBox 10"/>
          <p:cNvSpPr txBox="1">
            <a:spLocks noChangeArrowheads="1"/>
          </p:cNvSpPr>
          <p:nvPr/>
        </p:nvSpPr>
        <p:spPr bwMode="auto">
          <a:xfrm>
            <a:off x="8593740" y="5032988"/>
            <a:ext cx="2352497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Над 270 доказани,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жизненоважни съставки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4" y="4052825"/>
            <a:ext cx="1343526" cy="2246375"/>
          </a:xfrm>
          <a:prstGeom prst="rect">
            <a:avLst/>
          </a:prstGeom>
        </p:spPr>
      </p:pic>
      <p:sp>
        <p:nvSpPr>
          <p:cNvPr id="6" name="Arc 5"/>
          <p:cNvSpPr/>
          <p:nvPr/>
        </p:nvSpPr>
        <p:spPr>
          <a:xfrm>
            <a:off x="2169839" y="2832100"/>
            <a:ext cx="1840449" cy="850900"/>
          </a:xfrm>
          <a:prstGeom prst="arc">
            <a:avLst>
              <a:gd name="adj1" fmla="val 15213573"/>
              <a:gd name="adj2" fmla="val 21083515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3" name="Arc 22"/>
          <p:cNvSpPr/>
          <p:nvPr/>
        </p:nvSpPr>
        <p:spPr>
          <a:xfrm rot="475954">
            <a:off x="3553257" y="924945"/>
            <a:ext cx="1840449" cy="850900"/>
          </a:xfrm>
          <a:prstGeom prst="arc">
            <a:avLst>
              <a:gd name="adj1" fmla="val 15912684"/>
              <a:gd name="adj2" fmla="val 21313778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4" name="Arc 23"/>
          <p:cNvSpPr/>
          <p:nvPr/>
        </p:nvSpPr>
        <p:spPr>
          <a:xfrm rot="18371490">
            <a:off x="3427835" y="4701867"/>
            <a:ext cx="1451669" cy="850900"/>
          </a:xfrm>
          <a:prstGeom prst="arc">
            <a:avLst>
              <a:gd name="adj1" fmla="val 15213573"/>
              <a:gd name="adj2" fmla="val 20161875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5" name="Arc 24"/>
          <p:cNvSpPr/>
          <p:nvPr/>
        </p:nvSpPr>
        <p:spPr>
          <a:xfrm flipH="1">
            <a:off x="8061108" y="2342333"/>
            <a:ext cx="1840449" cy="850900"/>
          </a:xfrm>
          <a:prstGeom prst="arc">
            <a:avLst>
              <a:gd name="adj1" fmla="val 15213573"/>
              <a:gd name="adj2" fmla="val 21083515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6" name="Arc 25"/>
          <p:cNvSpPr/>
          <p:nvPr/>
        </p:nvSpPr>
        <p:spPr>
          <a:xfrm rot="20697952" flipH="1">
            <a:off x="6727804" y="843383"/>
            <a:ext cx="1840449" cy="850900"/>
          </a:xfrm>
          <a:prstGeom prst="arc">
            <a:avLst>
              <a:gd name="adj1" fmla="val 15639614"/>
              <a:gd name="adj2" fmla="val 21083515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362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4C078E-BFEB-D343-93C3-D4DE3DF1E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r="30552"/>
          <a:stretch/>
        </p:blipFill>
        <p:spPr>
          <a:xfrm>
            <a:off x="5808663" y="0"/>
            <a:ext cx="63833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371475" y="730172"/>
            <a:ext cx="2830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АЛОЕ ВЕРА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371475" y="1583738"/>
            <a:ext cx="4039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Свойствата на АЛОЕ ВЕРА са познати вече над 5 000 години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71474" y="2435717"/>
            <a:ext cx="466213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Споменава се в </a:t>
            </a:r>
            <a:r>
              <a:rPr lang="bg-BG" altLang="bg-BG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Аюрведа</a:t>
            </a:r>
            <a:endParaRPr lang="bg-BG" altLang="bg-BG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3000 г. пр. Хр</a:t>
            </a:r>
            <a:r>
              <a:rPr lang="bg-BG" altLang="bg-BG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.:</a:t>
            </a:r>
            <a:r>
              <a:rPr lang="en-US" altLang="bg-BG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„</a:t>
            </a: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извор на младост“</a:t>
            </a:r>
            <a:endParaRPr lang="bg-BG" altLang="bg-BG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371474" y="3657603"/>
            <a:ext cx="46621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Египетска книга за лечение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1500 г. пр. Хр</a:t>
            </a:r>
            <a:r>
              <a:rPr lang="bg-BG" altLang="bg-BG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.:</a:t>
            </a:r>
            <a:r>
              <a:rPr lang="en-US" altLang="bg-BG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sz="1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„</a:t>
            </a: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тихият лечител“</a:t>
            </a:r>
            <a:endParaRPr lang="bg-BG" altLang="bg-BG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371475" y="4875236"/>
            <a:ext cx="47847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Материя Медика -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медицинска книга от </a:t>
            </a:r>
            <a:r>
              <a:rPr lang="bg-BG" altLang="bg-BG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Салерно</a:t>
            </a: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„еликсир за здраве и живот“</a:t>
            </a:r>
            <a:endParaRPr lang="bg-BG" altLang="bg-BG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362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2048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r="15611"/>
          <a:stretch/>
        </p:blipFill>
        <p:spPr bwMode="auto">
          <a:xfrm>
            <a:off x="5808662" y="-11906"/>
            <a:ext cx="6383337" cy="686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itle 1"/>
          <p:cNvSpPr txBox="1">
            <a:spLocks/>
          </p:cNvSpPr>
          <p:nvPr/>
        </p:nvSpPr>
        <p:spPr bwMode="auto">
          <a:xfrm>
            <a:off x="384063" y="4700822"/>
            <a:ext cx="5036911" cy="177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НИЕ СМЕ ТОВА, КОЕТО</a:t>
            </a:r>
            <a:r>
              <a:rPr lang="en-US" altLang="bg-BG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ЯДЕМ...</a:t>
            </a:r>
            <a:endParaRPr lang="en-US" altLang="bg-BG" b="1" dirty="0" smtClean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т.е</a:t>
            </a: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. това, което </a:t>
            </a:r>
            <a:r>
              <a:rPr lang="bg-BG" altLang="bg-BG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храносмиламе</a:t>
            </a: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, </a:t>
            </a:r>
            <a:r>
              <a:rPr lang="bg-BG" altLang="bg-BG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абсорбираме</a:t>
            </a: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и </a:t>
            </a:r>
            <a:r>
              <a:rPr lang="bg-BG" altLang="bg-BG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транспортираме</a:t>
            </a:r>
            <a:r>
              <a:rPr lang="en-US" altLang="bg-BG" b="1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до </a:t>
            </a: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клетките си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9" y="1754188"/>
            <a:ext cx="189547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hevron 34"/>
          <p:cNvSpPr/>
          <p:nvPr/>
        </p:nvSpPr>
        <p:spPr>
          <a:xfrm>
            <a:off x="2000251" y="249639"/>
            <a:ext cx="6737350" cy="753762"/>
          </a:xfrm>
          <a:prstGeom prst="chevron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36" name="Pentagon 35"/>
          <p:cNvSpPr/>
          <p:nvPr/>
        </p:nvSpPr>
        <p:spPr>
          <a:xfrm>
            <a:off x="951471" y="249639"/>
            <a:ext cx="1277380" cy="753762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/>
          </a:p>
        </p:txBody>
      </p:sp>
      <p:sp>
        <p:nvSpPr>
          <p:cNvPr id="2" name="Pentagon 1"/>
          <p:cNvSpPr/>
          <p:nvPr/>
        </p:nvSpPr>
        <p:spPr>
          <a:xfrm flipH="1">
            <a:off x="9532927" y="5955392"/>
            <a:ext cx="654050" cy="504825"/>
          </a:xfrm>
          <a:prstGeom prst="homePlate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17" name="Chevron 16"/>
          <p:cNvSpPr/>
          <p:nvPr/>
        </p:nvSpPr>
        <p:spPr>
          <a:xfrm flipH="1">
            <a:off x="7188201" y="5960155"/>
            <a:ext cx="2492369" cy="504825"/>
          </a:xfrm>
          <a:prstGeom prst="chevron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</a:endParaRPr>
          </a:p>
        </p:txBody>
      </p:sp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3727450" y="1866899"/>
            <a:ext cx="1504950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GB" altLang="bg-BG" sz="1800" b="1" dirty="0">
                <a:solidFill>
                  <a:srgbClr val="FFC6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89% </a:t>
            </a:r>
            <a:r>
              <a:rPr lang="bg-BG" altLang="bg-BG" sz="1800" b="1" dirty="0">
                <a:solidFill>
                  <a:srgbClr val="FFC6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чист гел от алое вера</a:t>
            </a:r>
          </a:p>
        </p:txBody>
      </p:sp>
      <p:sp>
        <p:nvSpPr>
          <p:cNvPr id="21511" name="TextBox 3"/>
          <p:cNvSpPr txBox="1">
            <a:spLocks noChangeArrowheads="1"/>
          </p:cNvSpPr>
          <p:nvPr/>
        </p:nvSpPr>
        <p:spPr bwMode="auto">
          <a:xfrm>
            <a:off x="2762252" y="5168899"/>
            <a:ext cx="1590500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800" b="1" dirty="0">
                <a:solidFill>
                  <a:srgbClr val="FFC6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84,5% чист гел от алое вера</a:t>
            </a:r>
          </a:p>
        </p:txBody>
      </p:sp>
      <p:sp>
        <p:nvSpPr>
          <p:cNvPr id="21512" name="TextBox 5"/>
          <p:cNvSpPr txBox="1">
            <a:spLocks noChangeArrowheads="1"/>
          </p:cNvSpPr>
          <p:nvPr/>
        </p:nvSpPr>
        <p:spPr bwMode="auto">
          <a:xfrm>
            <a:off x="7296151" y="2222499"/>
            <a:ext cx="1795463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GB" altLang="bg-BG" sz="1800" b="1" dirty="0">
                <a:solidFill>
                  <a:srgbClr val="FFC6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99.7% </a:t>
            </a:r>
            <a:r>
              <a:rPr lang="bg-BG" altLang="bg-BG" sz="1800" b="1" dirty="0">
                <a:solidFill>
                  <a:srgbClr val="FFC6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чист гел от алое вера</a:t>
            </a:r>
          </a:p>
        </p:txBody>
      </p:sp>
      <p:sp>
        <p:nvSpPr>
          <p:cNvPr id="21513" name="TextBox 6"/>
          <p:cNvSpPr txBox="1">
            <a:spLocks noChangeArrowheads="1"/>
          </p:cNvSpPr>
          <p:nvPr/>
        </p:nvSpPr>
        <p:spPr bwMode="auto">
          <a:xfrm>
            <a:off x="7294564" y="4287838"/>
            <a:ext cx="1666875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1800" b="1" dirty="0">
                <a:solidFill>
                  <a:srgbClr val="FFC6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90,7% чист гел от алое вера</a:t>
            </a:r>
          </a:p>
        </p:txBody>
      </p:sp>
      <p:sp>
        <p:nvSpPr>
          <p:cNvPr id="21514" name="TextBox 7"/>
          <p:cNvSpPr txBox="1">
            <a:spLocks noChangeArrowheads="1"/>
          </p:cNvSpPr>
          <p:nvPr/>
        </p:nvSpPr>
        <p:spPr bwMode="auto">
          <a:xfrm>
            <a:off x="3727450" y="2395537"/>
            <a:ext cx="1727200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Витамини А, В, С, ... / минерали / </a:t>
            </a:r>
            <a:r>
              <a:rPr lang="bg-BG" altLang="bg-BG" sz="1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глюкозамин</a:t>
            </a: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сулфат/ </a:t>
            </a:r>
            <a:r>
              <a:rPr lang="bg-BG" altLang="bg-BG" sz="1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хондроитин</a:t>
            </a: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сулфат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bg-BG" altLang="bg-BG" sz="14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515" name="TextBox 8"/>
          <p:cNvSpPr txBox="1">
            <a:spLocks noChangeArrowheads="1"/>
          </p:cNvSpPr>
          <p:nvPr/>
        </p:nvSpPr>
        <p:spPr bwMode="auto">
          <a:xfrm>
            <a:off x="2760664" y="5730875"/>
            <a:ext cx="1704975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Витамини А, В, С, ... /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минерали /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концентрат от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сок от праскова</a:t>
            </a:r>
          </a:p>
        </p:txBody>
      </p:sp>
      <p:sp>
        <p:nvSpPr>
          <p:cNvPr id="21516" name="TextBox 9"/>
          <p:cNvSpPr txBox="1">
            <a:spLocks noChangeArrowheads="1"/>
          </p:cNvSpPr>
          <p:nvPr/>
        </p:nvSpPr>
        <p:spPr bwMode="auto">
          <a:xfrm>
            <a:off x="7296150" y="2740024"/>
            <a:ext cx="1919288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Витамини А, В, С, ... / минерали</a:t>
            </a:r>
            <a:r>
              <a:rPr lang="en-GB" altLang="bg-BG" sz="140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/ </a:t>
            </a:r>
            <a:r>
              <a:rPr lang="bg-BG" altLang="bg-BG" sz="140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аминокиселини / ензими / ацеманан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bg-BG" altLang="bg-BG" sz="140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517" name="TextBox 10"/>
          <p:cNvSpPr txBox="1">
            <a:spLocks noChangeArrowheads="1"/>
          </p:cNvSpPr>
          <p:nvPr/>
        </p:nvSpPr>
        <p:spPr bwMode="auto">
          <a:xfrm>
            <a:off x="7294564" y="4802188"/>
            <a:ext cx="1666875" cy="137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Витамини А, В, С, ... / минерали /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концентрат от ябълков сок / червени боровинки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bg-BG" altLang="bg-BG" sz="14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bg-BG" altLang="bg-BG" sz="14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518" name="TextBox 11"/>
          <p:cNvSpPr txBox="1">
            <a:spLocks noChangeArrowheads="1"/>
          </p:cNvSpPr>
          <p:nvPr/>
        </p:nvSpPr>
        <p:spPr bwMode="auto">
          <a:xfrm>
            <a:off x="7470774" y="5972854"/>
            <a:ext cx="2044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 всеки ден.</a:t>
            </a:r>
          </a:p>
        </p:txBody>
      </p:sp>
      <p:sp>
        <p:nvSpPr>
          <p:cNvPr id="21519" name="TextBox 12"/>
          <p:cNvSpPr txBox="1">
            <a:spLocks noChangeArrowheads="1"/>
          </p:cNvSpPr>
          <p:nvPr/>
        </p:nvSpPr>
        <p:spPr bwMode="auto">
          <a:xfrm>
            <a:off x="2618853" y="288925"/>
            <a:ext cx="48868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Основните продукти</a:t>
            </a:r>
          </a:p>
        </p:txBody>
      </p:sp>
      <p:pic>
        <p:nvPicPr>
          <p:cNvPr id="21523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8" t="9413" r="34183" b="12157"/>
          <a:stretch>
            <a:fillRect/>
          </a:stretch>
        </p:blipFill>
        <p:spPr bwMode="auto">
          <a:xfrm>
            <a:off x="9172576" y="1209674"/>
            <a:ext cx="110331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24" name="Group 27"/>
          <p:cNvGrpSpPr>
            <a:grpSpLocks/>
          </p:cNvGrpSpPr>
          <p:nvPr/>
        </p:nvGrpSpPr>
        <p:grpSpPr bwMode="auto">
          <a:xfrm>
            <a:off x="3506788" y="1855787"/>
            <a:ext cx="277812" cy="368300"/>
            <a:chOff x="243110" y="2371986"/>
            <a:chExt cx="277952" cy="369332"/>
          </a:xfrm>
        </p:grpSpPr>
        <p:sp>
          <p:nvSpPr>
            <p:cNvPr id="21" name="Oval 20"/>
            <p:cNvSpPr/>
            <p:nvPr/>
          </p:nvSpPr>
          <p:spPr>
            <a:xfrm>
              <a:off x="289170" y="2451583"/>
              <a:ext cx="216009" cy="21650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/>
            </a:p>
          </p:txBody>
        </p:sp>
        <p:sp>
          <p:nvSpPr>
            <p:cNvPr id="21541" name="TextBox 21"/>
            <p:cNvSpPr txBox="1">
              <a:spLocks noChangeArrowheads="1"/>
            </p:cNvSpPr>
            <p:nvPr/>
          </p:nvSpPr>
          <p:spPr bwMode="auto">
            <a:xfrm>
              <a:off x="243110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grpSp>
        <p:nvGrpSpPr>
          <p:cNvPr id="21525" name="Group 26"/>
          <p:cNvGrpSpPr>
            <a:grpSpLocks/>
          </p:cNvGrpSpPr>
          <p:nvPr/>
        </p:nvGrpSpPr>
        <p:grpSpPr bwMode="auto">
          <a:xfrm>
            <a:off x="7072313" y="2216149"/>
            <a:ext cx="277812" cy="369888"/>
            <a:chOff x="4399237" y="2371986"/>
            <a:chExt cx="277952" cy="369332"/>
          </a:xfrm>
        </p:grpSpPr>
        <p:sp>
          <p:nvSpPr>
            <p:cNvPr id="24" name="Oval 23"/>
            <p:cNvSpPr/>
            <p:nvPr/>
          </p:nvSpPr>
          <p:spPr>
            <a:xfrm>
              <a:off x="4445297" y="2452827"/>
              <a:ext cx="216009" cy="21557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/>
            </a:p>
          </p:txBody>
        </p:sp>
        <p:sp>
          <p:nvSpPr>
            <p:cNvPr id="21539" name="TextBox 24"/>
            <p:cNvSpPr txBox="1">
              <a:spLocks noChangeArrowheads="1"/>
            </p:cNvSpPr>
            <p:nvPr/>
          </p:nvSpPr>
          <p:spPr bwMode="auto">
            <a:xfrm>
              <a:off x="4399237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sp>
        <p:nvSpPr>
          <p:cNvPr id="26" name="Arc 25"/>
          <p:cNvSpPr/>
          <p:nvPr/>
        </p:nvSpPr>
        <p:spPr>
          <a:xfrm rot="11671792" flipH="1">
            <a:off x="2446339" y="2282825"/>
            <a:ext cx="2084387" cy="1541463"/>
          </a:xfrm>
          <a:prstGeom prst="arc">
            <a:avLst>
              <a:gd name="adj1" fmla="val 16803241"/>
              <a:gd name="adj2" fmla="val 0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grpSp>
        <p:nvGrpSpPr>
          <p:cNvPr id="21527" name="Group 28"/>
          <p:cNvGrpSpPr>
            <a:grpSpLocks/>
          </p:cNvGrpSpPr>
          <p:nvPr/>
        </p:nvGrpSpPr>
        <p:grpSpPr bwMode="auto">
          <a:xfrm>
            <a:off x="7070726" y="4279899"/>
            <a:ext cx="277813" cy="369888"/>
            <a:chOff x="4399237" y="2371986"/>
            <a:chExt cx="277952" cy="369332"/>
          </a:xfrm>
        </p:grpSpPr>
        <p:sp>
          <p:nvSpPr>
            <p:cNvPr id="30" name="Oval 29"/>
            <p:cNvSpPr/>
            <p:nvPr/>
          </p:nvSpPr>
          <p:spPr>
            <a:xfrm>
              <a:off x="4445298" y="2452827"/>
              <a:ext cx="216008" cy="21557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/>
            </a:p>
          </p:txBody>
        </p:sp>
        <p:sp>
          <p:nvSpPr>
            <p:cNvPr id="21537" name="TextBox 30"/>
            <p:cNvSpPr txBox="1">
              <a:spLocks noChangeArrowheads="1"/>
            </p:cNvSpPr>
            <p:nvPr/>
          </p:nvSpPr>
          <p:spPr bwMode="auto">
            <a:xfrm>
              <a:off x="4399237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pic>
        <p:nvPicPr>
          <p:cNvPr id="21528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3548062"/>
            <a:ext cx="10715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rc 32"/>
          <p:cNvSpPr/>
          <p:nvPr/>
        </p:nvSpPr>
        <p:spPr>
          <a:xfrm rot="17968824">
            <a:off x="7907338" y="1609725"/>
            <a:ext cx="2197100" cy="1997075"/>
          </a:xfrm>
          <a:prstGeom prst="arc">
            <a:avLst>
              <a:gd name="adj1" fmla="val 15804438"/>
              <a:gd name="adj2" fmla="val 20524707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34" name="Arc 33"/>
          <p:cNvSpPr/>
          <p:nvPr/>
        </p:nvSpPr>
        <p:spPr>
          <a:xfrm rot="19856809">
            <a:off x="6343650" y="3732212"/>
            <a:ext cx="2084388" cy="2540000"/>
          </a:xfrm>
          <a:prstGeom prst="arc">
            <a:avLst>
              <a:gd name="adj1" fmla="val 16822012"/>
              <a:gd name="adj2" fmla="val 20582973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grpSp>
        <p:nvGrpSpPr>
          <p:cNvPr id="21531" name="Group 35"/>
          <p:cNvGrpSpPr>
            <a:grpSpLocks/>
          </p:cNvGrpSpPr>
          <p:nvPr/>
        </p:nvGrpSpPr>
        <p:grpSpPr bwMode="auto">
          <a:xfrm>
            <a:off x="2524126" y="5153024"/>
            <a:ext cx="277813" cy="369888"/>
            <a:chOff x="243110" y="2371986"/>
            <a:chExt cx="277952" cy="369332"/>
          </a:xfrm>
        </p:grpSpPr>
        <p:sp>
          <p:nvSpPr>
            <p:cNvPr id="37" name="Oval 36"/>
            <p:cNvSpPr/>
            <p:nvPr/>
          </p:nvSpPr>
          <p:spPr>
            <a:xfrm>
              <a:off x="289171" y="2452827"/>
              <a:ext cx="216008" cy="21557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/>
            </a:p>
          </p:txBody>
        </p:sp>
        <p:sp>
          <p:nvSpPr>
            <p:cNvPr id="21535" name="TextBox 37"/>
            <p:cNvSpPr txBox="1">
              <a:spLocks noChangeArrowheads="1"/>
            </p:cNvSpPr>
            <p:nvPr/>
          </p:nvSpPr>
          <p:spPr bwMode="auto">
            <a:xfrm>
              <a:off x="243110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pic>
        <p:nvPicPr>
          <p:cNvPr id="21532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6" t="10588" r="36536" b="5360"/>
          <a:stretch>
            <a:fillRect/>
          </a:stretch>
        </p:blipFill>
        <p:spPr bwMode="auto">
          <a:xfrm>
            <a:off x="4611689" y="3490913"/>
            <a:ext cx="11144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rc 39"/>
          <p:cNvSpPr/>
          <p:nvPr/>
        </p:nvSpPr>
        <p:spPr>
          <a:xfrm rot="11487056" flipV="1">
            <a:off x="3462338" y="4567237"/>
            <a:ext cx="2082800" cy="1541462"/>
          </a:xfrm>
          <a:prstGeom prst="arc">
            <a:avLst>
              <a:gd name="adj1" fmla="val 16803241"/>
              <a:gd name="adj2" fmla="val 0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39774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3" t="5596" r="10417"/>
          <a:stretch/>
        </p:blipFill>
        <p:spPr>
          <a:xfrm>
            <a:off x="-1" y="0"/>
            <a:ext cx="6383339" cy="6858000"/>
          </a:xfrm>
          <a:prstGeom prst="rect">
            <a:avLst/>
          </a:prstGeom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7157581" y="4989967"/>
            <a:ext cx="34959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Повече </a:t>
            </a:r>
            <a:r>
              <a:rPr lang="bg-BG" altLang="bg-BG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защита</a:t>
            </a: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и </a:t>
            </a:r>
            <a:r>
              <a:rPr lang="bg-BG" altLang="bg-BG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енергия</a:t>
            </a: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при спортни натоварвания.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157583" y="701675"/>
            <a:ext cx="40438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Повече сила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7581" y="1435100"/>
            <a:ext cx="4337050" cy="317009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ARGI</a:t>
            </a:r>
            <a:r>
              <a:rPr lang="bg-BG" altLang="bg-BG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</a:t>
            </a:r>
            <a:r>
              <a:rPr lang="bg-BG" altLang="bg-BG" sz="320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endParaRPr lang="bg-BG" altLang="bg-BG" sz="2000" baseline="30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2000" b="1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Аминокиселината L-</a:t>
            </a:r>
            <a:r>
              <a:rPr lang="bg-BG" altLang="bg-BG" sz="2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аргинин</a:t>
            </a:r>
            <a:endParaRPr lang="bg-BG" altLang="bg-BG" sz="24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Допълнителни съставки – екстракт от  грозде, горски плодове и нар</a:t>
            </a:r>
          </a:p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Ценните витамини С, К2, D3, B6, B12 и </a:t>
            </a:r>
            <a:r>
              <a:rPr lang="bg-BG" altLang="bg-BG" sz="2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фолиева</a:t>
            </a:r>
            <a:r>
              <a:rPr lang="bg-BG" altLang="bg-BG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киселина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2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726507" y="2276390"/>
            <a:ext cx="51732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6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ЖИЗНЕНОСТ</a:t>
            </a:r>
            <a:r>
              <a:rPr lang="bg-BG" altLang="bg-BG" sz="6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48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bg-BG" altLang="bg-BG" sz="60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ЗДРАВЕ</a:t>
            </a:r>
            <a:r>
              <a:rPr lang="bg-BG" altLang="bg-BG" sz="6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...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726507" y="4567195"/>
            <a:ext cx="68041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…вероятно </a:t>
            </a:r>
            <a:r>
              <a:rPr lang="bg-BG" altLang="bg-BG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най-важното</a:t>
            </a: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живота?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937" y="0"/>
            <a:ext cx="443706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362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r="30616"/>
          <a:stretch/>
        </p:blipFill>
        <p:spPr>
          <a:xfrm>
            <a:off x="5808663" y="0"/>
            <a:ext cx="6383336" cy="6858000"/>
          </a:xfrm>
          <a:prstGeom prst="rect">
            <a:avLst/>
          </a:prstGeom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371475" y="419545"/>
            <a:ext cx="46799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Хранителни добавки за жизненост</a:t>
            </a:r>
            <a:r>
              <a:rPr lang="en-US" altLang="bg-BG" sz="3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sz="3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баланс</a:t>
            </a:r>
            <a:endParaRPr lang="bg-BG" altLang="bg-BG" sz="3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71475" y="1678920"/>
            <a:ext cx="39465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Най-чистите природни източници на здраве и жизненост ни помагат да изглеждаме и да се чувстваме възможно най-добре. </a:t>
            </a:r>
            <a:endParaRPr lang="ru-RU" altLang="bg-BG" sz="24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bg-BG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Възползвайте </a:t>
            </a:r>
            <a:r>
              <a:rPr lang="ru-RU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 от </a:t>
            </a:r>
            <a:r>
              <a:rPr lang="ru-RU" altLang="bg-BG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ефикасните </a:t>
            </a:r>
            <a:r>
              <a:rPr lang="ru-RU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формули и </a:t>
            </a:r>
            <a:r>
              <a:rPr lang="ru-RU" altLang="bg-BG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висококачествените </a:t>
            </a:r>
            <a:r>
              <a:rPr lang="ru-RU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съставки в хранителните добавки на Форевър.</a:t>
            </a:r>
            <a:endParaRPr lang="bg-BG" altLang="bg-BG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2"/>
          <a:stretch/>
        </p:blipFill>
        <p:spPr>
          <a:xfrm>
            <a:off x="0" y="-41973"/>
            <a:ext cx="12192000" cy="691128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459246" y="1346252"/>
            <a:ext cx="2520000" cy="2520000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" name="Oval 18"/>
          <p:cNvSpPr/>
          <p:nvPr/>
        </p:nvSpPr>
        <p:spPr>
          <a:xfrm>
            <a:off x="10198860" y="2065925"/>
            <a:ext cx="1872000" cy="1872000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" name="Chevron 16"/>
          <p:cNvSpPr/>
          <p:nvPr/>
        </p:nvSpPr>
        <p:spPr>
          <a:xfrm>
            <a:off x="2000251" y="249639"/>
            <a:ext cx="5140324" cy="753762"/>
          </a:xfrm>
          <a:prstGeom prst="chevron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951471" y="249639"/>
            <a:ext cx="1277380" cy="753762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/>
          </a:p>
        </p:txBody>
      </p:sp>
      <p:sp>
        <p:nvSpPr>
          <p:cNvPr id="23562" name="TextBox 14"/>
          <p:cNvSpPr txBox="1">
            <a:spLocks noChangeArrowheads="1"/>
          </p:cNvSpPr>
          <p:nvPr/>
        </p:nvSpPr>
        <p:spPr bwMode="auto">
          <a:xfrm>
            <a:off x="10417087" y="2348983"/>
            <a:ext cx="14445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Клийн</a:t>
            </a:r>
            <a:r>
              <a:rPr lang="bg-BG" altLang="bg-BG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9</a:t>
            </a:r>
          </a:p>
        </p:txBody>
      </p:sp>
      <p:sp>
        <p:nvSpPr>
          <p:cNvPr id="23563" name="TextBox 2"/>
          <p:cNvSpPr txBox="1">
            <a:spLocks noChangeArrowheads="1"/>
          </p:cNvSpPr>
          <p:nvPr/>
        </p:nvSpPr>
        <p:spPr bwMode="auto">
          <a:xfrm>
            <a:off x="2527361" y="334420"/>
            <a:ext cx="4224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Контрол на теглото</a:t>
            </a:r>
          </a:p>
        </p:txBody>
      </p:sp>
      <p:sp>
        <p:nvSpPr>
          <p:cNvPr id="23564" name="TextBox 3"/>
          <p:cNvSpPr txBox="1">
            <a:spLocks noChangeArrowheads="1"/>
          </p:cNvSpPr>
          <p:nvPr/>
        </p:nvSpPr>
        <p:spPr bwMode="auto">
          <a:xfrm>
            <a:off x="10417088" y="2742467"/>
            <a:ext cx="144456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Идеалното решение за изчистване на тялото.</a:t>
            </a:r>
          </a:p>
        </p:txBody>
      </p:sp>
      <p:sp>
        <p:nvSpPr>
          <p:cNvPr id="23565" name="TextBox 4"/>
          <p:cNvSpPr txBox="1">
            <a:spLocks noChangeArrowheads="1"/>
          </p:cNvSpPr>
          <p:nvPr/>
        </p:nvSpPr>
        <p:spPr bwMode="auto">
          <a:xfrm>
            <a:off x="4576246" y="2194955"/>
            <a:ext cx="2286000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Последващо решение за мечтаното тяло с помощта на уникална хранителна програма и физически упражнения.</a:t>
            </a:r>
          </a:p>
        </p:txBody>
      </p:sp>
      <p:sp>
        <p:nvSpPr>
          <p:cNvPr id="23569" name="TextBox 11"/>
          <p:cNvSpPr txBox="1">
            <a:spLocks noChangeArrowheads="1"/>
          </p:cNvSpPr>
          <p:nvPr/>
        </p:nvSpPr>
        <p:spPr bwMode="auto">
          <a:xfrm>
            <a:off x="5106471" y="1658851"/>
            <a:ext cx="1225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bg-BG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F15</a:t>
            </a:r>
            <a:endParaRPr lang="bg-BG" altLang="bg-BG" b="1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hevron 22"/>
          <p:cNvSpPr/>
          <p:nvPr/>
        </p:nvSpPr>
        <p:spPr>
          <a:xfrm>
            <a:off x="2000251" y="249639"/>
            <a:ext cx="3374938" cy="753762"/>
          </a:xfrm>
          <a:prstGeom prst="chevron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951471" y="249639"/>
            <a:ext cx="1277380" cy="753762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/>
          </a:p>
        </p:txBody>
      </p:sp>
      <p:pic>
        <p:nvPicPr>
          <p:cNvPr id="2457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00" y="1484574"/>
            <a:ext cx="836930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hevron 13"/>
          <p:cNvSpPr/>
          <p:nvPr/>
        </p:nvSpPr>
        <p:spPr>
          <a:xfrm flipH="1">
            <a:off x="6234631" y="1752862"/>
            <a:ext cx="4587875" cy="684213"/>
          </a:xfrm>
          <a:prstGeom prst="chevron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4530939" y="5488249"/>
            <a:ext cx="2420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bg-BG" sz="16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ARGI</a:t>
            </a:r>
            <a:r>
              <a:rPr lang="cs-CZ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+</a:t>
            </a:r>
            <a:r>
              <a:rPr lang="cs-CZ" altLang="bg-BG" sz="1600" baseline="30000" dirty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®</a:t>
            </a:r>
            <a:endParaRPr lang="bg-BG" altLang="bg-BG" sz="1600" baseline="300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marL="123825" indent="-123825" eaLnBrk="1" hangingPunct="1">
              <a:lnSpc>
                <a:spcPct val="80000"/>
              </a:lnSpc>
              <a:spcBef>
                <a:spcPct val="0"/>
              </a:spcBef>
            </a:pP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зарежда с жизненост</a:t>
            </a:r>
          </a:p>
          <a:p>
            <a:pPr marL="123825" indent="-123825" eaLnBrk="1" hangingPunct="1">
              <a:lnSpc>
                <a:spcPct val="80000"/>
              </a:lnSpc>
              <a:spcBef>
                <a:spcPct val="0"/>
              </a:spcBef>
            </a:pP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L-</a:t>
            </a:r>
            <a:r>
              <a:rPr lang="bg-BG" altLang="bg-BG" sz="1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аргинин</a:t>
            </a: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и хранителни вещества</a:t>
            </a:r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1798850" y="1400436"/>
            <a:ext cx="2268538" cy="10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Forever Aloe Vera Gel</a:t>
            </a:r>
            <a:r>
              <a:rPr lang="cs-CZ" altLang="bg-BG" sz="1600" baseline="30000" dirty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®</a:t>
            </a:r>
            <a:endParaRPr lang="en-US" altLang="bg-BG" sz="16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marL="123825" indent="-123825" eaLnBrk="1" hangingPunct="1">
              <a:lnSpc>
                <a:spcPct val="80000"/>
              </a:lnSpc>
              <a:spcBef>
                <a:spcPct val="0"/>
              </a:spcBef>
            </a:pP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 да се</a:t>
            </a:r>
            <a:r>
              <a:rPr lang="en-US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чувствате отлично</a:t>
            </a:r>
          </a:p>
          <a:p>
            <a:pPr marL="123825" indent="-123825" eaLnBrk="1" hangingPunct="1">
              <a:lnSpc>
                <a:spcPct val="80000"/>
              </a:lnSpc>
              <a:spcBef>
                <a:spcPct val="0"/>
              </a:spcBef>
            </a:pP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природен коктейл</a:t>
            </a:r>
            <a:b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</a:b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от хранителни вещества</a:t>
            </a:r>
          </a:p>
        </p:txBody>
      </p:sp>
      <p:sp>
        <p:nvSpPr>
          <p:cNvPr id="24582" name="TextBox 4"/>
          <p:cNvSpPr txBox="1">
            <a:spLocks noChangeArrowheads="1"/>
          </p:cNvSpPr>
          <p:nvPr/>
        </p:nvSpPr>
        <p:spPr bwMode="auto">
          <a:xfrm>
            <a:off x="1403564" y="2926024"/>
            <a:ext cx="1622425" cy="102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Arctic Sea</a:t>
            </a:r>
            <a:r>
              <a:rPr lang="cs-CZ" altLang="bg-BG" sz="1600" baseline="30000" dirty="0"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®</a:t>
            </a:r>
            <a:endParaRPr lang="en-US" altLang="bg-BG" sz="16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marL="123825" indent="-123825" eaLnBrk="1" hangingPunct="1">
              <a:lnSpc>
                <a:spcPct val="80000"/>
              </a:lnSpc>
              <a:spcBef>
                <a:spcPct val="0"/>
              </a:spcBef>
            </a:pPr>
            <a:r>
              <a:rPr lang="bg-BG" altLang="bg-BG" sz="1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ненаситени</a:t>
            </a: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мастни киселини</a:t>
            </a:r>
          </a:p>
          <a:p>
            <a:pPr marL="123825" indent="-123825" eaLnBrk="1" hangingPunct="1">
              <a:lnSpc>
                <a:spcPct val="80000"/>
              </a:lnSpc>
              <a:spcBef>
                <a:spcPct val="0"/>
              </a:spcBef>
            </a:pP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омега-3, омега-6</a:t>
            </a:r>
          </a:p>
        </p:txBody>
      </p:sp>
      <p:sp>
        <p:nvSpPr>
          <p:cNvPr id="24583" name="TextBox 5"/>
          <p:cNvSpPr txBox="1">
            <a:spLocks noChangeArrowheads="1"/>
          </p:cNvSpPr>
          <p:nvPr/>
        </p:nvSpPr>
        <p:spPr bwMode="auto">
          <a:xfrm>
            <a:off x="1538500" y="5488249"/>
            <a:ext cx="19319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Forever </a:t>
            </a:r>
            <a:r>
              <a:rPr lang="en-US" altLang="bg-BG" sz="16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Daily</a:t>
            </a:r>
            <a:r>
              <a:rPr lang="en-US" altLang="bg-BG" sz="1200" baseline="30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TM</a:t>
            </a:r>
            <a:endParaRPr lang="cs-CZ" altLang="bg-BG" sz="1600" baseline="300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marL="123825" indent="-123825" eaLnBrk="1" hangingPunct="1">
              <a:lnSpc>
                <a:spcPct val="80000"/>
              </a:lnSpc>
              <a:spcBef>
                <a:spcPct val="0"/>
              </a:spcBef>
            </a:pP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витамини и минерали</a:t>
            </a:r>
          </a:p>
          <a:p>
            <a:pPr marL="123825" indent="-123825" eaLnBrk="1" hangingPunct="1">
              <a:lnSpc>
                <a:spcPct val="80000"/>
              </a:lnSpc>
              <a:spcBef>
                <a:spcPct val="0"/>
              </a:spcBef>
            </a:pPr>
            <a:r>
              <a:rPr lang="bg-BG" altLang="bg-BG" sz="15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мултивитамин</a:t>
            </a:r>
            <a:endParaRPr lang="bg-BG" altLang="bg-BG" sz="15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584" name="TextBox 6"/>
          <p:cNvSpPr txBox="1">
            <a:spLocks noChangeArrowheads="1"/>
          </p:cNvSpPr>
          <p:nvPr/>
        </p:nvSpPr>
        <p:spPr bwMode="auto">
          <a:xfrm>
            <a:off x="9271432" y="3499985"/>
            <a:ext cx="2376488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Forever Active Pro-</a:t>
            </a:r>
            <a:r>
              <a:rPr lang="en-US" altLang="bg-BG" sz="16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B</a:t>
            </a:r>
            <a:r>
              <a:rPr lang="en-US" altLang="bg-BG" sz="1200" baseline="50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TM</a:t>
            </a:r>
            <a:endParaRPr lang="bg-BG" altLang="bg-BG" sz="1600" baseline="500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marL="123825" indent="-123825" eaLnBrk="1" hangingPunct="1">
              <a:lnSpc>
                <a:spcPct val="80000"/>
              </a:lnSpc>
              <a:spcBef>
                <a:spcPct val="0"/>
              </a:spcBef>
            </a:pP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баланс на чревната флора</a:t>
            </a:r>
          </a:p>
          <a:p>
            <a:pPr marL="123825" indent="-123825" eaLnBrk="1" hangingPunct="1">
              <a:lnSpc>
                <a:spcPct val="80000"/>
              </a:lnSpc>
              <a:spcBef>
                <a:spcPct val="0"/>
              </a:spcBef>
            </a:pPr>
            <a:r>
              <a:rPr lang="bg-BG" altLang="bg-BG" sz="15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полезни бактерии</a:t>
            </a:r>
          </a:p>
        </p:txBody>
      </p:sp>
      <p:sp>
        <p:nvSpPr>
          <p:cNvPr id="24585" name="TextBox 7"/>
          <p:cNvSpPr txBox="1">
            <a:spLocks noChangeArrowheads="1"/>
          </p:cNvSpPr>
          <p:nvPr/>
        </p:nvSpPr>
        <p:spPr bwMode="auto">
          <a:xfrm>
            <a:off x="6415605" y="1798556"/>
            <a:ext cx="4171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Ежедневна</a:t>
            </a:r>
            <a:r>
              <a:rPr lang="bg-BG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програма за набавяне на </a:t>
            </a:r>
            <a:r>
              <a:rPr lang="bg-BG" altLang="bg-BG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основни</a:t>
            </a:r>
            <a:r>
              <a:rPr lang="bg-BG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хранителни вещества. </a:t>
            </a:r>
            <a:r>
              <a:rPr lang="bg-BG" altLang="bg-BG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 всеки!</a:t>
            </a:r>
          </a:p>
        </p:txBody>
      </p:sp>
      <p:sp>
        <p:nvSpPr>
          <p:cNvPr id="13" name="Pentagon 12"/>
          <p:cNvSpPr/>
          <p:nvPr/>
        </p:nvSpPr>
        <p:spPr>
          <a:xfrm flipH="1">
            <a:off x="10630977" y="1756037"/>
            <a:ext cx="746125" cy="684213"/>
          </a:xfrm>
          <a:prstGeom prst="homePlate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4590" name="TextBox 15"/>
          <p:cNvSpPr txBox="1">
            <a:spLocks noChangeArrowheads="1"/>
          </p:cNvSpPr>
          <p:nvPr/>
        </p:nvSpPr>
        <p:spPr bwMode="auto">
          <a:xfrm>
            <a:off x="2524920" y="361902"/>
            <a:ext cx="18176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bg-BG" sz="4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Vital</a:t>
            </a:r>
            <a:r>
              <a:rPr lang="en-US" altLang="bg-BG" b="1" baseline="8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endParaRPr lang="bg-BG" altLang="bg-BG" sz="4400" b="1" baseline="800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7" name="Arc 16"/>
          <p:cNvSpPr/>
          <p:nvPr/>
        </p:nvSpPr>
        <p:spPr>
          <a:xfrm rot="5927702" flipH="1">
            <a:off x="3123620" y="1712381"/>
            <a:ext cx="1458913" cy="1597025"/>
          </a:xfrm>
          <a:prstGeom prst="arc">
            <a:avLst>
              <a:gd name="adj1" fmla="val 16031612"/>
              <a:gd name="adj2" fmla="val 6173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8" name="Arc 17"/>
          <p:cNvSpPr/>
          <p:nvPr/>
        </p:nvSpPr>
        <p:spPr>
          <a:xfrm rot="19599988" flipH="1">
            <a:off x="8907489" y="3589190"/>
            <a:ext cx="1255712" cy="1333500"/>
          </a:xfrm>
          <a:prstGeom prst="arc">
            <a:avLst>
              <a:gd name="adj1" fmla="val 15451770"/>
              <a:gd name="adj2" fmla="val 20524707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" name="Arc 18"/>
          <p:cNvSpPr/>
          <p:nvPr/>
        </p:nvSpPr>
        <p:spPr>
          <a:xfrm rot="5400000">
            <a:off x="5146888" y="4594487"/>
            <a:ext cx="1185863" cy="1262062"/>
          </a:xfrm>
          <a:prstGeom prst="arc">
            <a:avLst>
              <a:gd name="adj1" fmla="val 15587414"/>
              <a:gd name="adj2" fmla="val 19223135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0" name="Arc 19"/>
          <p:cNvSpPr/>
          <p:nvPr/>
        </p:nvSpPr>
        <p:spPr>
          <a:xfrm rot="14996038" flipH="1">
            <a:off x="2013280" y="3218356"/>
            <a:ext cx="1054055" cy="1072030"/>
          </a:xfrm>
          <a:prstGeom prst="arc">
            <a:avLst>
              <a:gd name="adj1" fmla="val 15941910"/>
              <a:gd name="adj2" fmla="val 20524707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1" name="Arc 20"/>
          <p:cNvSpPr/>
          <p:nvPr/>
        </p:nvSpPr>
        <p:spPr>
          <a:xfrm rot="17383598">
            <a:off x="1457538" y="4889762"/>
            <a:ext cx="1130300" cy="1400175"/>
          </a:xfrm>
          <a:prstGeom prst="arc">
            <a:avLst>
              <a:gd name="adj1" fmla="val 13188678"/>
              <a:gd name="adj2" fmla="val 19944862"/>
            </a:avLst>
          </a:prstGeom>
          <a:ln w="12700">
            <a:solidFill>
              <a:srgbClr val="FFC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"/>
          <a:stretch/>
        </p:blipFill>
        <p:spPr>
          <a:xfrm>
            <a:off x="764723" y="1591671"/>
            <a:ext cx="8722177" cy="5266329"/>
          </a:xfrm>
          <a:prstGeom prst="rect">
            <a:avLst/>
          </a:prstGeom>
        </p:spPr>
      </p:pic>
      <p:sp>
        <p:nvSpPr>
          <p:cNvPr id="11" name="Chevron 10"/>
          <p:cNvSpPr/>
          <p:nvPr/>
        </p:nvSpPr>
        <p:spPr>
          <a:xfrm>
            <a:off x="2000251" y="249639"/>
            <a:ext cx="5140324" cy="753762"/>
          </a:xfrm>
          <a:prstGeom prst="chevron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951471" y="249639"/>
            <a:ext cx="1277380" cy="753762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/>
          </a:p>
        </p:txBody>
      </p:sp>
      <p:sp>
        <p:nvSpPr>
          <p:cNvPr id="26" name="Chevron 25"/>
          <p:cNvSpPr/>
          <p:nvPr/>
        </p:nvSpPr>
        <p:spPr>
          <a:xfrm flipH="1">
            <a:off x="5490638" y="5892006"/>
            <a:ext cx="3974900" cy="684213"/>
          </a:xfrm>
          <a:prstGeom prst="chevron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7" name="Pentagon 26"/>
          <p:cNvSpPr/>
          <p:nvPr/>
        </p:nvSpPr>
        <p:spPr>
          <a:xfrm flipH="1">
            <a:off x="9274010" y="5895181"/>
            <a:ext cx="746125" cy="684213"/>
          </a:xfrm>
          <a:prstGeom prst="homePlate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872861" y="1300466"/>
            <a:ext cx="57848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infinite by </a:t>
            </a:r>
            <a:r>
              <a:rPr lang="en-US" altLang="bg-BG" sz="2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Forever</a:t>
            </a:r>
            <a:r>
              <a:rPr lang="en-US" altLang="bg-BG" sz="1400" baseline="60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TM</a:t>
            </a:r>
            <a:r>
              <a:rPr lang="en-US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– </a:t>
            </a:r>
            <a: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иновативна програма за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грижа за лицето, </a:t>
            </a:r>
            <a:r>
              <a:rPr lang="bg-BG" altLang="bg-BG" sz="2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антиейджинг</a:t>
            </a:r>
            <a: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 отвън и отвътре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9717289" y="1138578"/>
            <a:ext cx="2008024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Допринася за изглаждане и овлажняване на кожата, придава ѝ еластичност</a:t>
            </a: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9717289" y="2450335"/>
            <a:ext cx="232972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180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Базирана на природни съставки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9717289" y="2927104"/>
            <a:ext cx="2329726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Провокира образуването на колаген</a:t>
            </a:r>
          </a:p>
        </p:txBody>
      </p:sp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9717289" y="3727735"/>
            <a:ext cx="2329726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Намалява дълбочината на бръчките</a:t>
            </a:r>
          </a:p>
        </p:txBody>
      </p:sp>
      <p:sp>
        <p:nvSpPr>
          <p:cNvPr id="25608" name="TextBox 7"/>
          <p:cNvSpPr txBox="1">
            <a:spLocks noChangeArrowheads="1"/>
          </p:cNvSpPr>
          <p:nvPr/>
        </p:nvSpPr>
        <p:spPr bwMode="auto">
          <a:xfrm>
            <a:off x="5490640" y="5965032"/>
            <a:ext cx="39671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Не само ще </a:t>
            </a:r>
            <a:r>
              <a:rPr lang="bg-BG" altLang="bg-BG" sz="2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видите</a:t>
            </a:r>
            <a: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разликата,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но и ще я </a:t>
            </a:r>
            <a:r>
              <a:rPr lang="bg-BG" altLang="bg-BG" sz="2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почувствате</a:t>
            </a:r>
            <a: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!</a:t>
            </a:r>
          </a:p>
        </p:txBody>
      </p:sp>
      <p:sp>
        <p:nvSpPr>
          <p:cNvPr id="25609" name="TextBox 8"/>
          <p:cNvSpPr txBox="1">
            <a:spLocks noChangeArrowheads="1"/>
          </p:cNvSpPr>
          <p:nvPr/>
        </p:nvSpPr>
        <p:spPr bwMode="auto">
          <a:xfrm>
            <a:off x="2360138" y="321269"/>
            <a:ext cx="4278271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Преоткритото</a:t>
            </a: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АЛОЕ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9457803" y="1119859"/>
            <a:ext cx="277812" cy="368300"/>
            <a:chOff x="243110" y="2371986"/>
            <a:chExt cx="277952" cy="369332"/>
          </a:xfrm>
        </p:grpSpPr>
        <p:sp>
          <p:nvSpPr>
            <p:cNvPr id="14" name="Oval 13"/>
            <p:cNvSpPr/>
            <p:nvPr/>
          </p:nvSpPr>
          <p:spPr>
            <a:xfrm>
              <a:off x="289170" y="2451583"/>
              <a:ext cx="216009" cy="21650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/>
            </a:p>
          </p:txBody>
        </p:sp>
        <p:sp>
          <p:nvSpPr>
            <p:cNvPr id="15" name="TextBox 21"/>
            <p:cNvSpPr txBox="1">
              <a:spLocks noChangeArrowheads="1"/>
            </p:cNvSpPr>
            <p:nvPr/>
          </p:nvSpPr>
          <p:spPr bwMode="auto">
            <a:xfrm>
              <a:off x="243110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9461181" y="2408183"/>
            <a:ext cx="277812" cy="368300"/>
            <a:chOff x="243110" y="2371986"/>
            <a:chExt cx="277952" cy="369332"/>
          </a:xfrm>
        </p:grpSpPr>
        <p:sp>
          <p:nvSpPr>
            <p:cNvPr id="17" name="Oval 16"/>
            <p:cNvSpPr/>
            <p:nvPr/>
          </p:nvSpPr>
          <p:spPr>
            <a:xfrm>
              <a:off x="289170" y="2451583"/>
              <a:ext cx="216009" cy="21650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/>
            </a:p>
          </p:txBody>
        </p:sp>
        <p:sp>
          <p:nvSpPr>
            <p:cNvPr id="18" name="TextBox 21"/>
            <p:cNvSpPr txBox="1">
              <a:spLocks noChangeArrowheads="1"/>
            </p:cNvSpPr>
            <p:nvPr/>
          </p:nvSpPr>
          <p:spPr bwMode="auto">
            <a:xfrm>
              <a:off x="243110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grpSp>
        <p:nvGrpSpPr>
          <p:cNvPr id="19" name="Group 27"/>
          <p:cNvGrpSpPr>
            <a:grpSpLocks/>
          </p:cNvGrpSpPr>
          <p:nvPr/>
        </p:nvGrpSpPr>
        <p:grpSpPr bwMode="auto">
          <a:xfrm>
            <a:off x="9457803" y="2914608"/>
            <a:ext cx="277812" cy="368300"/>
            <a:chOff x="243110" y="2371986"/>
            <a:chExt cx="277952" cy="369332"/>
          </a:xfrm>
        </p:grpSpPr>
        <p:sp>
          <p:nvSpPr>
            <p:cNvPr id="20" name="Oval 19"/>
            <p:cNvSpPr/>
            <p:nvPr/>
          </p:nvSpPr>
          <p:spPr>
            <a:xfrm>
              <a:off x="289170" y="2451583"/>
              <a:ext cx="216009" cy="21650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/>
            </a:p>
          </p:txBody>
        </p:sp>
        <p:sp>
          <p:nvSpPr>
            <p:cNvPr id="21" name="TextBox 21"/>
            <p:cNvSpPr txBox="1">
              <a:spLocks noChangeArrowheads="1"/>
            </p:cNvSpPr>
            <p:nvPr/>
          </p:nvSpPr>
          <p:spPr bwMode="auto">
            <a:xfrm>
              <a:off x="243110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grpSp>
        <p:nvGrpSpPr>
          <p:cNvPr id="22" name="Group 27"/>
          <p:cNvGrpSpPr>
            <a:grpSpLocks/>
          </p:cNvGrpSpPr>
          <p:nvPr/>
        </p:nvGrpSpPr>
        <p:grpSpPr bwMode="auto">
          <a:xfrm>
            <a:off x="9463060" y="3715963"/>
            <a:ext cx="277812" cy="368300"/>
            <a:chOff x="243110" y="2371986"/>
            <a:chExt cx="277952" cy="369332"/>
          </a:xfrm>
        </p:grpSpPr>
        <p:sp>
          <p:nvSpPr>
            <p:cNvPr id="23" name="Oval 22"/>
            <p:cNvSpPr/>
            <p:nvPr/>
          </p:nvSpPr>
          <p:spPr>
            <a:xfrm>
              <a:off x="289170" y="2451583"/>
              <a:ext cx="216009" cy="21650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/>
            </a:p>
          </p:txBody>
        </p:sp>
        <p:sp>
          <p:nvSpPr>
            <p:cNvPr id="24" name="TextBox 21"/>
            <p:cNvSpPr txBox="1">
              <a:spLocks noChangeArrowheads="1"/>
            </p:cNvSpPr>
            <p:nvPr/>
          </p:nvSpPr>
          <p:spPr bwMode="auto">
            <a:xfrm>
              <a:off x="243110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21506" r="7011" b="6291"/>
          <a:stretch>
            <a:fillRect/>
          </a:stretch>
        </p:blipFill>
        <p:spPr bwMode="auto">
          <a:xfrm>
            <a:off x="694292" y="1767016"/>
            <a:ext cx="8892434" cy="430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872381" y="1284084"/>
            <a:ext cx="57848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altLang="bg-BG" sz="2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Sonya</a:t>
            </a:r>
            <a:r>
              <a:rPr lang="en-US" altLang="bg-BG" sz="2000" baseline="300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TM</a:t>
            </a:r>
            <a:r>
              <a:rPr lang="en-US" altLang="bg-BG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daily skincare </a:t>
            </a:r>
            <a: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/>
            </a:r>
            <a:b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</a:br>
            <a:r>
              <a:rPr lang="bg-BG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решението за комбинирана кожа</a:t>
            </a:r>
          </a:p>
        </p:txBody>
      </p:sp>
      <p:sp>
        <p:nvSpPr>
          <p:cNvPr id="26630" name="TextBox 3"/>
          <p:cNvSpPr txBox="1">
            <a:spLocks noChangeArrowheads="1"/>
          </p:cNvSpPr>
          <p:nvPr/>
        </p:nvSpPr>
        <p:spPr bwMode="auto">
          <a:xfrm>
            <a:off x="9543243" y="1269740"/>
            <a:ext cx="2217737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Създадена на базата на гел - </a:t>
            </a:r>
            <a:r>
              <a:rPr lang="ru-RU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прогресивен в научно отношение носител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631" name="TextBox 4"/>
          <p:cNvSpPr txBox="1">
            <a:spLocks noChangeArrowheads="1"/>
          </p:cNvSpPr>
          <p:nvPr/>
        </p:nvSpPr>
        <p:spPr bwMode="auto">
          <a:xfrm>
            <a:off x="9543242" y="2160328"/>
            <a:ext cx="2398712" cy="75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ru-RU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 високо съдържание на алое вера и други растения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633" name="TextBox 6"/>
          <p:cNvSpPr txBox="1">
            <a:spLocks noChangeArrowheads="1"/>
          </p:cNvSpPr>
          <p:nvPr/>
        </p:nvSpPr>
        <p:spPr bwMode="auto">
          <a:xfrm>
            <a:off x="9543242" y="2879210"/>
            <a:ext cx="2324100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Специално за смесен тип кожа</a:t>
            </a:r>
          </a:p>
        </p:txBody>
      </p:sp>
      <p:grpSp>
        <p:nvGrpSpPr>
          <p:cNvPr id="26639" name="Group 27"/>
          <p:cNvGrpSpPr>
            <a:grpSpLocks/>
          </p:cNvGrpSpPr>
          <p:nvPr/>
        </p:nvGrpSpPr>
        <p:grpSpPr bwMode="auto">
          <a:xfrm>
            <a:off x="9298767" y="1228465"/>
            <a:ext cx="277812" cy="368300"/>
            <a:chOff x="243110" y="2371986"/>
            <a:chExt cx="277952" cy="369332"/>
          </a:xfrm>
        </p:grpSpPr>
        <p:sp>
          <p:nvSpPr>
            <p:cNvPr id="18" name="Oval 17"/>
            <p:cNvSpPr/>
            <p:nvPr/>
          </p:nvSpPr>
          <p:spPr>
            <a:xfrm>
              <a:off x="289170" y="2451583"/>
              <a:ext cx="216009" cy="21650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solidFill>
                  <a:schemeClr val="tx1"/>
                </a:solidFill>
              </a:endParaRPr>
            </a:p>
          </p:txBody>
        </p:sp>
        <p:sp>
          <p:nvSpPr>
            <p:cNvPr id="26658" name="TextBox 21"/>
            <p:cNvSpPr txBox="1">
              <a:spLocks noChangeArrowheads="1"/>
            </p:cNvSpPr>
            <p:nvPr/>
          </p:nvSpPr>
          <p:spPr bwMode="auto">
            <a:xfrm>
              <a:off x="243110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grpSp>
        <p:nvGrpSpPr>
          <p:cNvPr id="26640" name="Group 27"/>
          <p:cNvGrpSpPr>
            <a:grpSpLocks/>
          </p:cNvGrpSpPr>
          <p:nvPr/>
        </p:nvGrpSpPr>
        <p:grpSpPr bwMode="auto">
          <a:xfrm>
            <a:off x="9300355" y="2095240"/>
            <a:ext cx="277813" cy="368300"/>
            <a:chOff x="243110" y="2371986"/>
            <a:chExt cx="277952" cy="369332"/>
          </a:xfrm>
        </p:grpSpPr>
        <p:sp>
          <p:nvSpPr>
            <p:cNvPr id="21" name="Oval 20"/>
            <p:cNvSpPr/>
            <p:nvPr/>
          </p:nvSpPr>
          <p:spPr>
            <a:xfrm>
              <a:off x="289171" y="2451583"/>
              <a:ext cx="216008" cy="21650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solidFill>
                  <a:schemeClr val="tx1"/>
                </a:solidFill>
              </a:endParaRPr>
            </a:p>
          </p:txBody>
        </p:sp>
        <p:sp>
          <p:nvSpPr>
            <p:cNvPr id="26656" name="TextBox 21"/>
            <p:cNvSpPr txBox="1">
              <a:spLocks noChangeArrowheads="1"/>
            </p:cNvSpPr>
            <p:nvPr/>
          </p:nvSpPr>
          <p:spPr bwMode="auto">
            <a:xfrm>
              <a:off x="243110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grpSp>
        <p:nvGrpSpPr>
          <p:cNvPr id="26641" name="Group 27"/>
          <p:cNvGrpSpPr>
            <a:grpSpLocks/>
          </p:cNvGrpSpPr>
          <p:nvPr/>
        </p:nvGrpSpPr>
        <p:grpSpPr bwMode="auto">
          <a:xfrm>
            <a:off x="9298767" y="2853810"/>
            <a:ext cx="277812" cy="368300"/>
            <a:chOff x="243110" y="2371986"/>
            <a:chExt cx="277952" cy="369332"/>
          </a:xfrm>
        </p:grpSpPr>
        <p:sp>
          <p:nvSpPr>
            <p:cNvPr id="24" name="Oval 23"/>
            <p:cNvSpPr/>
            <p:nvPr/>
          </p:nvSpPr>
          <p:spPr>
            <a:xfrm>
              <a:off x="289170" y="2451583"/>
              <a:ext cx="216009" cy="21650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solidFill>
                  <a:schemeClr val="tx1"/>
                </a:solidFill>
              </a:endParaRPr>
            </a:p>
          </p:txBody>
        </p:sp>
        <p:sp>
          <p:nvSpPr>
            <p:cNvPr id="26654" name="TextBox 21"/>
            <p:cNvSpPr txBox="1">
              <a:spLocks noChangeArrowheads="1"/>
            </p:cNvSpPr>
            <p:nvPr/>
          </p:nvSpPr>
          <p:spPr bwMode="auto">
            <a:xfrm>
              <a:off x="243110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sp>
        <p:nvSpPr>
          <p:cNvPr id="26642" name="TextBox 6"/>
          <p:cNvSpPr txBox="1">
            <a:spLocks noChangeArrowheads="1"/>
          </p:cNvSpPr>
          <p:nvPr/>
        </p:nvSpPr>
        <p:spPr bwMode="auto">
          <a:xfrm>
            <a:off x="9543243" y="3362153"/>
            <a:ext cx="2524125" cy="5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Подходяща за всички възрасти</a:t>
            </a:r>
          </a:p>
        </p:txBody>
      </p:sp>
      <p:grpSp>
        <p:nvGrpSpPr>
          <p:cNvPr id="26643" name="Group 27"/>
          <p:cNvGrpSpPr>
            <a:grpSpLocks/>
          </p:cNvGrpSpPr>
          <p:nvPr/>
        </p:nvGrpSpPr>
        <p:grpSpPr bwMode="auto">
          <a:xfrm>
            <a:off x="9298767" y="3336753"/>
            <a:ext cx="277812" cy="368300"/>
            <a:chOff x="243110" y="2371986"/>
            <a:chExt cx="277952" cy="369332"/>
          </a:xfrm>
        </p:grpSpPr>
        <p:sp>
          <p:nvSpPr>
            <p:cNvPr id="28" name="Oval 27"/>
            <p:cNvSpPr/>
            <p:nvPr/>
          </p:nvSpPr>
          <p:spPr>
            <a:xfrm>
              <a:off x="289170" y="2451583"/>
              <a:ext cx="216009" cy="216505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solidFill>
                  <a:schemeClr val="tx1"/>
                </a:solidFill>
              </a:endParaRPr>
            </a:p>
          </p:txBody>
        </p:sp>
        <p:sp>
          <p:nvSpPr>
            <p:cNvPr id="26652" name="TextBox 21"/>
            <p:cNvSpPr txBox="1">
              <a:spLocks noChangeArrowheads="1"/>
            </p:cNvSpPr>
            <p:nvPr/>
          </p:nvSpPr>
          <p:spPr bwMode="auto">
            <a:xfrm>
              <a:off x="243110" y="2371986"/>
              <a:ext cx="277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bg-BG" sz="1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+</a:t>
              </a:r>
              <a:endParaRPr lang="bg-BG" altLang="bg-BG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Chevron 36"/>
          <p:cNvSpPr/>
          <p:nvPr/>
        </p:nvSpPr>
        <p:spPr>
          <a:xfrm>
            <a:off x="2000251" y="249639"/>
            <a:ext cx="5140324" cy="753762"/>
          </a:xfrm>
          <a:prstGeom prst="chevron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38" name="Pentagon 37"/>
          <p:cNvSpPr/>
          <p:nvPr/>
        </p:nvSpPr>
        <p:spPr>
          <a:xfrm>
            <a:off x="951471" y="249639"/>
            <a:ext cx="1277380" cy="753762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2360138" y="321269"/>
            <a:ext cx="4278271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Преоткритото</a:t>
            </a: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АЛОЕ</a:t>
            </a:r>
          </a:p>
        </p:txBody>
      </p:sp>
      <p:sp>
        <p:nvSpPr>
          <p:cNvPr id="41" name="Chevron 40"/>
          <p:cNvSpPr/>
          <p:nvPr/>
        </p:nvSpPr>
        <p:spPr>
          <a:xfrm flipH="1">
            <a:off x="4819135" y="5879550"/>
            <a:ext cx="4495251" cy="684213"/>
          </a:xfrm>
          <a:prstGeom prst="chevron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2" name="Pentagon 41"/>
          <p:cNvSpPr/>
          <p:nvPr/>
        </p:nvSpPr>
        <p:spPr>
          <a:xfrm flipH="1">
            <a:off x="9122858" y="5882725"/>
            <a:ext cx="746125" cy="684213"/>
          </a:xfrm>
          <a:prstGeom prst="homePlate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6634" name="TextBox 7"/>
          <p:cNvSpPr txBox="1">
            <a:spLocks noChangeArrowheads="1"/>
          </p:cNvSpPr>
          <p:nvPr/>
        </p:nvSpPr>
        <p:spPr bwMode="auto">
          <a:xfrm>
            <a:off x="5384473" y="5971218"/>
            <a:ext cx="3493602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bg-BG" sz="19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Природата и науката си подават ръка за отлични резултати</a:t>
            </a:r>
            <a:endParaRPr lang="bg-BG" altLang="bg-BG" sz="1900" b="1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5222" y="956938"/>
            <a:ext cx="10494843" cy="578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872381" y="1284084"/>
            <a:ext cx="262458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ru-RU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Targeted skincare </a:t>
            </a:r>
            <a:br>
              <a:rPr lang="ru-RU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</a:br>
            <a:r>
              <a:rPr lang="ru-RU" altLang="bg-BG" sz="2000" dirty="0">
                <a:latin typeface="Roboto Condensed" panose="02000000000000000000" pitchFamily="2" charset="0"/>
                <a:ea typeface="Roboto Condensed" panose="02000000000000000000" pitchFamily="2" charset="0"/>
                <a:cs typeface="Roboto Light" panose="02000000000000000000" pitchFamily="2" charset="0"/>
              </a:rPr>
              <a:t>продукти за специализирани резултати</a:t>
            </a:r>
          </a:p>
        </p:txBody>
      </p:sp>
      <p:sp>
        <p:nvSpPr>
          <p:cNvPr id="22" name="Chevron 21"/>
          <p:cNvSpPr/>
          <p:nvPr/>
        </p:nvSpPr>
        <p:spPr>
          <a:xfrm>
            <a:off x="2000251" y="249639"/>
            <a:ext cx="5140324" cy="753762"/>
          </a:xfrm>
          <a:prstGeom prst="chevron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951471" y="249639"/>
            <a:ext cx="1277380" cy="753762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2360138" y="321269"/>
            <a:ext cx="4278271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Преоткритото</a:t>
            </a: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АЛОЕ</a:t>
            </a:r>
          </a:p>
        </p:txBody>
      </p:sp>
      <p:sp>
        <p:nvSpPr>
          <p:cNvPr id="25" name="Chevron 24"/>
          <p:cNvSpPr/>
          <p:nvPr/>
        </p:nvSpPr>
        <p:spPr>
          <a:xfrm flipH="1">
            <a:off x="3929448" y="5879550"/>
            <a:ext cx="5384937" cy="684213"/>
          </a:xfrm>
          <a:prstGeom prst="chevron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6" name="Pentagon 25"/>
          <p:cNvSpPr/>
          <p:nvPr/>
        </p:nvSpPr>
        <p:spPr>
          <a:xfrm flipH="1">
            <a:off x="9122858" y="5882725"/>
            <a:ext cx="746125" cy="684213"/>
          </a:xfrm>
          <a:prstGeom prst="homePlate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4275438" y="5971218"/>
            <a:ext cx="4602637" cy="5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bg-BG" sz="19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Приспособете козметичния си режим </a:t>
            </a:r>
            <a:r>
              <a:rPr lang="en-US" altLang="bg-BG" sz="19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/>
            </a:r>
            <a:br>
              <a:rPr lang="en-US" altLang="bg-BG" sz="19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</a:br>
            <a:r>
              <a:rPr lang="ru-RU" altLang="bg-BG" sz="19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към </a:t>
            </a:r>
            <a:r>
              <a:rPr lang="ru-RU" altLang="bg-BG" sz="19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личните си потребности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" b="9537"/>
          <a:stretch/>
        </p:blipFill>
        <p:spPr>
          <a:xfrm>
            <a:off x="-4230" y="1"/>
            <a:ext cx="12212852" cy="6858000"/>
          </a:xfrm>
          <a:prstGeom prst="rect">
            <a:avLst/>
          </a:prstGeom>
        </p:spPr>
      </p:pic>
      <p:sp>
        <p:nvSpPr>
          <p:cNvPr id="10" name="Chevron 9"/>
          <p:cNvSpPr/>
          <p:nvPr/>
        </p:nvSpPr>
        <p:spPr>
          <a:xfrm>
            <a:off x="2000250" y="249639"/>
            <a:ext cx="8523645" cy="753762"/>
          </a:xfrm>
          <a:prstGeom prst="chevron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951471" y="249639"/>
            <a:ext cx="1277380" cy="753762"/>
          </a:xfrm>
          <a:prstGeom prst="homePlat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618853" y="313639"/>
            <a:ext cx="7167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sz="3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 АЛОЕ ВЕРА от Форевър през целия ден</a:t>
            </a:r>
          </a:p>
        </p:txBody>
      </p:sp>
      <p:sp>
        <p:nvSpPr>
          <p:cNvPr id="13" name="Chevron 12"/>
          <p:cNvSpPr/>
          <p:nvPr/>
        </p:nvSpPr>
        <p:spPr>
          <a:xfrm flipH="1">
            <a:off x="6095999" y="5879550"/>
            <a:ext cx="3218385" cy="684213"/>
          </a:xfrm>
          <a:prstGeom prst="chevron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Pentagon 13"/>
          <p:cNvSpPr/>
          <p:nvPr/>
        </p:nvSpPr>
        <p:spPr>
          <a:xfrm flipH="1">
            <a:off x="9122858" y="5882725"/>
            <a:ext cx="746125" cy="684213"/>
          </a:xfrm>
          <a:prstGeom prst="homePlate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6289589" y="5941579"/>
            <a:ext cx="2922118" cy="5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bg-BG" sz="19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Оптимална грижа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bg-BG" sz="19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и защита на кожата.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39774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8"/>
          <a:stretch/>
        </p:blipFill>
        <p:spPr>
          <a:xfrm>
            <a:off x="0" y="0"/>
            <a:ext cx="6383338" cy="6858000"/>
          </a:xfrm>
          <a:prstGeom prst="rect">
            <a:avLst/>
          </a:prstGeom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7140575" y="688976"/>
            <a:ext cx="465785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Форевър Ливинг Продъктс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3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7140575" y="2240080"/>
            <a:ext cx="465785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основана от </a:t>
            </a:r>
            <a:r>
              <a:rPr lang="bg-BG" altLang="bg-BG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Рекс </a:t>
            </a:r>
            <a:r>
              <a:rPr lang="bg-BG" altLang="bg-BG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Моън</a:t>
            </a:r>
            <a:endParaRPr lang="bg-BG" altLang="bg-BG" b="1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централа в Аризона, САЩ</a:t>
            </a:r>
          </a:p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семейна собственост и до днес</a:t>
            </a:r>
          </a:p>
        </p:txBody>
      </p:sp>
      <p:sp>
        <p:nvSpPr>
          <p:cNvPr id="30728" name="TextBox 7"/>
          <p:cNvSpPr txBox="1">
            <a:spLocks noChangeArrowheads="1"/>
          </p:cNvSpPr>
          <p:nvPr/>
        </p:nvSpPr>
        <p:spPr bwMode="auto">
          <a:xfrm>
            <a:off x="7140575" y="4531543"/>
            <a:ext cx="4456339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повече от </a:t>
            </a:r>
            <a:r>
              <a:rPr lang="bg-BG" altLang="bg-BG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160 </a:t>
            </a:r>
            <a:r>
              <a:rPr lang="bg-BG" altLang="bg-BG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страни </a:t>
            </a: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света!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2578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39774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3" r="9557"/>
          <a:stretch/>
        </p:blipFill>
        <p:spPr>
          <a:xfrm>
            <a:off x="0" y="0"/>
            <a:ext cx="6383338" cy="6858000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7140575" y="688976"/>
            <a:ext cx="41878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Основател/</a:t>
            </a:r>
            <a:r>
              <a:rPr lang="bg-BG" altLang="bg-BG" sz="3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CEO</a:t>
            </a:r>
            <a:r>
              <a:rPr lang="bg-BG" altLang="bg-BG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Рекс </a:t>
            </a:r>
            <a:r>
              <a:rPr lang="bg-BG" altLang="bg-BG" sz="32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Моън</a:t>
            </a:r>
            <a:endParaRPr lang="bg-BG" altLang="bg-BG" sz="3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140575" y="2387766"/>
            <a:ext cx="457418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„</a:t>
            </a:r>
            <a:r>
              <a:rPr lang="bg-BG" altLang="bg-BG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Искам</a:t>
            </a: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да </a:t>
            </a:r>
            <a:r>
              <a:rPr lang="bg-BG" altLang="bg-BG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помагам</a:t>
            </a: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хората да водят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по-здравословен</a:t>
            </a: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начин </a:t>
            </a:r>
            <a:r>
              <a:rPr lang="bg-BG" altLang="bg-B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живот и така да се </a:t>
            </a:r>
            <a:r>
              <a:rPr lang="bg-BG" altLang="bg-BG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чувстват по-добре.</a:t>
            </a:r>
            <a:r>
              <a:rPr lang="bg-BG" altLang="bg-B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-362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4"/>
          <a:stretch/>
        </p:blipFill>
        <p:spPr>
          <a:xfrm>
            <a:off x="5808662" y="0"/>
            <a:ext cx="6383337" cy="6858000"/>
          </a:xfrm>
          <a:prstGeom prst="rect">
            <a:avLst/>
          </a:prstGeom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384176" y="1361624"/>
            <a:ext cx="5114924" cy="5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1440" bIns="0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Най-добрите продукти от алое вера </a:t>
            </a:r>
            <a:r>
              <a:rPr lang="bg-BG" altLang="bg-BG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на натурална основа, за да се чувствате по-добре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Отглеждане върху </a:t>
            </a:r>
            <a:r>
              <a:rPr lang="bg-BG" altLang="bg-BG" sz="2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екологично чисти почви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Щадящ процес на отглеждане и обработка</a:t>
            </a:r>
            <a:r>
              <a:rPr lang="bg-BG" altLang="bg-BG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, </a:t>
            </a:r>
            <a:r>
              <a:rPr lang="bg-BG" altLang="bg-BG" sz="22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 </a:t>
            </a:r>
            <a:r>
              <a:rPr lang="bg-BG" altLang="bg-BG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да се извлекат най-добрите хранителни вещества от вътрешността на листата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Форевър разполага със </a:t>
            </a:r>
            <a:r>
              <a:rPr lang="bg-BG" altLang="bg-BG" sz="2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собствен и патентован процес на стабилизация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Непрекъснат качествен контрол </a:t>
            </a:r>
            <a:r>
              <a:rPr lang="bg-BG" altLang="bg-BG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– от засаждането до преработката и производството 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Доволни клиенти по целия свят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2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30-дневна безусловна гаранция </a:t>
            </a:r>
            <a:r>
              <a:rPr lang="bg-BG" altLang="bg-BG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 възстановяване на парите на клиентите</a:t>
            </a: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371475" y="418649"/>
            <a:ext cx="4679950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Философията на Форевър от 1978 г.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21277" y="606810"/>
            <a:ext cx="115041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4000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 95% от хората </a:t>
            </a:r>
            <a:r>
              <a:rPr lang="bg-BG" altLang="bg-BG" sz="4000" b="1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здравето е </a:t>
            </a:r>
            <a:r>
              <a:rPr lang="bg-BG" altLang="bg-BG" sz="4000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най-важното!</a:t>
            </a:r>
          </a:p>
        </p:txBody>
      </p:sp>
      <p:sp>
        <p:nvSpPr>
          <p:cNvPr id="3" name="Chevron 2"/>
          <p:cNvSpPr/>
          <p:nvPr/>
        </p:nvSpPr>
        <p:spPr>
          <a:xfrm>
            <a:off x="4448430" y="1606373"/>
            <a:ext cx="6767385" cy="753762"/>
          </a:xfrm>
          <a:prstGeom prst="chevron">
            <a:avLst/>
          </a:prstGeom>
          <a:solidFill>
            <a:srgbClr val="5F3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951470" y="1606373"/>
            <a:ext cx="3707027" cy="753762"/>
          </a:xfrm>
          <a:prstGeom prst="homePlate">
            <a:avLst/>
          </a:prstGeom>
          <a:solidFill>
            <a:srgbClr val="5F3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622289" y="1745516"/>
            <a:ext cx="22156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1</a:t>
            </a:r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5142516" y="1745516"/>
            <a:ext cx="4474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Замърсена околна среда</a:t>
            </a:r>
          </a:p>
        </p:txBody>
      </p:sp>
      <p:sp>
        <p:nvSpPr>
          <p:cNvPr id="20" name="Chevron 19"/>
          <p:cNvSpPr/>
          <p:nvPr/>
        </p:nvSpPr>
        <p:spPr>
          <a:xfrm>
            <a:off x="4464904" y="2561964"/>
            <a:ext cx="6767385" cy="753762"/>
          </a:xfrm>
          <a:prstGeom prst="chevron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967944" y="2561964"/>
            <a:ext cx="3707027" cy="753762"/>
          </a:xfrm>
          <a:prstGeom prst="homePlate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1622288" y="2677235"/>
            <a:ext cx="2212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2</a:t>
            </a:r>
          </a:p>
        </p:txBody>
      </p:sp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5142516" y="2679015"/>
            <a:ext cx="4984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Социална обстановка/стрес</a:t>
            </a:r>
          </a:p>
        </p:txBody>
      </p:sp>
      <p:sp>
        <p:nvSpPr>
          <p:cNvPr id="22" name="Chevron 21"/>
          <p:cNvSpPr/>
          <p:nvPr/>
        </p:nvSpPr>
        <p:spPr>
          <a:xfrm>
            <a:off x="4464904" y="3515283"/>
            <a:ext cx="6767385" cy="753762"/>
          </a:xfrm>
          <a:prstGeom prst="chevron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967944" y="3515283"/>
            <a:ext cx="3707027" cy="753762"/>
          </a:xfrm>
          <a:prstGeom prst="homePlate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1622288" y="3630554"/>
            <a:ext cx="2212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3</a:t>
            </a:r>
          </a:p>
        </p:txBody>
      </p:sp>
      <p:sp>
        <p:nvSpPr>
          <p:cNvPr id="4107" name="TextBox 10"/>
          <p:cNvSpPr txBox="1">
            <a:spLocks noChangeArrowheads="1"/>
          </p:cNvSpPr>
          <p:nvPr/>
        </p:nvSpPr>
        <p:spPr bwMode="auto">
          <a:xfrm>
            <a:off x="5142516" y="3636053"/>
            <a:ext cx="2935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Фабрична храна</a:t>
            </a:r>
          </a:p>
        </p:txBody>
      </p:sp>
      <p:sp>
        <p:nvSpPr>
          <p:cNvPr id="24" name="Chevron 23"/>
          <p:cNvSpPr/>
          <p:nvPr/>
        </p:nvSpPr>
        <p:spPr>
          <a:xfrm>
            <a:off x="4464904" y="4468602"/>
            <a:ext cx="6767385" cy="753762"/>
          </a:xfrm>
          <a:prstGeom prst="chevron">
            <a:avLst/>
          </a:prstGeom>
          <a:solidFill>
            <a:srgbClr val="004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967944" y="4468602"/>
            <a:ext cx="3707027" cy="753762"/>
          </a:xfrm>
          <a:prstGeom prst="homePlate">
            <a:avLst/>
          </a:prstGeom>
          <a:solidFill>
            <a:srgbClr val="004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108" name="TextBox 11"/>
          <p:cNvSpPr txBox="1">
            <a:spLocks noChangeArrowheads="1"/>
          </p:cNvSpPr>
          <p:nvPr/>
        </p:nvSpPr>
        <p:spPr bwMode="auto">
          <a:xfrm>
            <a:off x="5142516" y="4583873"/>
            <a:ext cx="4501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Лоши хранителни навици</a:t>
            </a: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1622288" y="4583873"/>
            <a:ext cx="2212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4</a:t>
            </a:r>
          </a:p>
        </p:txBody>
      </p:sp>
      <p:sp>
        <p:nvSpPr>
          <p:cNvPr id="26" name="Chevron 25"/>
          <p:cNvSpPr/>
          <p:nvPr/>
        </p:nvSpPr>
        <p:spPr>
          <a:xfrm>
            <a:off x="4448430" y="5422168"/>
            <a:ext cx="6767385" cy="75376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951470" y="5422168"/>
            <a:ext cx="3707027" cy="753762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/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1622288" y="5537439"/>
            <a:ext cx="2212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5</a:t>
            </a:r>
          </a:p>
        </p:txBody>
      </p:sp>
      <p:sp>
        <p:nvSpPr>
          <p:cNvPr id="4109" name="TextBox 12"/>
          <p:cNvSpPr txBox="1">
            <a:spLocks noChangeArrowheads="1"/>
          </p:cNvSpPr>
          <p:nvPr/>
        </p:nvSpPr>
        <p:spPr bwMode="auto">
          <a:xfrm>
            <a:off x="5142516" y="5537439"/>
            <a:ext cx="2210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Окисляване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371475" y="500045"/>
            <a:ext cx="7896224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Каква е цената </a:t>
            </a: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дългосрочно да атакуваме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собствената си </a:t>
            </a: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жизненост</a:t>
            </a: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7140574" y="5890529"/>
            <a:ext cx="4645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Колко струва да сме болни?</a:t>
            </a:r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371475" y="1409250"/>
            <a:ext cx="676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Колко плащаме всеки ден за „удоволствия“?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387279" y="2149470"/>
            <a:ext cx="3600000" cy="36000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85986" y="2149470"/>
            <a:ext cx="3600000" cy="360000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651"/>
          <a:stretch/>
        </p:blipFill>
        <p:spPr>
          <a:xfrm>
            <a:off x="8388573" y="2149470"/>
            <a:ext cx="3600000" cy="3600000"/>
          </a:xfrm>
          <a:prstGeom prst="ellipse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3215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657" y="2831921"/>
            <a:ext cx="1484835" cy="408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07" y="2138703"/>
            <a:ext cx="1133022" cy="485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hevron 8"/>
          <p:cNvSpPr/>
          <p:nvPr/>
        </p:nvSpPr>
        <p:spPr>
          <a:xfrm flipH="1">
            <a:off x="7607300" y="922338"/>
            <a:ext cx="4191000" cy="654050"/>
          </a:xfrm>
          <a:prstGeom prst="chevron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tx1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 flipH="1">
            <a:off x="11568114" y="914400"/>
            <a:ext cx="636587" cy="661988"/>
          </a:xfrm>
          <a:prstGeom prst="homePlate">
            <a:avLst/>
          </a:prstGeom>
          <a:solidFill>
            <a:srgbClr val="FFC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34824" name="TextBox 2"/>
          <p:cNvSpPr txBox="1">
            <a:spLocks noChangeArrowheads="1"/>
          </p:cNvSpPr>
          <p:nvPr/>
        </p:nvSpPr>
        <p:spPr bwMode="auto">
          <a:xfrm>
            <a:off x="8013700" y="968375"/>
            <a:ext cx="3468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Базисна</a:t>
            </a:r>
            <a:r>
              <a:rPr lang="bg-BG" altLang="bg-BG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ежедневна </a:t>
            </a:r>
            <a:r>
              <a:rPr lang="bg-BG" altLang="bg-BG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грижа</a:t>
            </a:r>
            <a:r>
              <a:rPr lang="bg-BG" altLang="bg-BG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отвътре и отвън.</a:t>
            </a:r>
          </a:p>
        </p:txBody>
      </p:sp>
      <p:sp>
        <p:nvSpPr>
          <p:cNvPr id="34825" name="TextBox 4"/>
          <p:cNvSpPr txBox="1">
            <a:spLocks noChangeArrowheads="1"/>
          </p:cNvSpPr>
          <p:nvPr/>
        </p:nvSpPr>
        <p:spPr bwMode="auto">
          <a:xfrm>
            <a:off x="395516" y="314325"/>
            <a:ext cx="60769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Профилактиката пести пари!</a:t>
            </a:r>
          </a:p>
        </p:txBody>
      </p:sp>
      <p:sp>
        <p:nvSpPr>
          <p:cNvPr id="34829" name="TextBox 3"/>
          <p:cNvSpPr txBox="1">
            <a:spLocks noChangeArrowheads="1"/>
          </p:cNvSpPr>
          <p:nvPr/>
        </p:nvSpPr>
        <p:spPr bwMode="auto">
          <a:xfrm>
            <a:off x="407990" y="1153889"/>
            <a:ext cx="262413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~3,00-5,00 лв./ден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според личните нужди и избор</a:t>
            </a:r>
          </a:p>
        </p:txBody>
      </p:sp>
      <p:sp>
        <p:nvSpPr>
          <p:cNvPr id="34830" name="TextBox 16"/>
          <p:cNvSpPr txBox="1">
            <a:spLocks noChangeArrowheads="1"/>
          </p:cNvSpPr>
          <p:nvPr/>
        </p:nvSpPr>
        <p:spPr bwMode="auto">
          <a:xfrm>
            <a:off x="3118697" y="2046287"/>
            <a:ext cx="1558759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bg-BG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Forever </a:t>
            </a:r>
            <a:r>
              <a:rPr lang="cs-CZ" altLang="bg-BG" sz="16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/>
            </a:r>
            <a:br>
              <a:rPr lang="cs-CZ" altLang="bg-BG" sz="16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altLang="bg-BG" sz="16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Aloe </a:t>
            </a:r>
            <a:r>
              <a:rPr lang="en-US" altLang="bg-BG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Vera Gel</a:t>
            </a:r>
            <a:r>
              <a:rPr lang="cs-CZ" altLang="bg-BG" sz="1600" baseline="30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®</a:t>
            </a:r>
            <a:endParaRPr lang="en-US" altLang="bg-BG" sz="1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Arc 17"/>
          <p:cNvSpPr/>
          <p:nvPr/>
        </p:nvSpPr>
        <p:spPr>
          <a:xfrm rot="15286737" flipV="1">
            <a:off x="4160274" y="1977511"/>
            <a:ext cx="1458913" cy="1770431"/>
          </a:xfrm>
          <a:prstGeom prst="arc">
            <a:avLst>
              <a:gd name="adj1" fmla="val 15531600"/>
              <a:gd name="adj2" fmla="val 6173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bg1"/>
              </a:solidFill>
            </a:endParaRPr>
          </a:p>
        </p:txBody>
      </p:sp>
      <p:sp>
        <p:nvSpPr>
          <p:cNvPr id="34832" name="TextBox 18"/>
          <p:cNvSpPr txBox="1">
            <a:spLocks noChangeArrowheads="1"/>
          </p:cNvSpPr>
          <p:nvPr/>
        </p:nvSpPr>
        <p:spPr bwMode="auto">
          <a:xfrm>
            <a:off x="51155" y="4533522"/>
            <a:ext cx="127871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bg-BG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Aloe </a:t>
            </a:r>
            <a:r>
              <a:rPr lang="cs-CZ" altLang="bg-BG" sz="16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Vera </a:t>
            </a:r>
            <a:r>
              <a:rPr lang="cs-CZ" altLang="bg-BG" sz="1600" dirty="0" err="1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Gelly</a:t>
            </a:r>
            <a:endParaRPr lang="en-US" altLang="bg-BG" sz="1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Arc 19"/>
          <p:cNvSpPr/>
          <p:nvPr/>
        </p:nvSpPr>
        <p:spPr>
          <a:xfrm rot="1722651" flipV="1">
            <a:off x="3206520" y="3101067"/>
            <a:ext cx="1458912" cy="1892300"/>
          </a:xfrm>
          <a:prstGeom prst="arc">
            <a:avLst>
              <a:gd name="adj1" fmla="val 16703269"/>
              <a:gd name="adj2" fmla="val 6173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bg1"/>
              </a:solidFill>
            </a:endParaRPr>
          </a:p>
        </p:txBody>
      </p:sp>
      <p:sp>
        <p:nvSpPr>
          <p:cNvPr id="34834" name="TextBox 20"/>
          <p:cNvSpPr txBox="1">
            <a:spLocks noChangeArrowheads="1"/>
          </p:cNvSpPr>
          <p:nvPr/>
        </p:nvSpPr>
        <p:spPr bwMode="auto">
          <a:xfrm>
            <a:off x="3878032" y="4105956"/>
            <a:ext cx="16335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bg-BG"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Forever Bright</a:t>
            </a:r>
            <a:r>
              <a:rPr lang="cs-CZ" altLang="bg-BG" sz="1600" baseline="30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®</a:t>
            </a:r>
            <a:endParaRPr lang="en-US" altLang="bg-BG" sz="16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4836" name="TextBox 22"/>
          <p:cNvSpPr txBox="1">
            <a:spLocks noChangeArrowheads="1"/>
          </p:cNvSpPr>
          <p:nvPr/>
        </p:nvSpPr>
        <p:spPr bwMode="auto">
          <a:xfrm>
            <a:off x="10622416" y="2436361"/>
            <a:ext cx="12620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bg-BG" sz="16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Aloe-Jojoba Shampoo</a:t>
            </a:r>
          </a:p>
        </p:txBody>
      </p:sp>
      <p:sp>
        <p:nvSpPr>
          <p:cNvPr id="24" name="Arc 23"/>
          <p:cNvSpPr/>
          <p:nvPr/>
        </p:nvSpPr>
        <p:spPr>
          <a:xfrm rot="11512953" flipV="1">
            <a:off x="10096954" y="2328412"/>
            <a:ext cx="1133475" cy="1279525"/>
          </a:xfrm>
          <a:prstGeom prst="arc">
            <a:avLst>
              <a:gd name="adj1" fmla="val 15161741"/>
              <a:gd name="adj2" fmla="val 20287565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6872118-51B0-4249-B4FB-0849FC73B4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96" y="5686995"/>
            <a:ext cx="1274537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22" y="2815188"/>
            <a:ext cx="1694133" cy="4133685"/>
          </a:xfrm>
          <a:prstGeom prst="rect">
            <a:avLst/>
          </a:prstGeom>
        </p:spPr>
      </p:pic>
      <p:sp>
        <p:nvSpPr>
          <p:cNvPr id="23" name="Arc 22"/>
          <p:cNvSpPr/>
          <p:nvPr/>
        </p:nvSpPr>
        <p:spPr>
          <a:xfrm rot="19877349" flipH="1" flipV="1">
            <a:off x="906008" y="3775979"/>
            <a:ext cx="1458912" cy="1892300"/>
          </a:xfrm>
          <a:prstGeom prst="arc">
            <a:avLst>
              <a:gd name="adj1" fmla="val 16589471"/>
              <a:gd name="adj2" fmla="val 6173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39774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7140575" y="1907045"/>
            <a:ext cx="4657857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1440" bIns="0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Лична грижа и подкрепа</a:t>
            </a: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Домашни презентации</a:t>
            </a: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Информация</a:t>
            </a: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Материали</a:t>
            </a: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Обучения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7140575" y="531813"/>
            <a:ext cx="4657858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Печелим 100</a:t>
            </a: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от клиентите си чрез лични препоръки!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7140574" y="4046997"/>
            <a:ext cx="4657857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Ако лично си опитал, доволен си и усещаш положителен резултат, </a:t>
            </a: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 ли споделил това с хората около себе си?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r="9689"/>
          <a:stretch/>
        </p:blipFill>
        <p:spPr>
          <a:xfrm>
            <a:off x="-1" y="-43878"/>
            <a:ext cx="6383339" cy="69018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0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9"/>
          <a:stretch/>
        </p:blipFill>
        <p:spPr>
          <a:xfrm>
            <a:off x="5808663" y="0"/>
            <a:ext cx="6377654" cy="6858000"/>
          </a:xfrm>
          <a:prstGeom prst="rect">
            <a:avLst/>
          </a:prstGeom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384175" y="554039"/>
            <a:ext cx="4657858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Препоръките </a:t>
            </a:r>
            <a:r>
              <a:rPr lang="bg-BG" altLang="bg-BG" sz="3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bg-BG" altLang="bg-BG" sz="3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bg-BG" altLang="bg-BG" sz="3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ще </a:t>
            </a: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ти се </a:t>
            </a:r>
            <a:r>
              <a:rPr lang="bg-BG" altLang="bg-BG" sz="3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отплащат</a:t>
            </a: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</a:p>
        </p:txBody>
      </p:sp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384174" y="1692276"/>
            <a:ext cx="4657859" cy="29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Препоръчвай на хората здраве и благоденствие, за да финансираш грижата за собственото си здраве!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bg-BG" altLang="bg-BG" sz="1800" b="1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Всеки твой клиент ще ти подсигури доходи за покупка на продукти лично за теб</a:t>
            </a:r>
          </a:p>
          <a:p>
            <a:pPr marL="268288" indent="-268288" eaLnBrk="1" hangingPunct="1">
              <a:lnSpc>
                <a:spcPct val="85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2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 няколко постоянни клиента можеш да си финансираш всичко, от което имаш нужда</a:t>
            </a:r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384175" y="4833939"/>
            <a:ext cx="4657858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Възможност </a:t>
            </a: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да се погрижиш </a:t>
            </a:r>
            <a:r>
              <a:rPr lang="bg-BG" altLang="bg-BG" sz="24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разумно</a:t>
            </a:r>
            <a:r>
              <a:rPr lang="bg-BG" altLang="bg-BG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 собственото си </a:t>
            </a:r>
            <a:r>
              <a:rPr lang="bg-BG" altLang="bg-BG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здраве</a:t>
            </a:r>
            <a:r>
              <a:rPr lang="bg-BG" altLang="bg-BG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686F54D-EDAE-8648-B66D-630318066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7" y="5683194"/>
            <a:ext cx="1273311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green field&#10;&#10;Description automatically generated">
            <a:extLst>
              <a:ext uri="{FF2B5EF4-FFF2-40B4-BE49-F238E27FC236}">
                <a16:creationId xmlns="" xmlns:a16="http://schemas.microsoft.com/office/drawing/2014/main" id="{0B1C5260-2F3F-7546-A287-FE43EF5EC2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7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59FD241-EB0E-AC42-AD38-4D9F145B1E21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>
            <a:gsLst>
              <a:gs pos="76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="" xmlns:a16="http://schemas.microsoft.com/office/drawing/2014/main" id="{9A7A89D3-80E4-2747-B991-ED5291B70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57" y="4755888"/>
            <a:ext cx="2606843" cy="1981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106" y="549275"/>
            <a:ext cx="91082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5196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7037299" y="2031724"/>
            <a:ext cx="457413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8288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Монокултури</a:t>
            </a:r>
            <a:endParaRPr lang="bg-BG" altLang="bg-BG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Изтощени почви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Замърсени води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Смог и </a:t>
            </a:r>
            <a:r>
              <a:rPr lang="en-US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UV</a:t>
            </a: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лъчи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Незащитена кожа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Доминираща химия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Увеличаване на алергиите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8" r="22838"/>
          <a:stretch/>
        </p:blipFill>
        <p:spPr>
          <a:xfrm>
            <a:off x="0" y="-1"/>
            <a:ext cx="6383338" cy="6858000"/>
          </a:xfrm>
          <a:prstGeom prst="rect">
            <a:avLst/>
          </a:prstGeom>
        </p:spPr>
      </p:pic>
      <p:sp>
        <p:nvSpPr>
          <p:cNvPr id="10" name="Chevron 9"/>
          <p:cNvSpPr/>
          <p:nvPr/>
        </p:nvSpPr>
        <p:spPr>
          <a:xfrm>
            <a:off x="4448430" y="506615"/>
            <a:ext cx="6767385" cy="753762"/>
          </a:xfrm>
          <a:prstGeom prst="chevron">
            <a:avLst/>
          </a:prstGeom>
          <a:solidFill>
            <a:srgbClr val="5F3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951470" y="506615"/>
            <a:ext cx="3707027" cy="753762"/>
          </a:xfrm>
          <a:prstGeom prst="homePlate">
            <a:avLst/>
          </a:prstGeom>
          <a:solidFill>
            <a:srgbClr val="5F3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622289" y="645758"/>
            <a:ext cx="22156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1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142516" y="645758"/>
            <a:ext cx="4474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Замърсена околна среда</a:t>
            </a:r>
          </a:p>
        </p:txBody>
      </p:sp>
      <p:sp>
        <p:nvSpPr>
          <p:cNvPr id="17" name="Chevron 16"/>
          <p:cNvSpPr/>
          <p:nvPr/>
        </p:nvSpPr>
        <p:spPr>
          <a:xfrm>
            <a:off x="4448429" y="5854272"/>
            <a:ext cx="6767385" cy="753762"/>
          </a:xfrm>
          <a:prstGeom prst="chevron">
            <a:avLst/>
          </a:prstGeom>
          <a:solidFill>
            <a:srgbClr val="5F3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4922673" y="5971144"/>
            <a:ext cx="593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Който не се </a:t>
            </a: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погрижи</a:t>
            </a: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е </a:t>
            </a: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засегнат</a:t>
            </a: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5196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r="23016"/>
          <a:stretch/>
        </p:blipFill>
        <p:spPr>
          <a:xfrm>
            <a:off x="5" y="0"/>
            <a:ext cx="6386286" cy="6858000"/>
          </a:xfrm>
          <a:prstGeom prst="rect">
            <a:avLst/>
          </a:prstGeom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7053950" y="1830329"/>
            <a:ext cx="444136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8288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Високи натоварвания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Стрес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Много информация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Непрекъснато бързане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Безразборно хранене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Липса на време за отдих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Трябва </a:t>
            </a:r>
            <a:r>
              <a:rPr lang="bg-BG" altLang="bg-BG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постоянно да </a:t>
            </a: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„функционираме“</a:t>
            </a:r>
          </a:p>
        </p:txBody>
      </p:sp>
      <p:sp>
        <p:nvSpPr>
          <p:cNvPr id="10" name="Chevron 9"/>
          <p:cNvSpPr/>
          <p:nvPr/>
        </p:nvSpPr>
        <p:spPr>
          <a:xfrm>
            <a:off x="4464904" y="515454"/>
            <a:ext cx="6767385" cy="753762"/>
          </a:xfrm>
          <a:prstGeom prst="chevron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967944" y="515454"/>
            <a:ext cx="3707027" cy="753762"/>
          </a:xfrm>
          <a:prstGeom prst="homePlate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622288" y="630725"/>
            <a:ext cx="2212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2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142516" y="632505"/>
            <a:ext cx="4984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Социална обстановка/стрес</a:t>
            </a:r>
          </a:p>
        </p:txBody>
      </p:sp>
      <p:sp>
        <p:nvSpPr>
          <p:cNvPr id="15" name="Chevron 14"/>
          <p:cNvSpPr/>
          <p:nvPr/>
        </p:nvSpPr>
        <p:spPr>
          <a:xfrm>
            <a:off x="3672114" y="5849458"/>
            <a:ext cx="7509379" cy="753762"/>
          </a:xfrm>
          <a:prstGeom prst="chevron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4189678" y="5951815"/>
            <a:ext cx="6789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Сигналите на </a:t>
            </a: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тялото</a:t>
            </a: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се </a:t>
            </a:r>
            <a:r>
              <a:rPr lang="bg-BG" alt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пренебрегват</a:t>
            </a:r>
            <a:endParaRPr lang="bg-BG" altLang="bg-BG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5196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7" r="18081"/>
          <a:stretch/>
        </p:blipFill>
        <p:spPr>
          <a:xfrm>
            <a:off x="2155" y="-4535"/>
            <a:ext cx="6381184" cy="6858000"/>
          </a:xfrm>
          <a:prstGeom prst="rect">
            <a:avLst/>
          </a:prstGeom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7041241" y="1643063"/>
            <a:ext cx="420556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Сръхпроизводство</a:t>
            </a:r>
            <a:endParaRPr lang="bg-BG" altLang="bg-BG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Консервиране</a:t>
            </a:r>
          </a:p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32% от мъжете и 29% от жените изпитват недостиг на витамин С</a:t>
            </a:r>
          </a:p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При 82% от мъжете и 91% от жените липсва витамин D</a:t>
            </a:r>
          </a:p>
          <a:p>
            <a:pPr marL="268288" indent="-268288" eaLnBrk="1" hangingPunct="1">
              <a:lnSpc>
                <a:spcPct val="10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endParaRPr lang="bg-BG" altLang="bg-BG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7140575" y="5210609"/>
            <a:ext cx="4286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200">
                <a:latin typeface="Roboto Condensed Light" panose="02000000000000000000" pitchFamily="2" charset="0"/>
                <a:ea typeface="Roboto Condensed Light" panose="02000000000000000000" pitchFamily="2" charset="0"/>
                <a:cs typeface="Roboto" panose="02000000000000000000" pitchFamily="2" charset="0"/>
              </a:rPr>
              <a:t>(Национално изследване на консумацията в Германия)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bg-BG" altLang="bg-BG" sz="1200">
              <a:latin typeface="Roboto Condensed Light" panose="02000000000000000000" pitchFamily="2" charset="0"/>
              <a:ea typeface="Roboto Condensed Light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4479418" y="496312"/>
            <a:ext cx="6767385" cy="753762"/>
          </a:xfrm>
          <a:prstGeom prst="chevron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982458" y="496312"/>
            <a:ext cx="3707027" cy="753762"/>
          </a:xfrm>
          <a:prstGeom prst="homePlate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636802" y="611583"/>
            <a:ext cx="2212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3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5157030" y="617082"/>
            <a:ext cx="2935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Фабрична храна</a:t>
            </a:r>
          </a:p>
        </p:txBody>
      </p:sp>
      <p:sp>
        <p:nvSpPr>
          <p:cNvPr id="15" name="Chevron 14"/>
          <p:cNvSpPr/>
          <p:nvPr/>
        </p:nvSpPr>
        <p:spPr>
          <a:xfrm>
            <a:off x="2656114" y="5844824"/>
            <a:ext cx="8597949" cy="753762"/>
          </a:xfrm>
          <a:prstGeom prst="chevron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3160484" y="5960159"/>
            <a:ext cx="7638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Тялото </a:t>
            </a: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непрекъснато </a:t>
            </a: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компенсира недостиг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175" y="4101692"/>
            <a:ext cx="4226826" cy="275824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285103" y="2210712"/>
            <a:ext cx="1665360" cy="612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26" name="Rectangle 25"/>
          <p:cNvSpPr/>
          <p:nvPr/>
        </p:nvSpPr>
        <p:spPr>
          <a:xfrm>
            <a:off x="1285103" y="2911752"/>
            <a:ext cx="1665359" cy="612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30" name="Rectangle 29"/>
          <p:cNvSpPr/>
          <p:nvPr/>
        </p:nvSpPr>
        <p:spPr>
          <a:xfrm>
            <a:off x="1285103" y="1509448"/>
            <a:ext cx="1665360" cy="612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31" name="Rectangle 30"/>
          <p:cNvSpPr/>
          <p:nvPr/>
        </p:nvSpPr>
        <p:spPr>
          <a:xfrm>
            <a:off x="1437879" y="4327684"/>
            <a:ext cx="1512583" cy="612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32" name="Rectangle 31"/>
          <p:cNvSpPr/>
          <p:nvPr/>
        </p:nvSpPr>
        <p:spPr>
          <a:xfrm>
            <a:off x="1606378" y="5037165"/>
            <a:ext cx="1344084" cy="612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29" name="Rectangle 28"/>
          <p:cNvSpPr/>
          <p:nvPr/>
        </p:nvSpPr>
        <p:spPr>
          <a:xfrm>
            <a:off x="1437879" y="3610747"/>
            <a:ext cx="1512583" cy="612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33" name="Rectangle 32"/>
          <p:cNvSpPr/>
          <p:nvPr/>
        </p:nvSpPr>
        <p:spPr>
          <a:xfrm>
            <a:off x="3085072" y="1513061"/>
            <a:ext cx="2427019" cy="612000"/>
          </a:xfrm>
          <a:prstGeom prst="rect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34" name="Rectangle 33"/>
          <p:cNvSpPr/>
          <p:nvPr/>
        </p:nvSpPr>
        <p:spPr>
          <a:xfrm>
            <a:off x="3085072" y="2212518"/>
            <a:ext cx="2427019" cy="612000"/>
          </a:xfrm>
          <a:prstGeom prst="rect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35" name="Rectangle 34"/>
          <p:cNvSpPr/>
          <p:nvPr/>
        </p:nvSpPr>
        <p:spPr>
          <a:xfrm>
            <a:off x="3080307" y="2913251"/>
            <a:ext cx="2427019" cy="612000"/>
          </a:xfrm>
          <a:prstGeom prst="rect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36" name="Rectangle 35"/>
          <p:cNvSpPr/>
          <p:nvPr/>
        </p:nvSpPr>
        <p:spPr>
          <a:xfrm>
            <a:off x="3080307" y="3612708"/>
            <a:ext cx="2427019" cy="612000"/>
          </a:xfrm>
          <a:prstGeom prst="rect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37" name="Rectangle 36"/>
          <p:cNvSpPr/>
          <p:nvPr/>
        </p:nvSpPr>
        <p:spPr>
          <a:xfrm>
            <a:off x="3089829" y="4322945"/>
            <a:ext cx="2427019" cy="612000"/>
          </a:xfrm>
          <a:prstGeom prst="rect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38" name="Rectangle 37"/>
          <p:cNvSpPr/>
          <p:nvPr/>
        </p:nvSpPr>
        <p:spPr>
          <a:xfrm>
            <a:off x="3089829" y="5022402"/>
            <a:ext cx="2427019" cy="612000"/>
          </a:xfrm>
          <a:prstGeom prst="rect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39" name="Rectangle 38"/>
          <p:cNvSpPr/>
          <p:nvPr/>
        </p:nvSpPr>
        <p:spPr>
          <a:xfrm>
            <a:off x="5644121" y="1513061"/>
            <a:ext cx="2664000" cy="612000"/>
          </a:xfrm>
          <a:prstGeom prst="rect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40" name="Rectangle 39"/>
          <p:cNvSpPr/>
          <p:nvPr/>
        </p:nvSpPr>
        <p:spPr>
          <a:xfrm>
            <a:off x="5644121" y="2212518"/>
            <a:ext cx="2664000" cy="612000"/>
          </a:xfrm>
          <a:prstGeom prst="rect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41" name="Rectangle 40"/>
          <p:cNvSpPr/>
          <p:nvPr/>
        </p:nvSpPr>
        <p:spPr>
          <a:xfrm>
            <a:off x="5639356" y="2913251"/>
            <a:ext cx="2664000" cy="612000"/>
          </a:xfrm>
          <a:prstGeom prst="rect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42" name="Rectangle 41"/>
          <p:cNvSpPr/>
          <p:nvPr/>
        </p:nvSpPr>
        <p:spPr>
          <a:xfrm>
            <a:off x="5639356" y="3612708"/>
            <a:ext cx="2664000" cy="612000"/>
          </a:xfrm>
          <a:prstGeom prst="rect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43" name="Rectangle 42"/>
          <p:cNvSpPr/>
          <p:nvPr/>
        </p:nvSpPr>
        <p:spPr>
          <a:xfrm>
            <a:off x="5648878" y="4322945"/>
            <a:ext cx="2664000" cy="612000"/>
          </a:xfrm>
          <a:prstGeom prst="rect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44" name="Rectangle 43"/>
          <p:cNvSpPr/>
          <p:nvPr/>
        </p:nvSpPr>
        <p:spPr>
          <a:xfrm>
            <a:off x="5648878" y="5022402"/>
            <a:ext cx="2664000" cy="612000"/>
          </a:xfrm>
          <a:prstGeom prst="rect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45" name="Rectangle 44"/>
          <p:cNvSpPr/>
          <p:nvPr/>
        </p:nvSpPr>
        <p:spPr>
          <a:xfrm>
            <a:off x="5639356" y="5718841"/>
            <a:ext cx="1501219" cy="612000"/>
          </a:xfrm>
          <a:prstGeom prst="rect">
            <a:avLst/>
          </a:prstGeom>
          <a:solidFill>
            <a:srgbClr val="2C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46" name="Rectangle 45"/>
          <p:cNvSpPr/>
          <p:nvPr/>
        </p:nvSpPr>
        <p:spPr>
          <a:xfrm>
            <a:off x="4126730" y="5718503"/>
            <a:ext cx="1379047" cy="612000"/>
          </a:xfrm>
          <a:prstGeom prst="rect">
            <a:avLst/>
          </a:prstGeom>
          <a:solidFill>
            <a:srgbClr val="74A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dirty="0"/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009083" y="485088"/>
            <a:ext cx="85250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Препоръки на </a:t>
            </a:r>
            <a:r>
              <a:rPr lang="bg-BG" altLang="bg-BG" sz="32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Немския </a:t>
            </a:r>
            <a:r>
              <a:rPr lang="bg-BG" altLang="bg-BG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съюз по храненето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4363111" y="1157634"/>
            <a:ext cx="11448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мг на 100 г 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4126730" y="5733448"/>
            <a:ext cx="1359668" cy="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Според таблици</a:t>
            </a:r>
          </a:p>
          <a:p>
            <a:pPr algn="r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за хранителни</a:t>
            </a:r>
          </a:p>
          <a:p>
            <a:pPr algn="r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стойности</a:t>
            </a: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1437879" y="2328333"/>
            <a:ext cx="124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Картофи</a:t>
            </a:r>
          </a:p>
        </p:txBody>
      </p:sp>
      <p:sp>
        <p:nvSpPr>
          <p:cNvPr id="8200" name="TextBox 3"/>
          <p:cNvSpPr txBox="1">
            <a:spLocks noChangeArrowheads="1"/>
          </p:cNvSpPr>
          <p:nvPr/>
        </p:nvSpPr>
        <p:spPr bwMode="auto">
          <a:xfrm>
            <a:off x="1472804" y="1608144"/>
            <a:ext cx="1211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Броколи</a:t>
            </a:r>
          </a:p>
        </p:txBody>
      </p:sp>
      <p:sp>
        <p:nvSpPr>
          <p:cNvPr id="8202" name="TextBox 9"/>
          <p:cNvSpPr txBox="1">
            <a:spLocks noChangeArrowheads="1"/>
          </p:cNvSpPr>
          <p:nvPr/>
        </p:nvSpPr>
        <p:spPr bwMode="auto">
          <a:xfrm>
            <a:off x="1510045" y="3028179"/>
            <a:ext cx="118801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Моркови</a:t>
            </a:r>
          </a:p>
        </p:txBody>
      </p:sp>
      <p:sp>
        <p:nvSpPr>
          <p:cNvPr id="8204" name="TextBox 7"/>
          <p:cNvSpPr txBox="1">
            <a:spLocks noChangeArrowheads="1"/>
          </p:cNvSpPr>
          <p:nvPr/>
        </p:nvSpPr>
        <p:spPr bwMode="auto">
          <a:xfrm>
            <a:off x="1709171" y="3731805"/>
            <a:ext cx="98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Ябълки</a:t>
            </a:r>
          </a:p>
        </p:txBody>
      </p:sp>
      <p:sp>
        <p:nvSpPr>
          <p:cNvPr id="8205" name="TextBox 12"/>
          <p:cNvSpPr txBox="1">
            <a:spLocks noChangeArrowheads="1"/>
          </p:cNvSpPr>
          <p:nvPr/>
        </p:nvSpPr>
        <p:spPr bwMode="auto">
          <a:xfrm>
            <a:off x="1712346" y="4462481"/>
            <a:ext cx="97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Банани</a:t>
            </a:r>
          </a:p>
        </p:txBody>
      </p:sp>
      <p:sp>
        <p:nvSpPr>
          <p:cNvPr id="8206" name="TextBox 13"/>
          <p:cNvSpPr txBox="1">
            <a:spLocks noChangeArrowheads="1"/>
          </p:cNvSpPr>
          <p:nvPr/>
        </p:nvSpPr>
        <p:spPr bwMode="auto">
          <a:xfrm>
            <a:off x="1846042" y="5141055"/>
            <a:ext cx="831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Ягоди</a:t>
            </a:r>
          </a:p>
        </p:txBody>
      </p:sp>
      <p:sp>
        <p:nvSpPr>
          <p:cNvPr id="8207" name="TextBox 14"/>
          <p:cNvSpPr txBox="1">
            <a:spLocks noChangeArrowheads="1"/>
          </p:cNvSpPr>
          <p:nvPr/>
        </p:nvSpPr>
        <p:spPr bwMode="auto">
          <a:xfrm>
            <a:off x="3142288" y="1484703"/>
            <a:ext cx="2441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Калций		58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Магнезий		18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08" name="TextBox 15"/>
          <p:cNvSpPr txBox="1">
            <a:spLocks noChangeArrowheads="1"/>
          </p:cNvSpPr>
          <p:nvPr/>
        </p:nvSpPr>
        <p:spPr bwMode="auto">
          <a:xfrm>
            <a:off x="3148640" y="2202453"/>
            <a:ext cx="23377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Калций		6,2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Магнезий		21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09" name="TextBox 16"/>
          <p:cNvSpPr txBox="1">
            <a:spLocks noChangeArrowheads="1"/>
          </p:cNvSpPr>
          <p:nvPr/>
        </p:nvSpPr>
        <p:spPr bwMode="auto">
          <a:xfrm>
            <a:off x="3142288" y="2900272"/>
            <a:ext cx="23441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Калций		35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Магнезий		13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3142289" y="3593582"/>
            <a:ext cx="2441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Витамин </a:t>
            </a: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	12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Калий		119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11" name="TextBox 18"/>
          <p:cNvSpPr txBox="1">
            <a:spLocks noChangeArrowheads="1"/>
          </p:cNvSpPr>
          <p:nvPr/>
        </p:nvSpPr>
        <p:spPr bwMode="auto">
          <a:xfrm>
            <a:off x="3148639" y="5002834"/>
            <a:ext cx="2337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Калций		19 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Витамин </a:t>
            </a: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	57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12" name="TextBox 19"/>
          <p:cNvSpPr txBox="1">
            <a:spLocks noChangeArrowheads="1"/>
          </p:cNvSpPr>
          <p:nvPr/>
        </p:nvSpPr>
        <p:spPr bwMode="auto">
          <a:xfrm>
            <a:off x="3148639" y="4327684"/>
            <a:ext cx="2435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Калций		6,5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Магнезий		30</a:t>
            </a:r>
            <a:endParaRPr lang="bg-BG" altLang="bg-BG" sz="1800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213" name="TextBox 20"/>
          <p:cNvSpPr txBox="1">
            <a:spLocks noChangeArrowheads="1"/>
          </p:cNvSpPr>
          <p:nvPr/>
        </p:nvSpPr>
        <p:spPr bwMode="auto">
          <a:xfrm>
            <a:off x="5702863" y="5733448"/>
            <a:ext cx="1289135" cy="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Препоръки на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Немския съюз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по храненето</a:t>
            </a: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5696512" y="1490799"/>
            <a:ext cx="2441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1000		</a:t>
            </a:r>
            <a:r>
              <a:rPr lang="bg-BG" altLang="bg-BG" sz="1800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2 кг</a:t>
            </a:r>
            <a:endParaRPr lang="bg-BG" altLang="bg-BG" sz="1800" dirty="0">
              <a:solidFill>
                <a:srgbClr val="C0000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400	</a:t>
            </a: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	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2 кг</a:t>
            </a: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5702864" y="2208549"/>
            <a:ext cx="25598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1000		</a:t>
            </a:r>
            <a:r>
              <a:rPr lang="bg-BG" altLang="bg-BG" sz="1800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16 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кг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400		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2 кг</a:t>
            </a:r>
          </a:p>
        </p:txBody>
      </p: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5696512" y="2906368"/>
            <a:ext cx="2441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1000		</a:t>
            </a:r>
            <a:r>
              <a:rPr lang="bg-BG" altLang="bg-BG" sz="1800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3 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кг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400		</a:t>
            </a:r>
            <a:r>
              <a:rPr lang="bg-BG" altLang="bg-BG" sz="1800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3 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кг</a:t>
            </a:r>
          </a:p>
        </p:txBody>
      </p:sp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5696513" y="3599678"/>
            <a:ext cx="2441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1000		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2 кг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400		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2 кг</a:t>
            </a:r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5702863" y="5008930"/>
            <a:ext cx="25598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1000		</a:t>
            </a:r>
            <a:r>
              <a:rPr lang="bg-BG" altLang="bg-BG" sz="1800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5 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кг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400		</a:t>
            </a:r>
            <a:r>
              <a:rPr lang="bg-BG" altLang="bg-BG" sz="1800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0,4 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кг</a:t>
            </a:r>
          </a:p>
        </p:txBody>
      </p:sp>
      <p:sp>
        <p:nvSpPr>
          <p:cNvPr id="27" name="TextBox 19"/>
          <p:cNvSpPr txBox="1">
            <a:spLocks noChangeArrowheads="1"/>
          </p:cNvSpPr>
          <p:nvPr/>
        </p:nvSpPr>
        <p:spPr bwMode="auto">
          <a:xfrm>
            <a:off x="5702863" y="4333780"/>
            <a:ext cx="25598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1000		</a:t>
            </a:r>
            <a:r>
              <a:rPr lang="bg-BG" altLang="bg-BG" sz="1800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15 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кг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400		</a:t>
            </a:r>
            <a:r>
              <a:rPr lang="bg-BG" altLang="bg-BG" sz="1800" dirty="0" smtClean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1 </a:t>
            </a:r>
            <a:r>
              <a:rPr lang="bg-BG" altLang="bg-BG" sz="1800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кг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5196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9218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t="20946" r="51429" b="22797"/>
          <a:stretch/>
        </p:blipFill>
        <p:spPr bwMode="auto">
          <a:xfrm>
            <a:off x="0" y="0"/>
            <a:ext cx="6381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hevron 14"/>
          <p:cNvSpPr/>
          <p:nvPr/>
        </p:nvSpPr>
        <p:spPr>
          <a:xfrm>
            <a:off x="1352550" y="5748736"/>
            <a:ext cx="9879739" cy="753762"/>
          </a:xfrm>
          <a:prstGeom prst="chevron">
            <a:avLst/>
          </a:prstGeom>
          <a:solidFill>
            <a:srgbClr val="004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3243263" y="649288"/>
            <a:ext cx="192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4</a:t>
            </a: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5689600" y="666751"/>
            <a:ext cx="3892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Лоши хранителни навици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7048500" y="1479550"/>
            <a:ext cx="4514850" cy="40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Много захар и бяло брашно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Лоши мазнини и вкусни „отрови“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Прекаляване с алкохол и кофеин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Хранене, обусловено от вкуса, а не от съдържанието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Тялото трупа излишъци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sz="2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60% от </a:t>
            </a:r>
            <a:r>
              <a:rPr lang="bg-BG" altLang="bg-BG" sz="26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европейците </a:t>
            </a:r>
            <a:r>
              <a:rPr lang="bg-BG" altLang="bg-BG" sz="2600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са с наднормено тегло и въпреки това недохранени  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2118745" y="5868442"/>
            <a:ext cx="8706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Качеството на живот </a:t>
            </a: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 пренебрегва с </a:t>
            </a: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лека ръка</a:t>
            </a:r>
            <a:r>
              <a:rPr lang="bg-BG" alt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</a:p>
        </p:txBody>
      </p:sp>
      <p:sp>
        <p:nvSpPr>
          <p:cNvPr id="10" name="Chevron 9"/>
          <p:cNvSpPr/>
          <p:nvPr/>
        </p:nvSpPr>
        <p:spPr>
          <a:xfrm>
            <a:off x="4464904" y="430002"/>
            <a:ext cx="6767385" cy="753762"/>
          </a:xfrm>
          <a:prstGeom prst="chevron">
            <a:avLst/>
          </a:prstGeom>
          <a:solidFill>
            <a:srgbClr val="004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967944" y="430002"/>
            <a:ext cx="3707027" cy="753762"/>
          </a:xfrm>
          <a:prstGeom prst="homePlate">
            <a:avLst/>
          </a:prstGeom>
          <a:solidFill>
            <a:srgbClr val="004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42516" y="545273"/>
            <a:ext cx="4501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Лоши хранителни навици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622288" y="545273"/>
            <a:ext cx="2212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DC40EEE-54BC-6E44-BBD9-59EC3D5CDC09}"/>
              </a:ext>
            </a:extLst>
          </p:cNvPr>
          <p:cNvSpPr/>
          <p:nvPr/>
        </p:nvSpPr>
        <p:spPr>
          <a:xfrm>
            <a:off x="4351966" y="0"/>
            <a:ext cx="7846543" cy="6858000"/>
          </a:xfrm>
          <a:prstGeom prst="rect">
            <a:avLst/>
          </a:prstGeom>
          <a:solidFill>
            <a:srgbClr val="FF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r="22675"/>
          <a:stretch/>
        </p:blipFill>
        <p:spPr>
          <a:xfrm>
            <a:off x="0" y="0"/>
            <a:ext cx="6383338" cy="6858000"/>
          </a:xfrm>
          <a:prstGeom prst="rect">
            <a:avLst/>
          </a:prstGeom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7043865" y="2061656"/>
            <a:ext cx="428783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Тялото се задръства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Чужди вещества окупират организма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Саморегулацията е нарушена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Имунната система отслабва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r>
              <a:rPr lang="bg-BG" altLang="bg-BG" dirty="0"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Остаряването се появява по-бързо</a:t>
            </a:r>
          </a:p>
          <a:p>
            <a:pPr marL="268288" indent="-268288"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§"/>
            </a:pPr>
            <a:endParaRPr lang="bg-BG" altLang="bg-BG" dirty="0"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4448430" y="481868"/>
            <a:ext cx="6767385" cy="753762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>
              <a:solidFill>
                <a:schemeClr val="tx1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951470" y="481868"/>
            <a:ext cx="3707027" cy="753762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b="1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622288" y="597139"/>
            <a:ext cx="2212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ПРОБЛЕМ 5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42516" y="597139"/>
            <a:ext cx="2210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Окисляване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2170</TotalTime>
  <Words>1260</Words>
  <Application>Microsoft Office PowerPoint</Application>
  <PresentationFormat>Widescreen</PresentationFormat>
  <Paragraphs>286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Calibri</vt:lpstr>
      <vt:lpstr>Roboto</vt:lpstr>
      <vt:lpstr>Roboto Condensed</vt:lpstr>
      <vt:lpstr>Roboto Light</vt:lpstr>
      <vt:lpstr>Roboto Condensed Light</vt:lpstr>
      <vt:lpstr>Times New Roman</vt:lpstr>
      <vt:lpstr>Calibri Light</vt:lpstr>
      <vt:lpstr>Arial Narrow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Staev-PC</dc:creator>
  <cp:lastModifiedBy>Denitsa Prodanova</cp:lastModifiedBy>
  <cp:revision>185</cp:revision>
  <dcterms:created xsi:type="dcterms:W3CDTF">2017-10-12T11:47:39Z</dcterms:created>
  <dcterms:modified xsi:type="dcterms:W3CDTF">2020-12-09T13:26:04Z</dcterms:modified>
</cp:coreProperties>
</file>