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93" r:id="rId14"/>
    <p:sldId id="267" r:id="rId15"/>
    <p:sldId id="268" r:id="rId16"/>
    <p:sldId id="269" r:id="rId17"/>
    <p:sldId id="270" r:id="rId18"/>
    <p:sldId id="271" r:id="rId19"/>
    <p:sldId id="292" r:id="rId20"/>
    <p:sldId id="273" r:id="rId21"/>
    <p:sldId id="272" r:id="rId22"/>
    <p:sldId id="274" r:id="rId23"/>
    <p:sldId id="294" r:id="rId24"/>
    <p:sldId id="276" r:id="rId25"/>
    <p:sldId id="277" r:id="rId26"/>
    <p:sldId id="278" r:id="rId27"/>
    <p:sldId id="279" r:id="rId28"/>
    <p:sldId id="29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x="9144000" cy="6858000" type="screen4x3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itsa Prodanova" initials="DP" lastIdx="1" clrIdx="0">
    <p:extLst>
      <p:ext uri="{19B8F6BF-5375-455C-9EA6-DF929625EA0E}">
        <p15:presenceInfo xmlns:p15="http://schemas.microsoft.com/office/powerpoint/2012/main" userId="183d0ff0c4ea00c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A790"/>
    <a:srgbClr val="BABBBA"/>
    <a:srgbClr val="77506D"/>
    <a:srgbClr val="8C6B84"/>
    <a:srgbClr val="8F6A81"/>
    <a:srgbClr val="BCCF00"/>
    <a:srgbClr val="8B6D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2" autoAdjust="0"/>
  </p:normalViewPr>
  <p:slideViewPr>
    <p:cSldViewPr snapToGrid="0">
      <p:cViewPr varScale="1">
        <p:scale>
          <a:sx n="107" d="100"/>
          <a:sy n="107" d="100"/>
        </p:scale>
        <p:origin x="159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ED13-334B-4577-AA02-AE86C434E68B}" type="datetimeFigureOut">
              <a:rPr lang="en-US" smtClean="0"/>
              <a:pPr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5BBA1-C1F8-42B7-AF80-12736DDB74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93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ED13-334B-4577-AA02-AE86C434E68B}" type="datetimeFigureOut">
              <a:rPr lang="en-US" smtClean="0"/>
              <a:pPr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5BBA1-C1F8-42B7-AF80-12736DDB74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37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ED13-334B-4577-AA02-AE86C434E68B}" type="datetimeFigureOut">
              <a:rPr lang="en-US" smtClean="0"/>
              <a:pPr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5BBA1-C1F8-42B7-AF80-12736DDB74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60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ED13-334B-4577-AA02-AE86C434E68B}" type="datetimeFigureOut">
              <a:rPr lang="en-US" smtClean="0"/>
              <a:pPr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5BBA1-C1F8-42B7-AF80-12736DDB74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94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ED13-334B-4577-AA02-AE86C434E68B}" type="datetimeFigureOut">
              <a:rPr lang="en-US" smtClean="0"/>
              <a:pPr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5BBA1-C1F8-42B7-AF80-12736DDB74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73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ED13-334B-4577-AA02-AE86C434E68B}" type="datetimeFigureOut">
              <a:rPr lang="en-US" smtClean="0"/>
              <a:pPr/>
              <a:t>10/18/2017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5BBA1-C1F8-42B7-AF80-12736DDB74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02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ED13-334B-4577-AA02-AE86C434E68B}" type="datetimeFigureOut">
              <a:rPr lang="en-US" smtClean="0"/>
              <a:pPr/>
              <a:t>10/18/2017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5BBA1-C1F8-42B7-AF80-12736DDB74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57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ED13-334B-4577-AA02-AE86C434E68B}" type="datetimeFigureOut">
              <a:rPr lang="en-US" smtClean="0"/>
              <a:pPr/>
              <a:t>10/18/2017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5BBA1-C1F8-42B7-AF80-12736DDB74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1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ED13-334B-4577-AA02-AE86C434E68B}" type="datetimeFigureOut">
              <a:rPr lang="en-US" smtClean="0"/>
              <a:pPr/>
              <a:t>10/18/2017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5BBA1-C1F8-42B7-AF80-12736DDB74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48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ED13-334B-4577-AA02-AE86C434E68B}" type="datetimeFigureOut">
              <a:rPr lang="en-US" smtClean="0"/>
              <a:pPr/>
              <a:t>10/18/2017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5BBA1-C1F8-42B7-AF80-12736DDB74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4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ED13-334B-4577-AA02-AE86C434E68B}" type="datetimeFigureOut">
              <a:rPr lang="en-US" smtClean="0"/>
              <a:pPr/>
              <a:t>10/18/2017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5BBA1-C1F8-42B7-AF80-12736DDB74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72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DED13-334B-4577-AA02-AE86C434E68B}" type="datetimeFigureOut">
              <a:rPr lang="en-US" smtClean="0"/>
              <a:pPr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5BBA1-C1F8-42B7-AF80-12736DDB74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7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30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542" y="612085"/>
            <a:ext cx="8919882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bg-BG" sz="32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Светската здравствена организација(СЗО) го дефинира здравјето на следниов начин: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6504" y="2274838"/>
            <a:ext cx="40954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„Здравјето е состојба на телесна, духовна и социјална благосостојба, а не само отсуство на болест или попреченост!“ </a:t>
            </a:r>
          </a:p>
          <a:p>
            <a:endParaRPr lang="bg-BG" sz="24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3766" y="5075285"/>
            <a:ext cx="4395036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bg-BG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Зошто е потребно прво да се разболиме,</a:t>
            </a:r>
          </a:p>
          <a:p>
            <a:pPr algn="ctr">
              <a:lnSpc>
                <a:spcPct val="80000"/>
              </a:lnSpc>
            </a:pPr>
            <a:r>
              <a:rPr lang="bg-BG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да ја цениме </a:t>
            </a:r>
            <a:r>
              <a:rPr lang="bg-BG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вредноста на здравјето</a:t>
            </a:r>
            <a:r>
              <a:rPr lang="bg-BG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639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199" y="468649"/>
            <a:ext cx="7771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Здравјето не е случајност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6503" y="1522073"/>
            <a:ext cx="40775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Само околу </a:t>
            </a:r>
            <a:r>
              <a:rPr lang="bg-BG" sz="24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10%</a:t>
            </a:r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од луѓето преземаат </a:t>
            </a:r>
            <a:r>
              <a:rPr lang="bg-BG" sz="24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одговорност</a:t>
            </a:r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за нивното лично </a:t>
            </a:r>
            <a:r>
              <a:rPr lang="bg-BG" sz="24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здравје</a:t>
            </a:r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!</a:t>
            </a:r>
          </a:p>
          <a:p>
            <a:endParaRPr lang="bg-BG" sz="2400" dirty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Не можеме да влијаеме на сѐ</a:t>
            </a:r>
            <a:r>
              <a:rPr lang="mk-MK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но можеме со </a:t>
            </a:r>
            <a:r>
              <a:rPr lang="mk-MK" sz="24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лична одговорност</a:t>
            </a:r>
            <a:r>
              <a:rPr lang="bg-BG" sz="24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и грижа </a:t>
            </a:r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да направиме многу за сопственото здравје!</a:t>
            </a:r>
          </a:p>
          <a:p>
            <a:endParaRPr lang="bg-BG" sz="24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92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6537" y="667210"/>
            <a:ext cx="6210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Најважните елементи на стабилното здравје се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31487"/>
            <a:ext cx="30171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/>
            <a:r>
              <a:rPr lang="bg-BG" sz="2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Духовен став</a:t>
            </a:r>
          </a:p>
          <a:p>
            <a:endParaRPr lang="bg-BG" sz="2000" b="1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58775" indent="-180975">
              <a:buFont typeface="Arial" panose="020B0604020202020204" pitchFamily="34" charset="0"/>
              <a:buChar char="•"/>
            </a:pPr>
            <a:r>
              <a:rPr lang="bg-BG" sz="1600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</a:t>
            </a:r>
            <a:r>
              <a:rPr lang="bg-BG" sz="16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збегнување на стрес</a:t>
            </a:r>
          </a:p>
          <a:p>
            <a:pPr marL="358775" indent="-180975">
              <a:buFont typeface="Arial" panose="020B0604020202020204" pitchFamily="34" charset="0"/>
              <a:buChar char="•"/>
            </a:pPr>
            <a:r>
              <a:rPr lang="bg-BG" sz="16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да научиме да се релаксираме</a:t>
            </a:r>
          </a:p>
          <a:p>
            <a:pPr marL="358775" indent="-180975">
              <a:buFont typeface="Arial" panose="020B0604020202020204" pitchFamily="34" charset="0"/>
              <a:buChar char="•"/>
            </a:pPr>
            <a:r>
              <a:rPr lang="bg-BG" sz="1600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</a:t>
            </a:r>
            <a:r>
              <a:rPr lang="bg-BG" sz="16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евкупен позитивен став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09684" y="3631487"/>
            <a:ext cx="29246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/>
            <a:r>
              <a:rPr lang="bg-BG" sz="2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Движење</a:t>
            </a:r>
          </a:p>
          <a:p>
            <a:endParaRPr lang="bg-BG" sz="2000" b="1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58775" indent="-180975">
              <a:buFont typeface="Arial" panose="020B0604020202020204" pitchFamily="34" charset="0"/>
              <a:buChar char="•"/>
            </a:pPr>
            <a:r>
              <a:rPr lang="bg-BG" sz="1600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</a:t>
            </a:r>
            <a:r>
              <a:rPr lang="bg-BG" sz="16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 се обидеме повеќе да се движиме</a:t>
            </a:r>
          </a:p>
          <a:p>
            <a:pPr marL="358775" indent="-180975">
              <a:buFont typeface="Arial" panose="020B0604020202020204" pitchFamily="34" charset="0"/>
              <a:buChar char="•"/>
            </a:pPr>
            <a:r>
              <a:rPr lang="bg-BG" sz="1600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</a:t>
            </a:r>
            <a:r>
              <a:rPr lang="bg-BG" sz="16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едовно да се спортува</a:t>
            </a:r>
          </a:p>
          <a:p>
            <a:pPr marL="358775" indent="-180975">
              <a:buFont typeface="Arial" panose="020B0604020202020204" pitchFamily="34" charset="0"/>
              <a:buChar char="•"/>
            </a:pPr>
            <a:r>
              <a:rPr lang="bg-BG" sz="1600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</a:t>
            </a:r>
            <a:r>
              <a:rPr lang="bg-BG" sz="16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 се смееме – го зајакнува имунолошкиот систем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26842" y="3631487"/>
            <a:ext cx="29246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/>
            <a:r>
              <a:rPr lang="bg-BG" sz="2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Исхрана</a:t>
            </a:r>
          </a:p>
          <a:p>
            <a:endParaRPr lang="bg-BG" sz="2000" b="1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58775" indent="-180975">
              <a:buFont typeface="Arial" panose="020B0604020202020204" pitchFamily="34" charset="0"/>
              <a:buChar char="•"/>
            </a:pPr>
            <a:r>
              <a:rPr lang="bg-BG" sz="16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Снабдување на телото со сѐ</a:t>
            </a:r>
            <a:r>
              <a:rPr lang="mk-MK" sz="16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што е неопходно од внатре и надвор</a:t>
            </a:r>
            <a:endParaRPr lang="bg-BG" sz="16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58775" indent="-180975">
              <a:buFont typeface="Arial" panose="020B0604020202020204" pitchFamily="34" charset="0"/>
              <a:buChar char="•"/>
            </a:pPr>
            <a:r>
              <a:rPr lang="bg-BG" sz="16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Основа за здрав начин на живот</a:t>
            </a:r>
          </a:p>
        </p:txBody>
      </p:sp>
    </p:spTree>
    <p:extLst>
      <p:ext uri="{BB962C8B-B14F-4D97-AF65-F5344CB8AC3E}">
        <p14:creationId xmlns:p14="http://schemas.microsoft.com/office/powerpoint/2010/main" val="243338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97"/>
          <a:stretch/>
        </p:blipFill>
        <p:spPr>
          <a:xfrm>
            <a:off x="105303" y="2402114"/>
            <a:ext cx="6458769" cy="330968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26278" y="755834"/>
            <a:ext cx="6237794" cy="10573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600" b="1" dirty="0" smtClean="0">
                <a:solidFill>
                  <a:srgbClr val="8C6B84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ДОПОЛНУВАЊЕ НА ДЕФИЦИТОТ</a:t>
            </a:r>
            <a:r>
              <a:rPr lang="bg-BG" dirty="0" smtClean="0">
                <a:solidFill>
                  <a:srgbClr val="8C6B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bg-BG" dirty="0" smtClean="0">
                <a:solidFill>
                  <a:srgbClr val="8C6B84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2400" dirty="0">
                <a:solidFill>
                  <a:srgbClr val="8C6B84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се постигнува преку избалансирана комбинација на природна храна и квалитетни додатоци во исхраната</a:t>
            </a:r>
            <a:endParaRPr lang="bg-BG" sz="2400" dirty="0">
              <a:solidFill>
                <a:srgbClr val="8C6B84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83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199" y="468649"/>
            <a:ext cx="7771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Форевер Ливинг Продактс...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6503" y="1275330"/>
            <a:ext cx="43374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...нуди </a:t>
            </a:r>
            <a:r>
              <a:rPr lang="bg-BG" sz="24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прирдна програма</a:t>
            </a:r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за грижа на телото со помош на растението </a:t>
            </a:r>
            <a:r>
              <a:rPr lang="bg-BG" sz="2400" i="1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</a:t>
            </a:r>
            <a:r>
              <a:rPr lang="bg-BG" sz="2400" i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лое Барбаденсис Милер </a:t>
            </a:r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–</a:t>
            </a:r>
            <a:b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bg-BG" sz="24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АЛОЕ ВЕРА</a:t>
            </a:r>
          </a:p>
          <a:p>
            <a:endParaRPr lang="bg-BG" sz="2400" b="1" dirty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Ги задоволува </a:t>
            </a:r>
            <a:r>
              <a:rPr lang="bg-BG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основните потреби </a:t>
            </a:r>
            <a:r>
              <a:rPr lang="bg-BG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 телото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Оптимална нега </a:t>
            </a:r>
            <a:r>
              <a:rPr lang="bg-BG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однатре и однадвор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Здравје</a:t>
            </a:r>
            <a:r>
              <a:rPr lang="bg-BG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се до длабока старост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Сила</a:t>
            </a:r>
            <a:r>
              <a:rPr lang="bg-BG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за живот и </a:t>
            </a:r>
            <a:r>
              <a:rPr lang="bg-BG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виталност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Подмладен</a:t>
            </a:r>
            <a:r>
              <a:rPr lang="bg-BG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надворешен изглед</a:t>
            </a:r>
          </a:p>
        </p:txBody>
      </p:sp>
    </p:spTree>
    <p:extLst>
      <p:ext uri="{BB962C8B-B14F-4D97-AF65-F5344CB8AC3E}">
        <p14:creationId xmlns:p14="http://schemas.microsoft.com/office/powerpoint/2010/main" val="155763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199" y="638980"/>
            <a:ext cx="7771315" cy="88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bg-BG" sz="3200" b="1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Зависности помеѓу </a:t>
            </a:r>
            <a:r>
              <a:rPr lang="bg-BG" sz="32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хранливите </a:t>
            </a:r>
            <a:r>
              <a:rPr lang="bg-BG" sz="3200" b="1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материи</a:t>
            </a:r>
            <a:endParaRPr lang="bg-BG" sz="3200" b="1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86245" y="5033472"/>
            <a:ext cx="332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Не го губете од вид!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3961277" y="845354"/>
            <a:ext cx="724878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mk-MK" sz="800" dirty="0" smtClean="0">
                <a:latin typeface="Roboto" panose="02000000000000000000" pitchFamily="2" charset="0"/>
                <a:ea typeface="Roboto" panose="02000000000000000000" pitchFamily="2" charset="0"/>
              </a:rPr>
              <a:t>Калиум</a:t>
            </a:r>
            <a:endParaRPr lang="mk-MK" sz="8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200000"/>
              </a:lnSpc>
            </a:pPr>
            <a:r>
              <a:rPr lang="mk-MK" sz="800" dirty="0" smtClean="0">
                <a:latin typeface="Roboto" panose="02000000000000000000" pitchFamily="2" charset="0"/>
                <a:ea typeface="Roboto" panose="02000000000000000000" pitchFamily="2" charset="0"/>
              </a:rPr>
              <a:t>Калциум</a:t>
            </a:r>
          </a:p>
          <a:p>
            <a:pPr>
              <a:lnSpc>
                <a:spcPct val="200000"/>
              </a:lnSpc>
            </a:pPr>
            <a:r>
              <a:rPr lang="mk-MK" sz="800" dirty="0" smtClean="0">
                <a:latin typeface="Roboto" panose="02000000000000000000" pitchFamily="2" charset="0"/>
                <a:ea typeface="Roboto" panose="02000000000000000000" pitchFamily="2" charset="0"/>
              </a:rPr>
              <a:t>Фосфор</a:t>
            </a:r>
          </a:p>
          <a:p>
            <a:pPr>
              <a:lnSpc>
                <a:spcPct val="200000"/>
              </a:lnSpc>
            </a:pPr>
            <a:r>
              <a:rPr lang="mk-MK" sz="800" dirty="0" smtClean="0">
                <a:latin typeface="Roboto" panose="02000000000000000000" pitchFamily="2" charset="0"/>
                <a:ea typeface="Roboto" panose="02000000000000000000" pitchFamily="2" charset="0"/>
              </a:rPr>
              <a:t>Натриум</a:t>
            </a:r>
          </a:p>
          <a:p>
            <a:pPr>
              <a:lnSpc>
                <a:spcPct val="200000"/>
              </a:lnSpc>
            </a:pPr>
            <a:r>
              <a:rPr lang="mk-MK" sz="800" dirty="0" smtClean="0">
                <a:latin typeface="Roboto" panose="02000000000000000000" pitchFamily="2" charset="0"/>
                <a:ea typeface="Roboto" panose="02000000000000000000" pitchFamily="2" charset="0"/>
              </a:rPr>
              <a:t>Магнезиум</a:t>
            </a:r>
          </a:p>
          <a:p>
            <a:pPr>
              <a:lnSpc>
                <a:spcPct val="200000"/>
              </a:lnSpc>
            </a:pPr>
            <a:r>
              <a:rPr lang="mk-MK" sz="800" dirty="0" smtClean="0">
                <a:latin typeface="Roboto" panose="02000000000000000000" pitchFamily="2" charset="0"/>
                <a:ea typeface="Roboto" panose="02000000000000000000" pitchFamily="2" charset="0"/>
              </a:rPr>
              <a:t>Железо</a:t>
            </a:r>
          </a:p>
          <a:p>
            <a:pPr>
              <a:lnSpc>
                <a:spcPct val="200000"/>
              </a:lnSpc>
            </a:pPr>
            <a:r>
              <a:rPr lang="mk-MK" sz="800" dirty="0" smtClean="0">
                <a:latin typeface="Roboto" panose="02000000000000000000" pitchFamily="2" charset="0"/>
                <a:ea typeface="Roboto" panose="02000000000000000000" pitchFamily="2" charset="0"/>
              </a:rPr>
              <a:t>Слен</a:t>
            </a:r>
          </a:p>
          <a:p>
            <a:pPr>
              <a:lnSpc>
                <a:spcPct val="200000"/>
              </a:lnSpc>
            </a:pPr>
            <a:r>
              <a:rPr lang="mk-MK" sz="800" dirty="0" smtClean="0">
                <a:latin typeface="Roboto" panose="02000000000000000000" pitchFamily="2" charset="0"/>
                <a:ea typeface="Roboto" panose="02000000000000000000" pitchFamily="2" charset="0"/>
              </a:rPr>
              <a:t>Цинк </a:t>
            </a:r>
          </a:p>
          <a:p>
            <a:pPr>
              <a:lnSpc>
                <a:spcPct val="200000"/>
              </a:lnSpc>
            </a:pPr>
            <a:r>
              <a:rPr lang="mk-MK" sz="800" dirty="0" smtClean="0">
                <a:latin typeface="Roboto" panose="02000000000000000000" pitchFamily="2" charset="0"/>
                <a:ea typeface="Roboto" panose="02000000000000000000" pitchFamily="2" charset="0"/>
              </a:rPr>
              <a:t>Хром</a:t>
            </a:r>
            <a:endParaRPr lang="mk-MK" sz="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3961277" y="4341590"/>
            <a:ext cx="724878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mk-MK" sz="800" dirty="0" smtClean="0">
                <a:latin typeface="Roboto" panose="02000000000000000000" pitchFamily="2" charset="0"/>
                <a:ea typeface="Roboto" panose="02000000000000000000" pitchFamily="2" charset="0"/>
              </a:rPr>
              <a:t>Калиум</a:t>
            </a:r>
            <a:endParaRPr lang="mk-MK" sz="8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>
              <a:lnSpc>
                <a:spcPct val="200000"/>
              </a:lnSpc>
            </a:pPr>
            <a:r>
              <a:rPr lang="mk-MK" sz="800" dirty="0" smtClean="0">
                <a:latin typeface="Roboto" panose="02000000000000000000" pitchFamily="2" charset="0"/>
                <a:ea typeface="Roboto" panose="02000000000000000000" pitchFamily="2" charset="0"/>
              </a:rPr>
              <a:t>Калциум</a:t>
            </a:r>
          </a:p>
          <a:p>
            <a:pPr algn="r">
              <a:lnSpc>
                <a:spcPct val="200000"/>
              </a:lnSpc>
            </a:pPr>
            <a:r>
              <a:rPr lang="mk-MK" sz="800" dirty="0" smtClean="0">
                <a:latin typeface="Roboto" panose="02000000000000000000" pitchFamily="2" charset="0"/>
                <a:ea typeface="Roboto" panose="02000000000000000000" pitchFamily="2" charset="0"/>
              </a:rPr>
              <a:t>Фосфор</a:t>
            </a:r>
          </a:p>
          <a:p>
            <a:pPr algn="r">
              <a:lnSpc>
                <a:spcPct val="200000"/>
              </a:lnSpc>
            </a:pPr>
            <a:r>
              <a:rPr lang="mk-MK" sz="800" dirty="0" smtClean="0">
                <a:latin typeface="Roboto" panose="02000000000000000000" pitchFamily="2" charset="0"/>
                <a:ea typeface="Roboto" panose="02000000000000000000" pitchFamily="2" charset="0"/>
              </a:rPr>
              <a:t>Натриум</a:t>
            </a:r>
          </a:p>
          <a:p>
            <a:pPr algn="r">
              <a:lnSpc>
                <a:spcPct val="200000"/>
              </a:lnSpc>
            </a:pPr>
            <a:r>
              <a:rPr lang="mk-MK" sz="800" dirty="0" smtClean="0">
                <a:latin typeface="Roboto" panose="02000000000000000000" pitchFamily="2" charset="0"/>
                <a:ea typeface="Roboto" panose="02000000000000000000" pitchFamily="2" charset="0"/>
              </a:rPr>
              <a:t>Магнезиум</a:t>
            </a:r>
          </a:p>
          <a:p>
            <a:pPr algn="r">
              <a:lnSpc>
                <a:spcPct val="200000"/>
              </a:lnSpc>
            </a:pPr>
            <a:r>
              <a:rPr lang="mk-MK" sz="800" dirty="0" smtClean="0">
                <a:latin typeface="Roboto" panose="02000000000000000000" pitchFamily="2" charset="0"/>
                <a:ea typeface="Roboto" panose="02000000000000000000" pitchFamily="2" charset="0"/>
              </a:rPr>
              <a:t>Железо</a:t>
            </a:r>
          </a:p>
          <a:p>
            <a:pPr algn="r">
              <a:lnSpc>
                <a:spcPct val="200000"/>
              </a:lnSpc>
            </a:pPr>
            <a:r>
              <a:rPr lang="mk-MK" sz="800" dirty="0" smtClean="0">
                <a:latin typeface="Roboto" panose="02000000000000000000" pitchFamily="2" charset="0"/>
                <a:ea typeface="Roboto" panose="02000000000000000000" pitchFamily="2" charset="0"/>
              </a:rPr>
              <a:t>Слен</a:t>
            </a:r>
          </a:p>
          <a:p>
            <a:pPr algn="r">
              <a:lnSpc>
                <a:spcPct val="200000"/>
              </a:lnSpc>
            </a:pPr>
            <a:r>
              <a:rPr lang="mk-MK" sz="800" dirty="0" smtClean="0">
                <a:latin typeface="Roboto" panose="02000000000000000000" pitchFamily="2" charset="0"/>
                <a:ea typeface="Roboto" panose="02000000000000000000" pitchFamily="2" charset="0"/>
              </a:rPr>
              <a:t>Цинк </a:t>
            </a:r>
          </a:p>
          <a:p>
            <a:pPr algn="r">
              <a:lnSpc>
                <a:spcPct val="200000"/>
              </a:lnSpc>
            </a:pPr>
            <a:r>
              <a:rPr lang="mk-MK" sz="800" dirty="0" smtClean="0">
                <a:latin typeface="Roboto" panose="02000000000000000000" pitchFamily="2" charset="0"/>
                <a:ea typeface="Roboto" panose="02000000000000000000" pitchFamily="2" charset="0"/>
              </a:rPr>
              <a:t>Хром</a:t>
            </a:r>
            <a:endParaRPr lang="mk-MK" sz="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78706" y="4153145"/>
            <a:ext cx="1071127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mk-MK" sz="900" dirty="0" smtClean="0">
                <a:latin typeface="Roboto" panose="02000000000000000000" pitchFamily="2" charset="0"/>
                <a:ea typeface="Roboto" panose="02000000000000000000" pitchFamily="2" charset="0"/>
              </a:rPr>
              <a:t>Фолна киселина</a:t>
            </a:r>
            <a:endParaRPr lang="mk-MK" sz="9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90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5199" y="468649"/>
            <a:ext cx="7771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АЛОЕ ВЕРА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399" y="1463141"/>
            <a:ext cx="27493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ЕНЗИМИ</a:t>
            </a:r>
          </a:p>
          <a:p>
            <a:r>
              <a:rPr lang="ru-RU" sz="16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како брадикиназа</a:t>
            </a:r>
            <a:r>
              <a:rPr lang="ru-RU" sz="1600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</a:p>
          <a:p>
            <a:r>
              <a:rPr lang="ru-RU" sz="1600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креатин, липаза</a:t>
            </a:r>
            <a:endParaRPr lang="bg-BG" sz="20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084" y="2798058"/>
            <a:ext cx="272874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ЗАМЕНЛИВИ И</a:t>
            </a:r>
          </a:p>
          <a:p>
            <a:r>
              <a:rPr lang="bg-BG" sz="2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НЕЗАМЕНЛИВИ </a:t>
            </a:r>
          </a:p>
          <a:p>
            <a:r>
              <a:rPr lang="bg-BG" sz="2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АМИНОКИСЕЛИНИ</a:t>
            </a:r>
          </a:p>
          <a:p>
            <a:r>
              <a:rPr lang="bg-BG" sz="16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како</a:t>
            </a:r>
            <a:r>
              <a:rPr lang="bg-BG" sz="20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bg-BG" sz="16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лизин, треонин,</a:t>
            </a:r>
          </a:p>
          <a:p>
            <a:r>
              <a:rPr lang="bg-BG" sz="1600" dirty="0" err="1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левцин</a:t>
            </a:r>
            <a:endParaRPr lang="bg-BG" sz="14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bg-BG" sz="20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113" y="4697824"/>
            <a:ext cx="2277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ВИТАМИНИ</a:t>
            </a:r>
          </a:p>
          <a:p>
            <a:r>
              <a:rPr lang="bg-BG" sz="16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како</a:t>
            </a:r>
            <a:r>
              <a:rPr lang="bg-BG" sz="20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bg-BG" sz="16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А, В, С, Е...</a:t>
            </a:r>
            <a:endParaRPr lang="bg-BG" sz="14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bg-BG" sz="20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94627" y="1545867"/>
            <a:ext cx="251351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МОНО- И</a:t>
            </a:r>
          </a:p>
          <a:p>
            <a:r>
              <a:rPr lang="bg-BG" sz="2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ПОЛИСАХАРИДИ</a:t>
            </a:r>
          </a:p>
          <a:p>
            <a:r>
              <a:rPr lang="bg-BG" sz="1600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</a:t>
            </a:r>
            <a:r>
              <a:rPr lang="bg-BG" sz="16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ако ацеманан,</a:t>
            </a:r>
          </a:p>
          <a:p>
            <a:r>
              <a:rPr lang="bg-BG" sz="1600" dirty="0" err="1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маноза</a:t>
            </a:r>
            <a:endParaRPr lang="bg-BG" sz="14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bg-BG" sz="20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30485" y="3091734"/>
            <a:ext cx="227765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МИНЕРАЛИ</a:t>
            </a:r>
          </a:p>
          <a:p>
            <a:r>
              <a:rPr lang="bg-BG" sz="16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Како</a:t>
            </a:r>
            <a:r>
              <a:rPr lang="bg-BG" sz="20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bg-BG" sz="16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калциум, железо, бакар, хром, магнезиум...</a:t>
            </a:r>
            <a:endParaRPr lang="bg-BG" sz="14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bg-BG" sz="20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198" y="4676053"/>
            <a:ext cx="2698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Гел од алое вера </a:t>
            </a:r>
            <a:r>
              <a:rPr lang="bg-BG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– природен од срцевината на листот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30083" y="5284877"/>
            <a:ext cx="2759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Над 270 докажани,</a:t>
            </a:r>
            <a:endParaRPr lang="bg-BG" sz="1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bg-BG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</a:t>
            </a:r>
            <a:r>
              <a:rPr lang="bg-BG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остојки од витално значење</a:t>
            </a:r>
          </a:p>
        </p:txBody>
      </p:sp>
    </p:spTree>
    <p:extLst>
      <p:ext uri="{BB962C8B-B14F-4D97-AF65-F5344CB8AC3E}">
        <p14:creationId xmlns:p14="http://schemas.microsoft.com/office/powerpoint/2010/main" val="149518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199" y="468649"/>
            <a:ext cx="7771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АЛОЕ ВЕРА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29453" y="1789191"/>
            <a:ext cx="3769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Својствата на АЛОЕ ВЕРА се познати повеќе од 5 000 години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914" y="4452687"/>
            <a:ext cx="259697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Се споменува во </a:t>
            </a:r>
            <a:r>
              <a:rPr lang="bg-BG" sz="2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Ајурведата</a:t>
            </a:r>
          </a:p>
          <a:p>
            <a:r>
              <a:rPr lang="bg-BG" sz="16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3000 г. пр. Хр.:</a:t>
            </a:r>
          </a:p>
          <a:p>
            <a:r>
              <a:rPr lang="bg-BG" sz="16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„извор на младост“</a:t>
            </a:r>
            <a:endParaRPr lang="bg-BG" sz="14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bg-BG" sz="20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4058" y="4452686"/>
            <a:ext cx="259697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Египетска книга за лекување</a:t>
            </a:r>
          </a:p>
          <a:p>
            <a:r>
              <a:rPr lang="bg-BG" sz="16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1500 г. пр. Хр.:</a:t>
            </a:r>
          </a:p>
          <a:p>
            <a:r>
              <a:rPr lang="bg-BG" sz="16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„тивкиот учител“</a:t>
            </a:r>
            <a:endParaRPr lang="bg-BG" sz="14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bg-BG" sz="20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09028" y="4452686"/>
            <a:ext cx="3015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Материја Медика - </a:t>
            </a:r>
          </a:p>
          <a:p>
            <a:r>
              <a:rPr lang="bg-BG" sz="2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медицинска книга од Салерно:</a:t>
            </a:r>
          </a:p>
          <a:p>
            <a:r>
              <a:rPr lang="bg-BG" sz="16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„</a:t>
            </a:r>
            <a:r>
              <a:rPr lang="bg-BG" sz="1600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е</a:t>
            </a:r>
            <a:r>
              <a:rPr lang="bg-BG" sz="16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ликсир за здравје и живот“</a:t>
            </a:r>
            <a:endParaRPr lang="bg-BG" sz="14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bg-BG" sz="20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358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199" y="468649"/>
            <a:ext cx="7771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Снабдување на телото со неопходни материи од витално значење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91195" y="2014516"/>
            <a:ext cx="76335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3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РАЃАЊЕ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91194" y="2483165"/>
            <a:ext cx="171072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3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РЕЧИСИ БЕЗ СИГНАЛИ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91194" y="3041965"/>
            <a:ext cx="228940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3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ЧЕСТО БЕЗ НИКАКВИ СИГНАЛИ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91193" y="3600765"/>
            <a:ext cx="18758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3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НЕОЧЕКУВАНИ СИГНАЛИ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93339" y="2323819"/>
            <a:ext cx="96305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3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КАРИЕРА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93339" y="2740032"/>
            <a:ext cx="15777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3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СТРЕС НА РАБОТАТА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93338" y="3133250"/>
            <a:ext cx="17058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3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СТРЕС ВО </a:t>
            </a:r>
          </a:p>
          <a:p>
            <a:r>
              <a:rPr lang="bg-BG" sz="13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ОДГЛЕДУВАЊЕТО И</a:t>
            </a:r>
          </a:p>
          <a:p>
            <a:r>
              <a:rPr lang="bg-BG" sz="13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ВОСПИТУВАЊЕТО</a:t>
            </a:r>
          </a:p>
        </p:txBody>
      </p:sp>
    </p:spTree>
    <p:extLst>
      <p:ext uri="{BB962C8B-B14F-4D97-AF65-F5344CB8AC3E}">
        <p14:creationId xmlns:p14="http://schemas.microsoft.com/office/powerpoint/2010/main" val="3484690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2"/>
          <a:stretch/>
        </p:blipFill>
        <p:spPr>
          <a:xfrm>
            <a:off x="1511152" y="0"/>
            <a:ext cx="7632848" cy="60524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857829" cy="60524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029" y="1874100"/>
            <a:ext cx="4181976" cy="2304256"/>
          </a:xfrm>
          <a:prstGeom prst="rect">
            <a:avLst/>
          </a:prstGeom>
        </p:spPr>
        <p:txBody>
          <a:bodyPr/>
          <a:lstStyle/>
          <a:p>
            <a:pPr lvl="0" algn="ctr"/>
            <a:r>
              <a:rPr lang="bg-BG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Ние сме тоа, </a:t>
            </a:r>
            <a:r>
              <a:rPr lang="mk-MK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што јадеме</a:t>
            </a:r>
            <a:r>
              <a:rPr lang="bg-BG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.....</a:t>
            </a:r>
            <a:br>
              <a:rPr lang="bg-BG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bg-BG" sz="20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/>
            <a:r>
              <a:rPr lang="bg-BG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т.е. тоа што </a:t>
            </a:r>
            <a:r>
              <a:rPr lang="bg-BG" sz="2000" u="sng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го внесуваме</a:t>
            </a:r>
            <a:r>
              <a:rPr lang="bg-BG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bg-BG" sz="2000" u="sng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апсорбираме </a:t>
            </a:r>
            <a:r>
              <a:rPr lang="bg-BG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 </a:t>
            </a:r>
            <a:r>
              <a:rPr lang="bg-BG" sz="2000" u="sng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транспортираме</a:t>
            </a:r>
            <a:r>
              <a:rPr lang="bg-BG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bg-BG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bg-BG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до нашите клетки</a:t>
            </a:r>
            <a:endParaRPr kumimoji="0" lang="bg-BG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5657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743" y="1016000"/>
            <a:ext cx="4886274" cy="2160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bg-BG" sz="6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ВИТАЛНОСТ</a:t>
            </a:r>
            <a:r>
              <a:rPr lang="bg-BG" sz="60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bg-BG" sz="48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</a:t>
            </a:r>
          </a:p>
          <a:p>
            <a:pPr>
              <a:lnSpc>
                <a:spcPct val="80000"/>
              </a:lnSpc>
            </a:pPr>
            <a:r>
              <a:rPr lang="bg-BG" sz="6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ЗДРАВЈЕ...</a:t>
            </a:r>
            <a:endParaRPr lang="bg-BG" sz="6000" b="1" dirty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743" y="4632712"/>
            <a:ext cx="6665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</a:t>
            </a:r>
            <a:r>
              <a:rPr lang="ru-RU" sz="2400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веројатно </a:t>
            </a:r>
            <a:r>
              <a:rPr lang="ru-RU" sz="2400" b="1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најважната</a:t>
            </a:r>
            <a:r>
              <a:rPr lang="ru-RU" sz="2400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работа во животот</a:t>
            </a:r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54085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6628" y="2050969"/>
            <a:ext cx="2277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ч</a:t>
            </a:r>
            <a: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ист гел од алое вера</a:t>
            </a:r>
            <a:endParaRPr lang="bg-BG" sz="16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5600" y="3720112"/>
            <a:ext cx="2277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чист гел </a:t>
            </a:r>
            <a: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од </a:t>
            </a:r>
            <a:r>
              <a:rPr lang="bg-BG" sz="1600" dirty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алое вера</a:t>
            </a:r>
            <a:endParaRPr lang="bg-BG" sz="1600" dirty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4458" y="2065483"/>
            <a:ext cx="2277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чист гел </a:t>
            </a:r>
            <a: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од </a:t>
            </a:r>
            <a:r>
              <a:rPr lang="bg-BG" sz="1600" dirty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алое вера</a:t>
            </a:r>
            <a:endParaRPr lang="bg-BG" sz="1600" dirty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28457" y="3151126"/>
            <a:ext cx="2277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чист гел </a:t>
            </a:r>
            <a: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од </a:t>
            </a:r>
            <a:r>
              <a:rPr lang="bg-BG" sz="1600" dirty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алое вера</a:t>
            </a:r>
            <a:endParaRPr lang="bg-BG" sz="1600" dirty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2427" y="2315279"/>
            <a:ext cx="3276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Витамини А, В, С, ... / минерали / </a:t>
            </a:r>
          </a:p>
          <a:p>
            <a:r>
              <a:rPr lang="bg-BG" sz="12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глукозамин сулфат/ хондроитин сулфат </a:t>
            </a:r>
          </a:p>
          <a:p>
            <a:endParaRPr lang="bg-BG" sz="12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2198" y="4012499"/>
            <a:ext cx="2963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Витамини А, В, С, ... /</a:t>
            </a:r>
          </a:p>
          <a:p>
            <a:r>
              <a:rPr lang="bg-BG" sz="12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минерали /</a:t>
            </a:r>
          </a:p>
          <a:p>
            <a:r>
              <a:rPr lang="bg-BG" sz="1200" dirty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</a:t>
            </a:r>
            <a:r>
              <a:rPr lang="bg-BG" sz="12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онцентрат од</a:t>
            </a:r>
          </a:p>
          <a:p>
            <a:r>
              <a:rPr lang="bg-BG" sz="12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сок од праски</a:t>
            </a:r>
          </a:p>
          <a:p>
            <a:endParaRPr lang="bg-BG" sz="12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7626" y="2315279"/>
            <a:ext cx="2963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Витамини А, В, С, ... / минерали</a:t>
            </a:r>
          </a:p>
          <a:p>
            <a:endParaRPr lang="bg-BG" sz="12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80541" y="3392497"/>
            <a:ext cx="2963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Витамини А, В, С, ... / минерали / </a:t>
            </a:r>
          </a:p>
          <a:p>
            <a:r>
              <a:rPr lang="bg-BG" sz="1200" dirty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</a:t>
            </a:r>
            <a:r>
              <a:rPr lang="bg-BG" sz="12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онцентрат од јаболков сок / </a:t>
            </a:r>
          </a:p>
          <a:p>
            <a:r>
              <a:rPr lang="bg-BG" sz="12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брусници</a:t>
            </a:r>
          </a:p>
          <a:p>
            <a:endParaRPr lang="bg-BG" sz="1200" dirty="0" smtClean="0">
              <a:solidFill>
                <a:srgbClr val="8F6A8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bg-BG" sz="12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33247" y="5023713"/>
            <a:ext cx="2043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секој ден.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5199" y="603124"/>
            <a:ext cx="7771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Основните производи</a:t>
            </a:r>
          </a:p>
        </p:txBody>
      </p:sp>
    </p:spTree>
    <p:extLst>
      <p:ext uri="{BB962C8B-B14F-4D97-AF65-F5344CB8AC3E}">
        <p14:creationId xmlns:p14="http://schemas.microsoft.com/office/powerpoint/2010/main" val="2804177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2800" y="4992457"/>
            <a:ext cx="344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Повеќе </a:t>
            </a:r>
            <a:r>
              <a:rPr lang="bg-BG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заштита</a:t>
            </a:r>
            <a:r>
              <a:rPr lang="bg-BG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и </a:t>
            </a:r>
            <a:r>
              <a:rPr lang="bg-BG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енергија</a:t>
            </a:r>
            <a:r>
              <a:rPr lang="bg-BG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кај спортски оптоварувања.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2685" y="447451"/>
            <a:ext cx="7771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Повеќе сила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5646" y="1434987"/>
            <a:ext cx="43374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dirty="0" err="1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ARGI</a:t>
            </a:r>
            <a:r>
              <a:rPr lang="bg-BG" sz="32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  <a:r>
              <a:rPr lang="bg-BG" sz="2800" baseline="300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®</a:t>
            </a:r>
            <a:endParaRPr lang="bg-BG" baseline="300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bg-BG" sz="2800" b="1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Аминокиселината L-</a:t>
            </a:r>
            <a:r>
              <a:rPr lang="bg-BG" sz="2000" dirty="0" err="1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аргинин</a:t>
            </a:r>
            <a:endParaRPr lang="bg-BG" sz="20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Дополнителни состојки – екстракт од  грозје, шумски плодови и калинка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Корисни витамини С, К2, D3, B6, B12 и фолна киселина</a:t>
            </a:r>
          </a:p>
        </p:txBody>
      </p:sp>
    </p:spTree>
    <p:extLst>
      <p:ext uri="{BB962C8B-B14F-4D97-AF65-F5344CB8AC3E}">
        <p14:creationId xmlns:p14="http://schemas.microsoft.com/office/powerpoint/2010/main" val="420215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3341" y="468649"/>
            <a:ext cx="7213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2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Контрола на телесната тежина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9671" y="3078549"/>
            <a:ext cx="4756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Идеалното решение за чистење на телото.</a:t>
            </a:r>
          </a:p>
          <a:p>
            <a:endParaRPr lang="bg-BG" sz="16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9741" y="5332594"/>
            <a:ext cx="6284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Следната одлука за посакуваното тело со помош на уникатната програма за исхрана и физички вежби.</a:t>
            </a:r>
            <a:endParaRPr lang="bg-BG" sz="16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2118" y="27880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mk-MK" dirty="0"/>
          </a:p>
        </p:txBody>
      </p:sp>
      <p:sp>
        <p:nvSpPr>
          <p:cNvPr id="7" name="TextBox 6"/>
          <p:cNvSpPr txBox="1"/>
          <p:nvPr/>
        </p:nvSpPr>
        <p:spPr>
          <a:xfrm>
            <a:off x="7069738" y="2555329"/>
            <a:ext cx="1326776" cy="492443"/>
          </a:xfrm>
          <a:prstGeom prst="rect">
            <a:avLst/>
          </a:prstGeom>
          <a:solidFill>
            <a:srgbClr val="77506D"/>
          </a:solidFill>
        </p:spPr>
        <p:txBody>
          <a:bodyPr wrap="square" rtlCol="0">
            <a:spAutoFit/>
          </a:bodyPr>
          <a:lstStyle/>
          <a:p>
            <a:r>
              <a:rPr lang="mk-MK" sz="2600" dirty="0" smtClean="0">
                <a:solidFill>
                  <a:schemeClr val="bg1"/>
                </a:solidFill>
              </a:rPr>
              <a:t>Клин 9</a:t>
            </a:r>
            <a:endParaRPr lang="mk-MK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90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6071" y="2113575"/>
            <a:ext cx="23358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bg-BG" sz="14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„го оживува“ организмот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bg-BG" sz="14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L-аргинин и хранливи материи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sz="16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3412" y="4537227"/>
            <a:ext cx="2160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bg-BG" sz="1600" dirty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</a:t>
            </a:r>
            <a: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 да се</a:t>
            </a:r>
            <a:b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чувствувате добро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bg-BG" sz="1600" dirty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</a:t>
            </a:r>
            <a: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рироден коктел од хранливи материи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8400" y="5283323"/>
            <a:ext cx="331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незаситени масни киселини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омега-3, омега-6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8080" y="5283322"/>
            <a:ext cx="3292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bg-BG" sz="1600" dirty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</a:t>
            </a:r>
            <a: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итамини и минерали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мултивитамини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41258" y="3013501"/>
            <a:ext cx="2144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bg-BG" sz="1600" dirty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</a:t>
            </a:r>
            <a: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аланс на цревната флора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корисни бактерии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endParaRPr lang="bg-BG" sz="16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63983" y="1628682"/>
            <a:ext cx="4253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Секојдневна</a:t>
            </a:r>
            <a:r>
              <a:rPr lang="bg-BG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програма за обезбедување на </a:t>
            </a:r>
            <a:r>
              <a:rPr lang="bg-BG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основни</a:t>
            </a:r>
            <a:r>
              <a:rPr lang="bg-BG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хранливи материи. </a:t>
            </a:r>
            <a:r>
              <a:rPr lang="bg-BG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секого!</a:t>
            </a:r>
          </a:p>
        </p:txBody>
      </p:sp>
    </p:spTree>
    <p:extLst>
      <p:ext uri="{BB962C8B-B14F-4D97-AF65-F5344CB8AC3E}">
        <p14:creationId xmlns:p14="http://schemas.microsoft.com/office/powerpoint/2010/main" val="66960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1" y="1390569"/>
            <a:ext cx="8355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44613" algn="ctr"/>
            <a:r>
              <a:rPr lang="bg-BG" dirty="0" smtClean="0">
                <a:solidFill>
                  <a:srgbClr val="8C6B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иновативна програма за</a:t>
            </a:r>
          </a:p>
          <a:p>
            <a:pPr marL="1076325"/>
            <a:r>
              <a:rPr lang="bg-BG" dirty="0" smtClean="0">
                <a:solidFill>
                  <a:srgbClr val="8C6B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нега на лицето, анти-ејџинг однадвор и одвнатре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01143" y="2690336"/>
            <a:ext cx="318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 smtClean="0">
                <a:solidFill>
                  <a:srgbClr val="8C6B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Помага за мазна, еластична и хидратирана кожата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01143" y="3443624"/>
            <a:ext cx="3183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 smtClean="0">
                <a:solidFill>
                  <a:srgbClr val="8C6B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Базирана на природни состојки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01143" y="3704468"/>
            <a:ext cx="3183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 smtClean="0">
                <a:solidFill>
                  <a:srgbClr val="8C6B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Го поттикнува формирањето на колаген</a:t>
            </a:r>
          </a:p>
          <a:p>
            <a:endParaRPr lang="bg-BG" sz="1400" dirty="0" smtClean="0">
              <a:solidFill>
                <a:srgbClr val="8C6B8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1143" y="4195063"/>
            <a:ext cx="318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 smtClean="0">
                <a:solidFill>
                  <a:srgbClr val="8C6B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Ја намалува длабочината на брчките</a:t>
            </a:r>
          </a:p>
          <a:p>
            <a:endParaRPr lang="bg-BG" sz="1400" dirty="0" smtClean="0">
              <a:solidFill>
                <a:srgbClr val="8C6B8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8515" y="4957451"/>
            <a:ext cx="4908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Не само што ќе ја </a:t>
            </a:r>
            <a:r>
              <a:rPr lang="bg-BG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видите</a:t>
            </a:r>
            <a:r>
              <a:rPr lang="bg-BG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разликата,</a:t>
            </a:r>
          </a:p>
          <a:p>
            <a:pPr algn="ctr"/>
            <a:r>
              <a:rPr lang="bg-BG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туку и ќе ја </a:t>
            </a:r>
            <a:r>
              <a:rPr lang="bg-BG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почувствувате</a:t>
            </a:r>
            <a:r>
              <a:rPr lang="bg-BG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1" y="468649"/>
            <a:ext cx="7808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Повторно откриеното АЛОЕ</a:t>
            </a:r>
          </a:p>
        </p:txBody>
      </p:sp>
    </p:spTree>
    <p:extLst>
      <p:ext uri="{BB962C8B-B14F-4D97-AF65-F5344CB8AC3E}">
        <p14:creationId xmlns:p14="http://schemas.microsoft.com/office/powerpoint/2010/main" val="423713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1083" y="5002276"/>
            <a:ext cx="4172857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bg-BG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Оптимална </a:t>
            </a:r>
            <a:r>
              <a:rPr lang="bg-BG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грижа</a:t>
            </a:r>
          </a:p>
          <a:p>
            <a:pPr algn="ctr">
              <a:lnSpc>
                <a:spcPct val="80000"/>
              </a:lnSpc>
            </a:pPr>
            <a:r>
              <a:rPr lang="bg-BG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</a:t>
            </a:r>
            <a:r>
              <a:rPr lang="bg-BG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bg-BG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заштита</a:t>
            </a:r>
            <a:r>
              <a:rPr lang="bg-BG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на кожата.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2376" y="710699"/>
            <a:ext cx="8364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Со алое вера од Форевер во тек на целиот ден</a:t>
            </a:r>
          </a:p>
        </p:txBody>
      </p:sp>
    </p:spTree>
    <p:extLst>
      <p:ext uri="{BB962C8B-B14F-4D97-AF65-F5344CB8AC3E}">
        <p14:creationId xmlns:p14="http://schemas.microsoft.com/office/powerpoint/2010/main" val="392256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58"/>
            <a:ext cx="9144000" cy="67999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199" y="468649"/>
            <a:ext cx="7771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АЛОЕ ВЕРА за дома и </a:t>
            </a:r>
          </a:p>
          <a:p>
            <a:pPr algn="ctr"/>
            <a:r>
              <a:rPr lang="bg-BG" sz="32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домашните љубимци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200" y="2647811"/>
            <a:ext cx="2722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состојките се биоразградливи и еколошки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1201" y="3371819"/>
            <a:ext cx="2942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сите површини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1200" y="3664206"/>
            <a:ext cx="3322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длабоко, но нежно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1201" y="3956593"/>
            <a:ext cx="2942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многу економично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4687" y="2935107"/>
            <a:ext cx="2662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</a:t>
            </a:r>
            <a: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 нега, чистење и заштита на нашите миленичиња</a:t>
            </a:r>
          </a:p>
          <a:p>
            <a:endParaRPr lang="bg-BG" sz="16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4687" y="2412299"/>
            <a:ext cx="2942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содржи 80% чист гел од алое вера</a:t>
            </a:r>
            <a:endParaRPr lang="bg-BG" sz="16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51083" y="5029171"/>
            <a:ext cx="417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bg-BG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</a:t>
            </a:r>
            <a:r>
              <a:rPr lang="bg-BG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здрав дом</a:t>
            </a:r>
            <a:r>
              <a:rPr lang="bg-BG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bg-BG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bg-BG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 околна средина.</a:t>
            </a:r>
            <a:endParaRPr lang="bg-BG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226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7834" y="566880"/>
            <a:ext cx="7351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Здравјето</a:t>
            </a:r>
            <a:r>
              <a:rPr lang="bg-BG" sz="3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може да биде и </a:t>
            </a:r>
            <a:r>
              <a:rPr lang="bg-BG" sz="32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вкусно</a:t>
            </a:r>
            <a:r>
              <a:rPr lang="bg-BG" sz="3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1021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30"/>
            <a:ext cx="9144000" cy="6458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199" y="468649"/>
            <a:ext cx="7771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Оригинални производи од Форевер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36457" y="2466515"/>
            <a:ext cx="3476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Форевер Ливинг Продактс</a:t>
            </a:r>
          </a:p>
          <a:p>
            <a:endParaRPr lang="bg-BG" sz="2000" b="1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4345" y="2956813"/>
            <a:ext cx="2942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</a:t>
            </a:r>
            <a: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снована од </a:t>
            </a:r>
            <a:r>
              <a:rPr lang="bg-BG" sz="1600" b="1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Рекс Мон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4345" y="3349037"/>
            <a:ext cx="2942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централа во Аризона, САД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74344" y="3713138"/>
            <a:ext cx="3447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семејна сопственост и до денес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62818" y="4903916"/>
            <a:ext cx="3458668" cy="53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bg-BG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 повеќе од </a:t>
            </a:r>
          </a:p>
          <a:p>
            <a:pPr algn="ctr">
              <a:lnSpc>
                <a:spcPct val="80000"/>
              </a:lnSpc>
            </a:pPr>
            <a:r>
              <a:rPr lang="bg-BG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160 држави </a:t>
            </a:r>
            <a:r>
              <a:rPr lang="bg-BG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ширум светот!</a:t>
            </a:r>
          </a:p>
        </p:txBody>
      </p:sp>
    </p:spTree>
    <p:extLst>
      <p:ext uri="{BB962C8B-B14F-4D97-AF65-F5344CB8AC3E}">
        <p14:creationId xmlns:p14="http://schemas.microsoft.com/office/powerpoint/2010/main" val="2949766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3413" y="1405729"/>
            <a:ext cx="4187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Основач/CEO </a:t>
            </a:r>
            <a:r>
              <a:rPr lang="bg-BG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Рекс Мон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49371" y="2436203"/>
            <a:ext cx="41220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„</a:t>
            </a:r>
            <a:r>
              <a:rPr lang="bg-BG" sz="2400" b="1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Сакам</a:t>
            </a:r>
            <a:r>
              <a:rPr lang="bg-BG" sz="24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да им </a:t>
            </a:r>
            <a:r>
              <a:rPr lang="bg-BG" sz="2400" b="1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помагам</a:t>
            </a:r>
            <a:r>
              <a:rPr lang="bg-BG" sz="24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bg-BG" sz="24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 луѓето да водат </a:t>
            </a:r>
          </a:p>
          <a:p>
            <a:r>
              <a:rPr lang="bg-BG" sz="2400" b="1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поздрав</a:t>
            </a:r>
            <a:r>
              <a:rPr lang="bg-BG" sz="24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начин </a:t>
            </a:r>
          </a:p>
          <a:p>
            <a:r>
              <a:rPr lang="bg-BG" sz="24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 живот и на тој начин да се </a:t>
            </a:r>
            <a:r>
              <a:rPr lang="bg-BG" sz="2400" b="1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чувствуваат подобро.</a:t>
            </a:r>
            <a:r>
              <a:rPr lang="bg-BG" sz="24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</a:t>
            </a:r>
          </a:p>
          <a:p>
            <a:endParaRPr lang="bg-BG" sz="24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777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3082" y="792306"/>
            <a:ext cx="7243412" cy="88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bg-BG" sz="3200" b="1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95% </a:t>
            </a:r>
            <a:r>
              <a:rPr lang="mk-MK" sz="32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</a:t>
            </a:r>
            <a:r>
              <a:rPr lang="bg-BG" sz="32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 луѓето здравјето</a:t>
            </a:r>
            <a:br>
              <a:rPr lang="bg-BG" sz="32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bg-BG" sz="32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е најважно!</a:t>
            </a:r>
            <a:endParaRPr lang="bg-BG" sz="3200" b="1" dirty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7885" y="2462826"/>
            <a:ext cx="192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ПРОБЛЕМ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7885" y="3021626"/>
            <a:ext cx="192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ПРОБЛЕМ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7885" y="3638484"/>
            <a:ext cx="192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ПРОБЛЕМ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7885" y="4169719"/>
            <a:ext cx="192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ПРОБЛЕМ 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7885" y="4751791"/>
            <a:ext cx="192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ПРОБЛЕМ 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54217" y="2462826"/>
            <a:ext cx="2836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Загадена околина</a:t>
            </a:r>
            <a:endParaRPr lang="bg-BG" sz="2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4217" y="3021625"/>
            <a:ext cx="43941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Општествена состојба </a:t>
            </a:r>
            <a:r>
              <a:rPr lang="bg-BG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 стрес</a:t>
            </a:r>
            <a:endParaRPr lang="bg-BG" sz="23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54217" y="3638484"/>
            <a:ext cx="3185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Индрустриска храна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54217" y="4186891"/>
            <a:ext cx="4121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Лоши </a:t>
            </a:r>
            <a:r>
              <a:rPr lang="bg-BG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навики во исхраната</a:t>
            </a:r>
            <a:endParaRPr lang="bg-BG" sz="2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54217" y="4769199"/>
            <a:ext cx="192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Оксидација</a:t>
            </a:r>
            <a:endParaRPr lang="bg-BG" sz="2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5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58057" y="0"/>
            <a:ext cx="9144000" cy="6858000"/>
            <a:chOff x="-58057" y="0"/>
            <a:chExt cx="9144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057" y="0"/>
              <a:ext cx="9144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011714" y="1451429"/>
              <a:ext cx="384629" cy="41801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841812" y="1302078"/>
            <a:ext cx="6164302" cy="4355038"/>
          </a:xfrm>
          <a:prstGeom prst="rect">
            <a:avLst/>
          </a:prstGeom>
          <a:noFill/>
        </p:spPr>
        <p:txBody>
          <a:bodyPr wrap="square" tIns="91440" bIns="0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bg-BG" sz="19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Најдобрите</a:t>
            </a:r>
            <a:r>
              <a:rPr lang="bg-BG" sz="19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производи од </a:t>
            </a:r>
            <a:r>
              <a:rPr lang="bg-BG" sz="19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алое вера </a:t>
            </a:r>
            <a:r>
              <a:rPr lang="bg-BG" sz="19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 природна основа, за да се чувствувате подобро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bg-BG" sz="19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Одгледување на </a:t>
            </a:r>
            <a:r>
              <a:rPr lang="bg-BG" sz="19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еколошки чисти почви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bg-BG" sz="19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Одржлив процес на одгледување и обработка</a:t>
            </a:r>
            <a:r>
              <a:rPr lang="bg-BG" sz="19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за да се извлечат најдобрите хранливи материи од внатрешноста на листот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bg-BG" sz="19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Форевер располага со </a:t>
            </a:r>
            <a:r>
              <a:rPr lang="bg-BG" sz="19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сопствен и патентиран процес на стабилизација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bg-BG" sz="19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Континуирана контрола на квалитетот </a:t>
            </a:r>
            <a:r>
              <a:rPr lang="bg-BG" sz="19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– од засадувањето до преработката и производството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bg-BG" sz="19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Задоволни клиенти во целиот свет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bg-BG" sz="19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30-дневна </a:t>
            </a:r>
            <a:r>
              <a:rPr lang="bg-BG" sz="19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безусловна гаранција</a:t>
            </a:r>
            <a:r>
              <a:rPr lang="bg-BG" sz="19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за враќање на парите на клиентите</a:t>
            </a:r>
            <a:endParaRPr lang="bg-BG" sz="28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199" y="468649"/>
            <a:ext cx="7771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Филозофијата на Форевер од 1978 г.</a:t>
            </a:r>
          </a:p>
        </p:txBody>
      </p:sp>
    </p:spTree>
    <p:extLst>
      <p:ext uri="{BB962C8B-B14F-4D97-AF65-F5344CB8AC3E}">
        <p14:creationId xmlns:p14="http://schemas.microsoft.com/office/powerpoint/2010/main" val="1161475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1431" y="581405"/>
            <a:ext cx="6386283" cy="635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bg-BG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Каква е цената </a:t>
            </a:r>
            <a:r>
              <a:rPr lang="bg-BG" sz="22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долгорочно да ја напаѓаме</a:t>
            </a:r>
          </a:p>
          <a:p>
            <a:pPr algn="ctr">
              <a:lnSpc>
                <a:spcPct val="80000"/>
              </a:lnSpc>
            </a:pPr>
            <a:r>
              <a:rPr lang="bg-BG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сопствената  </a:t>
            </a:r>
            <a:r>
              <a:rPr lang="bg-BG" sz="22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виталност</a:t>
            </a:r>
            <a:r>
              <a:rPr lang="bg-BG" sz="2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92705" y="4728619"/>
            <a:ext cx="4213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algn="ctr"/>
            <a:r>
              <a:rPr lang="ru-RU" sz="2000" dirty="0" smtClean="0"/>
              <a:t>Која е цената да се </a:t>
            </a:r>
            <a:r>
              <a:rPr lang="ru-RU" sz="2000" dirty="0"/>
              <a:t>биде болен</a:t>
            </a:r>
            <a:r>
              <a:rPr lang="bg-BG" sz="2000" dirty="0" smtClean="0"/>
              <a:t>?</a:t>
            </a:r>
            <a:endParaRPr lang="bg-BG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196590" y="5356382"/>
            <a:ext cx="578199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Колку плаќаме секој ден за "задоволства</a:t>
            </a:r>
            <a:r>
              <a:rPr lang="ru-RU" sz="19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"</a:t>
            </a:r>
            <a:r>
              <a:rPr lang="bg-BG" sz="19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802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2025" y="1607957"/>
            <a:ext cx="3972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Основна, </a:t>
            </a:r>
            <a:r>
              <a:rPr lang="ru-RU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секојдневна </a:t>
            </a:r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нега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од внатре </a:t>
            </a:r>
            <a:r>
              <a:rPr lang="ru-RU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 надвор</a:t>
            </a:r>
            <a:r>
              <a:rPr lang="bg-BG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7714" y="5224230"/>
            <a:ext cx="384628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~100,00-150,00 /ден </a:t>
            </a:r>
          </a:p>
          <a:p>
            <a:pPr algn="ctr"/>
            <a:r>
              <a:rPr lang="ru-RU" sz="1900" dirty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според лични потреби и </a:t>
            </a:r>
            <a:r>
              <a:rPr lang="ru-RU" sz="1900" dirty="0" smtClean="0">
                <a:solidFill>
                  <a:srgbClr val="8F6A8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желби</a:t>
            </a:r>
            <a:endParaRPr lang="bg-BG" sz="1900" dirty="0" smtClean="0">
              <a:solidFill>
                <a:srgbClr val="8F6A8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199" y="468649"/>
            <a:ext cx="7771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Профилаксата заштедува пари!</a:t>
            </a:r>
            <a:endParaRPr lang="bg-BG" sz="3200" b="1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73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796971" y="1959429"/>
              <a:ext cx="624115" cy="23440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762760" y="2300460"/>
            <a:ext cx="3697583" cy="2369880"/>
          </a:xfrm>
          <a:prstGeom prst="rect">
            <a:avLst/>
          </a:prstGeom>
          <a:noFill/>
        </p:spPr>
        <p:txBody>
          <a:bodyPr wrap="square" tIns="91440" bIns="0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bg-BG" sz="2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Лична </a:t>
            </a:r>
            <a:r>
              <a:rPr lang="bg-BG" sz="20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грижа и подкрепа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bg-BG" sz="2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Домашни</a:t>
            </a:r>
            <a:r>
              <a:rPr lang="bg-BG" sz="20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презентации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bg-BG" sz="2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Информација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bg-BG" sz="2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Материјали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bg-BG" sz="2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Обуки</a:t>
            </a:r>
          </a:p>
          <a:p>
            <a:endParaRPr lang="bg-BG" sz="28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199" y="531404"/>
            <a:ext cx="7771315" cy="88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Заработувам 100% од моите клиенти преку лични препораки!</a:t>
            </a:r>
            <a:endParaRPr lang="bg-BG" sz="3200" b="1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0824" y="5068577"/>
            <a:ext cx="6099842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bg-BG" sz="17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Ако лично си пробал, задоволен си и имаш позитивен резултат, дали тоа би го споделил со луѓето околу себе?</a:t>
            </a:r>
          </a:p>
        </p:txBody>
      </p:sp>
    </p:spTree>
    <p:extLst>
      <p:ext uri="{BB962C8B-B14F-4D97-AF65-F5344CB8AC3E}">
        <p14:creationId xmlns:p14="http://schemas.microsoft.com/office/powerpoint/2010/main" val="398040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920343" y="2525486"/>
              <a:ext cx="609600" cy="18142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25199" y="362356"/>
            <a:ext cx="7771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Препораките ќе ви </a:t>
            </a:r>
            <a:r>
              <a:rPr lang="ru-RU" sz="32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се исплатат</a:t>
            </a:r>
            <a:r>
              <a:rPr lang="bg-BG" sz="32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6503" y="1275330"/>
            <a:ext cx="418509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Препорачувајте здравје и благосостојба на луѓето за да </a:t>
            </a:r>
            <a:r>
              <a:rPr lang="ru-RU" sz="2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ја </a:t>
            </a:r>
            <a:r>
              <a:rPr lang="ru-RU" sz="2000" b="1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финансирате </a:t>
            </a:r>
            <a:r>
              <a:rPr lang="ru-RU" sz="2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грижата на сопственото здравје</a:t>
            </a:r>
            <a:r>
              <a:rPr lang="bg-BG" sz="2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!</a:t>
            </a:r>
          </a:p>
          <a:p>
            <a:endParaRPr lang="bg-BG" sz="2400" b="1" dirty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Секој од вашите клиенти ќе ви обезбеди приход за лично купување на производите за </a:t>
            </a:r>
            <a:r>
              <a:rPr lang="ru-RU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вас</a:t>
            </a:r>
            <a:endParaRPr lang="bg-BG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Со </a:t>
            </a:r>
            <a:r>
              <a:rPr lang="ru-RU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неколку постојани клиенти, можете да </a:t>
            </a:r>
            <a:r>
              <a:rPr lang="ru-RU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си финансирате сѐ што ви е  потребно</a:t>
            </a:r>
            <a:endParaRPr lang="bg-BG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85236" y="5049055"/>
            <a:ext cx="4419599" cy="53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Можност </a:t>
            </a:r>
            <a:r>
              <a:rPr lang="bg-BG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да се погрижиш </a:t>
            </a:r>
            <a:r>
              <a:rPr lang="bg-BG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разумно</a:t>
            </a:r>
          </a:p>
          <a:p>
            <a:pPr algn="ctr">
              <a:lnSpc>
                <a:spcPct val="80000"/>
              </a:lnSpc>
            </a:pPr>
            <a:r>
              <a:rPr lang="bg-BG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за  своето сопственото </a:t>
            </a:r>
            <a:r>
              <a:rPr lang="bg-BG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здравје</a:t>
            </a:r>
            <a:r>
              <a:rPr lang="bg-BG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46005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343" y="566678"/>
            <a:ext cx="5735866" cy="2160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bg-BG" sz="6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ВИТАЛНОСТ</a:t>
            </a:r>
            <a:endParaRPr lang="bg-BG" sz="60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80000"/>
              </a:lnSpc>
            </a:pPr>
            <a:r>
              <a:rPr lang="bg-BG" sz="48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</a:t>
            </a:r>
          </a:p>
          <a:p>
            <a:pPr>
              <a:lnSpc>
                <a:spcPct val="80000"/>
              </a:lnSpc>
            </a:pPr>
            <a:r>
              <a:rPr lang="bg-BG" sz="6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ЗДРАВЈЕ </a:t>
            </a:r>
            <a:r>
              <a:rPr lang="bg-BG" sz="60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СО</a:t>
            </a:r>
            <a:r>
              <a:rPr lang="bg-BG" sz="6000" b="1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....</a:t>
            </a:r>
            <a:endParaRPr lang="en-US" sz="6000" b="1" dirty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5522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54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4285" y="663054"/>
            <a:ext cx="192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ПРОБЛЕМ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60617" y="663054"/>
            <a:ext cx="2836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Загадена околина</a:t>
            </a:r>
            <a:endParaRPr lang="bg-BG" sz="2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2960" y="1787773"/>
            <a:ext cx="364721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8288" indent="-268288">
              <a:buFont typeface="Arial" panose="020B0604020202020204" pitchFamily="34" charset="0"/>
              <a:buChar char="•"/>
            </a:pPr>
            <a:r>
              <a:rPr lang="bg-BG" sz="2400" dirty="0" err="1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Монокултури</a:t>
            </a:r>
            <a:endParaRPr lang="bg-BG" sz="24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Исцрпени почви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Загадена вода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Смог и </a:t>
            </a:r>
            <a:r>
              <a:rPr lang="en-US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UV</a:t>
            </a:r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зраци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Незаштитена кожа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Доминантна хемија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Зголемување на алергии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2601" y="5307626"/>
            <a:ext cx="5519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Кој нема да се </a:t>
            </a:r>
            <a:r>
              <a:rPr lang="bg-BG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погрижи</a:t>
            </a:r>
            <a:r>
              <a:rPr lang="bg-BG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е </a:t>
            </a:r>
            <a:r>
              <a:rPr lang="bg-BG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засегнат</a:t>
            </a:r>
            <a:r>
              <a:rPr lang="bg-BG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18734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8000" y="663054"/>
            <a:ext cx="192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ПРОБЛЕМ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35317" y="680649"/>
            <a:ext cx="43941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Општествена состојба / стрес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62960" y="1787773"/>
            <a:ext cx="4054315" cy="2539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8288" indent="-268288">
              <a:buFont typeface="Arial" panose="020B0604020202020204" pitchFamily="34" charset="0"/>
              <a:buChar char="•"/>
            </a:pPr>
            <a:r>
              <a:rPr lang="bg-BG" sz="23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Големи оптоварувања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bg-BG" sz="23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Стрес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bg-BG" sz="23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Многу информации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bg-BG" sz="23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Континуирано брзање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bg-BG" sz="23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Несоодветна исхрана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bg-BG" sz="21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Недостаток на време за одмор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bg-BG" sz="23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Мораме да „функционираме“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8344" y="5293110"/>
            <a:ext cx="542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Сигналите на телото се занемарени</a:t>
            </a:r>
            <a:endParaRPr lang="bg-BG" sz="2400" b="1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45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7999" y="648541"/>
            <a:ext cx="192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ПРОБЛЕМ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78121" y="648541"/>
            <a:ext cx="2714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Индустриска </a:t>
            </a:r>
            <a:r>
              <a:rPr lang="bg-BG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храна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62959" y="1643028"/>
            <a:ext cx="39686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Хиперпродукција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Конзервирање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32% од мажите и 29% од жените имаат дефицит на витамин 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82% од мажите и 91% од жените имаат недостиг на витамин 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bg-BG" sz="24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0131" y="4828516"/>
            <a:ext cx="4396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(Национално истражување на потрошувачи во Германја)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bg-BG" sz="12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4163" y="5307536"/>
            <a:ext cx="676980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3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Телото </a:t>
            </a:r>
            <a:r>
              <a:rPr lang="bg-BG" sz="2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постојано го </a:t>
            </a:r>
            <a:r>
              <a:rPr lang="bg-BG" sz="23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компензира недостатокот</a:t>
            </a:r>
          </a:p>
        </p:txBody>
      </p:sp>
    </p:spTree>
    <p:extLst>
      <p:ext uri="{BB962C8B-B14F-4D97-AF65-F5344CB8AC3E}">
        <p14:creationId xmlns:p14="http://schemas.microsoft.com/office/powerpoint/2010/main" val="339005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463" y="618135"/>
            <a:ext cx="60388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Препораки на</a:t>
            </a:r>
          </a:p>
          <a:p>
            <a:r>
              <a:rPr lang="ru-RU" sz="32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Германскиот сојуз за </a:t>
            </a:r>
            <a:r>
              <a:rPr lang="ru-RU" sz="3200" dirty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исхрана</a:t>
            </a:r>
            <a:endParaRPr lang="bg-BG" sz="32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7802" y="2020161"/>
            <a:ext cx="8098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900" b="1" dirty="0" smtClean="0">
                <a:latin typeface="Roboto" panose="02000000000000000000" pitchFamily="2" charset="0"/>
                <a:ea typeface="Roboto" panose="02000000000000000000" pitchFamily="2" charset="0"/>
              </a:rPr>
              <a:t>мг на 100 г </a:t>
            </a:r>
          </a:p>
        </p:txBody>
      </p:sp>
      <p:sp>
        <p:nvSpPr>
          <p:cNvPr id="9" name="Rectangle 8"/>
          <p:cNvSpPr/>
          <p:nvPr/>
        </p:nvSpPr>
        <p:spPr>
          <a:xfrm>
            <a:off x="451603" y="2253883"/>
            <a:ext cx="1210281" cy="358167"/>
          </a:xfrm>
          <a:prstGeom prst="rect">
            <a:avLst/>
          </a:prstGeom>
          <a:solidFill>
            <a:srgbClr val="BCCF00"/>
          </a:solidFill>
          <a:ln>
            <a:solidFill>
              <a:srgbClr val="BCC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6" name="TextBox 5"/>
          <p:cNvSpPr txBox="1"/>
          <p:nvPr/>
        </p:nvSpPr>
        <p:spPr>
          <a:xfrm>
            <a:off x="2327402" y="4893989"/>
            <a:ext cx="11208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>
                <a:latin typeface="Roboto" panose="02000000000000000000" pitchFamily="2" charset="0"/>
                <a:ea typeface="Roboto" panose="02000000000000000000" pitchFamily="2" charset="0"/>
              </a:rPr>
              <a:t>Според табелите</a:t>
            </a:r>
          </a:p>
          <a:p>
            <a:r>
              <a:rPr lang="ru-RU" sz="900" b="1" dirty="0">
                <a:latin typeface="Roboto" panose="02000000000000000000" pitchFamily="2" charset="0"/>
                <a:ea typeface="Roboto" panose="02000000000000000000" pitchFamily="2" charset="0"/>
              </a:rPr>
              <a:t>за </a:t>
            </a:r>
            <a:r>
              <a:rPr lang="ru-RU" sz="900" b="1" dirty="0" smtClean="0">
                <a:latin typeface="Roboto" panose="02000000000000000000" pitchFamily="2" charset="0"/>
                <a:ea typeface="Roboto" panose="02000000000000000000" pitchFamily="2" charset="0"/>
              </a:rPr>
              <a:t>хранливи </a:t>
            </a:r>
            <a:endParaRPr lang="ru-RU" sz="9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900" b="1" dirty="0">
                <a:latin typeface="Roboto" panose="02000000000000000000" pitchFamily="2" charset="0"/>
                <a:ea typeface="Roboto" panose="02000000000000000000" pitchFamily="2" charset="0"/>
              </a:rPr>
              <a:t>вредности</a:t>
            </a:r>
            <a:endParaRPr lang="bg-BG" sz="900" b="1" dirty="0" smtClean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638" y="2695519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latin typeface="Roboto" panose="02000000000000000000" pitchFamily="2" charset="0"/>
                <a:ea typeface="Roboto" panose="02000000000000000000" pitchFamily="2" charset="0"/>
              </a:rPr>
              <a:t>Компири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5710" y="2250993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latin typeface="Roboto" panose="02000000000000000000" pitchFamily="2" charset="0"/>
                <a:ea typeface="Roboto" panose="02000000000000000000" pitchFamily="2" charset="0"/>
              </a:rPr>
              <a:t>Брокули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1602" y="3153902"/>
            <a:ext cx="1210281" cy="358167"/>
          </a:xfrm>
          <a:prstGeom prst="rect">
            <a:avLst/>
          </a:prstGeom>
          <a:solidFill>
            <a:srgbClr val="BCCF00"/>
          </a:solidFill>
          <a:ln>
            <a:solidFill>
              <a:srgbClr val="BCC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0" name="TextBox 9"/>
          <p:cNvSpPr txBox="1"/>
          <p:nvPr/>
        </p:nvSpPr>
        <p:spPr>
          <a:xfrm>
            <a:off x="576399" y="3148320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latin typeface="Roboto" panose="02000000000000000000" pitchFamily="2" charset="0"/>
                <a:ea typeface="Roboto" panose="02000000000000000000" pitchFamily="2" charset="0"/>
              </a:rPr>
              <a:t>Моркови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1602" y="3604011"/>
            <a:ext cx="1210281" cy="358167"/>
          </a:xfrm>
          <a:prstGeom prst="rect">
            <a:avLst/>
          </a:prstGeom>
          <a:solidFill>
            <a:srgbClr val="BCCF00"/>
          </a:solidFill>
          <a:ln>
            <a:solidFill>
              <a:srgbClr val="BCC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8" name="TextBox 7"/>
          <p:cNvSpPr txBox="1"/>
          <p:nvPr/>
        </p:nvSpPr>
        <p:spPr>
          <a:xfrm>
            <a:off x="582843" y="3592846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latin typeface="Roboto" panose="02000000000000000000" pitchFamily="2" charset="0"/>
                <a:ea typeface="Roboto" panose="02000000000000000000" pitchFamily="2" charset="0"/>
              </a:rPr>
              <a:t>Јаболка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3237" y="4063959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latin typeface="Roboto" panose="02000000000000000000" pitchFamily="2" charset="0"/>
                <a:ea typeface="Roboto" panose="02000000000000000000" pitchFamily="2" charset="0"/>
              </a:rPr>
              <a:t>Банани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9829" y="4485473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latin typeface="Roboto" panose="02000000000000000000" pitchFamily="2" charset="0"/>
                <a:ea typeface="Roboto" panose="02000000000000000000" pitchFamily="2" charset="0"/>
              </a:rPr>
              <a:t>Јагоди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3399" y="2261950"/>
            <a:ext cx="85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000" b="1" dirty="0" smtClean="0">
                <a:latin typeface="Roboto" panose="02000000000000000000" pitchFamily="2" charset="0"/>
                <a:ea typeface="Roboto" panose="02000000000000000000" pitchFamily="2" charset="0"/>
              </a:rPr>
              <a:t>Калциум</a:t>
            </a:r>
          </a:p>
          <a:p>
            <a:r>
              <a:rPr lang="bg-BG" sz="1000" b="1" dirty="0" smtClean="0">
                <a:latin typeface="Roboto" panose="02000000000000000000" pitchFamily="2" charset="0"/>
                <a:ea typeface="Roboto" panose="02000000000000000000" pitchFamily="2" charset="0"/>
              </a:rPr>
              <a:t>Магнезиум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17802" y="2688822"/>
            <a:ext cx="85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000" b="1" dirty="0" smtClean="0">
                <a:latin typeface="Roboto" panose="02000000000000000000" pitchFamily="2" charset="0"/>
                <a:ea typeface="Roboto" panose="02000000000000000000" pitchFamily="2" charset="0"/>
              </a:rPr>
              <a:t>Калциум</a:t>
            </a:r>
          </a:p>
          <a:p>
            <a:r>
              <a:rPr lang="bg-BG" sz="1000" b="1" dirty="0" smtClean="0">
                <a:latin typeface="Roboto" panose="02000000000000000000" pitchFamily="2" charset="0"/>
                <a:ea typeface="Roboto" panose="02000000000000000000" pitchFamily="2" charset="0"/>
              </a:rPr>
              <a:t>Магнезиум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42103" y="3155139"/>
            <a:ext cx="85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000" b="1" dirty="0" smtClean="0">
                <a:latin typeface="Roboto" panose="02000000000000000000" pitchFamily="2" charset="0"/>
                <a:ea typeface="Roboto" panose="02000000000000000000" pitchFamily="2" charset="0"/>
              </a:rPr>
              <a:t>Калциум</a:t>
            </a:r>
          </a:p>
          <a:p>
            <a:r>
              <a:rPr lang="bg-BG" sz="1000" b="1" dirty="0" smtClean="0">
                <a:latin typeface="Roboto" panose="02000000000000000000" pitchFamily="2" charset="0"/>
                <a:ea typeface="Roboto" panose="02000000000000000000" pitchFamily="2" charset="0"/>
              </a:rPr>
              <a:t>Магнезиум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29694" y="3610621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000" b="1" dirty="0" smtClean="0">
                <a:latin typeface="Roboto" panose="02000000000000000000" pitchFamily="2" charset="0"/>
                <a:ea typeface="Roboto" panose="02000000000000000000" pitchFamily="2" charset="0"/>
              </a:rPr>
              <a:t>Витамин С</a:t>
            </a:r>
          </a:p>
          <a:p>
            <a:r>
              <a:rPr lang="bg-BG" sz="1000" b="1" dirty="0" smtClean="0">
                <a:latin typeface="Roboto" panose="02000000000000000000" pitchFamily="2" charset="0"/>
                <a:ea typeface="Roboto" panose="02000000000000000000" pitchFamily="2" charset="0"/>
              </a:rPr>
              <a:t>Калиум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86542" y="4501986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000" b="1" dirty="0" smtClean="0">
                <a:latin typeface="Roboto" panose="02000000000000000000" pitchFamily="2" charset="0"/>
                <a:ea typeface="Roboto" panose="02000000000000000000" pitchFamily="2" charset="0"/>
              </a:rPr>
              <a:t>Калциум </a:t>
            </a:r>
          </a:p>
          <a:p>
            <a:r>
              <a:rPr lang="bg-BG" sz="1000" b="1" dirty="0" smtClean="0">
                <a:latin typeface="Roboto" panose="02000000000000000000" pitchFamily="2" charset="0"/>
                <a:ea typeface="Roboto" panose="02000000000000000000" pitchFamily="2" charset="0"/>
              </a:rPr>
              <a:t>Витамин С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17802" y="4038025"/>
            <a:ext cx="85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000" b="1" dirty="0" smtClean="0">
                <a:latin typeface="Roboto" panose="02000000000000000000" pitchFamily="2" charset="0"/>
                <a:ea typeface="Roboto" panose="02000000000000000000" pitchFamily="2" charset="0"/>
              </a:rPr>
              <a:t>Калциум</a:t>
            </a:r>
          </a:p>
          <a:p>
            <a:r>
              <a:rPr lang="bg-BG" sz="1000" b="1" dirty="0" smtClean="0">
                <a:latin typeface="Roboto" panose="02000000000000000000" pitchFamily="2" charset="0"/>
                <a:ea typeface="Roboto" panose="02000000000000000000" pitchFamily="2" charset="0"/>
              </a:rPr>
              <a:t>Магнезиум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77717" y="4902096"/>
            <a:ext cx="14830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Roboto" panose="02000000000000000000" pitchFamily="2" charset="0"/>
                <a:ea typeface="Roboto" panose="02000000000000000000" pitchFamily="2" charset="0"/>
              </a:rPr>
              <a:t>Препораки на</a:t>
            </a:r>
          </a:p>
          <a:p>
            <a:r>
              <a:rPr lang="ru-RU" sz="1000" dirty="0" smtClean="0">
                <a:latin typeface="Roboto" panose="02000000000000000000" pitchFamily="2" charset="0"/>
                <a:ea typeface="Roboto" panose="02000000000000000000" pitchFamily="2" charset="0"/>
              </a:rPr>
              <a:t>Германскиот сојуз за</a:t>
            </a:r>
            <a:endParaRPr lang="ru-RU" sz="1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000" dirty="0">
                <a:latin typeface="Roboto" panose="02000000000000000000" pitchFamily="2" charset="0"/>
                <a:ea typeface="Roboto" panose="02000000000000000000" pitchFamily="2" charset="0"/>
              </a:rPr>
              <a:t>исхрана</a:t>
            </a:r>
            <a:endParaRPr lang="bg-BG" sz="10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08698" y="4968158"/>
            <a:ext cx="2647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Таблици со </a:t>
            </a:r>
          </a:p>
          <a:p>
            <a:r>
              <a:rPr lang="bg-BG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хранливи </a:t>
            </a:r>
            <a:r>
              <a:rPr lang="bg-BG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вредности</a:t>
            </a:r>
          </a:p>
        </p:txBody>
      </p:sp>
    </p:spTree>
    <p:extLst>
      <p:ext uri="{BB962C8B-B14F-4D97-AF65-F5344CB8AC3E}">
        <p14:creationId xmlns:p14="http://schemas.microsoft.com/office/powerpoint/2010/main" val="288462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9942" y="650004"/>
            <a:ext cx="192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ПРОБЛЕМ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64889" y="667176"/>
            <a:ext cx="4121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Лоши навики во исхраната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62960" y="1536174"/>
            <a:ext cx="43810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Многу шеќер и бело брашно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Лоши масти и вкусни „отрови“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Предозирање со алкохол и кофеин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Исхрана врз основа на вкусот наместо содржината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Телото го таложи вишокот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60% од европејците имаат прекумерна телесна тежина, а сепак се недоволно нахранети.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bg-BG" sz="20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6388" y="5335859"/>
            <a:ext cx="4581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Квалитето на живот </a:t>
            </a:r>
            <a:r>
              <a:rPr lang="bg-BG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се занемарува!</a:t>
            </a:r>
          </a:p>
        </p:txBody>
      </p:sp>
    </p:spTree>
    <p:extLst>
      <p:ext uri="{BB962C8B-B14F-4D97-AF65-F5344CB8AC3E}">
        <p14:creationId xmlns:p14="http://schemas.microsoft.com/office/powerpoint/2010/main" val="396882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2514" y="658762"/>
            <a:ext cx="192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ПРОБЛЕМ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38846" y="676170"/>
            <a:ext cx="1861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Оксидација</a:t>
            </a:r>
            <a:endParaRPr lang="bg-BG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bg-BG" sz="2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2959" y="1505143"/>
            <a:ext cx="42866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Телото има застој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Туѓи материи го окупираат телото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Саморегулацијата е нарушена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Имунолошкиот систем слабее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rgbClr val="7750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Стареењето настанува побрзо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bg-BG" sz="2400" dirty="0" smtClean="0">
              <a:solidFill>
                <a:srgbClr val="77506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32248" y="5335859"/>
            <a:ext cx="4923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Телото веќе не може само</a:t>
            </a:r>
            <a:r>
              <a:rPr lang="bg-BG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да се </a:t>
            </a:r>
            <a:r>
              <a:rPr lang="bg-BG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опорави</a:t>
            </a:r>
            <a:r>
              <a:rPr lang="bg-BG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3513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814</TotalTime>
  <Words>1236</Words>
  <Application>Microsoft Office PowerPoint</Application>
  <PresentationFormat>On-screen Show (4:3)</PresentationFormat>
  <Paragraphs>291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Roboto</vt:lpstr>
      <vt:lpstr>Roboto Condensed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Staev-PC</dc:creator>
  <cp:lastModifiedBy>intel</cp:lastModifiedBy>
  <cp:revision>147</cp:revision>
  <cp:lastPrinted>2017-10-17T09:42:21Z</cp:lastPrinted>
  <dcterms:created xsi:type="dcterms:W3CDTF">2017-10-12T11:47:39Z</dcterms:created>
  <dcterms:modified xsi:type="dcterms:W3CDTF">2017-10-18T07:00:08Z</dcterms:modified>
</cp:coreProperties>
</file>